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1574" r:id="rId2"/>
    <p:sldId id="1614" r:id="rId3"/>
    <p:sldId id="1558" r:id="rId4"/>
    <p:sldId id="1643" r:id="rId5"/>
    <p:sldId id="1642" r:id="rId6"/>
    <p:sldId id="1584" r:id="rId7"/>
    <p:sldId id="1641" r:id="rId8"/>
    <p:sldId id="1577" r:id="rId9"/>
    <p:sldId id="1638" r:id="rId10"/>
    <p:sldId id="1650" r:id="rId11"/>
    <p:sldId id="1603" r:id="rId12"/>
    <p:sldId id="1605" r:id="rId13"/>
    <p:sldId id="1637" r:id="rId14"/>
    <p:sldId id="1606" r:id="rId15"/>
    <p:sldId id="1607" r:id="rId16"/>
    <p:sldId id="1610" r:id="rId17"/>
    <p:sldId id="1615" r:id="rId18"/>
    <p:sldId id="1649" r:id="rId19"/>
    <p:sldId id="1651" r:id="rId20"/>
  </p:sldIdLst>
  <p:sldSz cx="9144000" cy="6858000" type="screen4x3"/>
  <p:notesSz cx="6858000" cy="9199563"/>
  <p:kinsoku lang="zh-TW" invalStChars="!),.:;?]}，、。．；：？！︰…‥﹐﹑﹒﹔﹕﹖﹗｜–︱—︳?︴﹏）︶﹜︸〕︺】︼》︾〉﹀」﹂』﹄﹚﹜﹞’”〞′·" invalEndChars="([{（︵﹛︷〔︹【︻《︽〈︿「﹁『﹃﹙﹛﹝‘“〝‵"/>
  <p:defaultTextStyle>
    <a:defPPr>
      <a:defRPr lang="zh-TW"/>
    </a:defPPr>
    <a:lvl1pPr algn="l" rtl="0" fontAlgn="base">
      <a:spcBef>
        <a:spcPct val="0"/>
      </a:spcBef>
      <a:spcAft>
        <a:spcPct val="0"/>
      </a:spcAft>
      <a:defRPr kumimoji="1"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kumimoji="1"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kumimoji="1"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kumimoji="1"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kumimoji="1"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umimoji="1"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umimoji="1"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umimoji="1"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umimoji="1"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7FA789B3-73E3-9045-87E6-B49A99B0BA94}">
          <p14:sldIdLst>
            <p14:sldId id="1574"/>
            <p14:sldId id="1614"/>
            <p14:sldId id="1558"/>
            <p14:sldId id="1643"/>
            <p14:sldId id="1642"/>
            <p14:sldId id="1584"/>
            <p14:sldId id="1641"/>
            <p14:sldId id="1577"/>
            <p14:sldId id="1638"/>
            <p14:sldId id="1650"/>
            <p14:sldId id="1603"/>
            <p14:sldId id="1605"/>
            <p14:sldId id="1637"/>
            <p14:sldId id="1606"/>
            <p14:sldId id="1607"/>
            <p14:sldId id="1610"/>
            <p14:sldId id="1615"/>
            <p14:sldId id="1649"/>
            <p14:sldId id="1651"/>
          </p14:sldIdLst>
        </p14:section>
        <p14:section name="Untitled Section" id="{3B029C02-1AEA-B54B-A3B7-55E21D7949C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114FFB"/>
    <a:srgbClr val="FF3300"/>
    <a:srgbClr val="008A84"/>
    <a:srgbClr val="FC01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2235" autoAdjust="0"/>
  </p:normalViewPr>
  <p:slideViewPr>
    <p:cSldViewPr>
      <p:cViewPr>
        <p:scale>
          <a:sx n="100" d="100"/>
          <a:sy n="100" d="100"/>
        </p:scale>
        <p:origin x="-1192"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628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933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idx="2"/>
          </p:nvPr>
        </p:nvSpPr>
        <p:spPr bwMode="auto">
          <a:xfrm>
            <a:off x="1130300" y="690563"/>
            <a:ext cx="4597400" cy="34496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68800"/>
            <a:ext cx="5029200" cy="4140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ltLang="zh-TW" noProof="0" smtClean="0"/>
              <a:t>Click to edit Master notes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Tree>
    <p:extLst>
      <p:ext uri="{BB962C8B-B14F-4D97-AF65-F5344CB8AC3E}">
        <p14:creationId xmlns:p14="http://schemas.microsoft.com/office/powerpoint/2010/main" val="36152742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新細明體"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新細明體" charset="0"/>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新細明體" charset="0"/>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新細明體" charset="0"/>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399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Figure 5. The distribution</a:t>
            </a:r>
            <a:r>
              <a:rPr lang="en-US" altLang="zh-CN" baseline="0" dirty="0" smtClean="0"/>
              <a:t> of snowfall band (shading), the cyclone track (brown line) and 0° isotherm at 850hPa (blue contour) for each of the 16 events</a:t>
            </a:r>
            <a:r>
              <a:rPr lang="zh-CN" altLang="en-US" baseline="0" dirty="0" smtClean="0"/>
              <a:t> </a:t>
            </a:r>
            <a:r>
              <a:rPr lang="en-US" altLang="zh-CN" baseline="0" dirty="0" smtClean="0"/>
              <a:t>identified</a:t>
            </a:r>
            <a:r>
              <a:rPr lang="zh-CN" altLang="en-US" baseline="0" dirty="0" smtClean="0"/>
              <a:t> </a:t>
            </a:r>
            <a:r>
              <a:rPr lang="en-US" altLang="zh-CN" baseline="0" dirty="0" smtClean="0"/>
              <a:t>by</a:t>
            </a:r>
            <a:r>
              <a:rPr lang="zh-CN" altLang="en-US" baseline="0" dirty="0" smtClean="0"/>
              <a:t> </a:t>
            </a:r>
            <a:r>
              <a:rPr lang="en-US" altLang="zh-CN" baseline="0" dirty="0" smtClean="0"/>
              <a:t>the</a:t>
            </a:r>
            <a:r>
              <a:rPr lang="zh-CN" altLang="en-US" baseline="0" dirty="0" smtClean="0"/>
              <a:t> </a:t>
            </a:r>
            <a:r>
              <a:rPr lang="en-US" altLang="zh-CN" baseline="0" dirty="0" smtClean="0"/>
              <a:t>three</a:t>
            </a:r>
            <a:r>
              <a:rPr lang="zh-CN" altLang="en-US" baseline="0" dirty="0" smtClean="0"/>
              <a:t> </a:t>
            </a:r>
            <a:r>
              <a:rPr lang="en-US" altLang="zh-CN" baseline="0" dirty="0" smtClean="0"/>
              <a:t>indicators.</a:t>
            </a:r>
            <a:r>
              <a:rPr lang="zh-CN" altLang="en-US" baseline="0" dirty="0" smtClean="0"/>
              <a:t> </a:t>
            </a:r>
            <a:endParaRPr lang="en-US" altLang="zh-CN" baseline="0" dirty="0" smtClean="0"/>
          </a:p>
          <a:p>
            <a:endParaRPr lang="en-US" baseline="0" dirty="0" smtClean="0"/>
          </a:p>
          <a:p>
            <a:endParaRPr lang="en-US" dirty="0"/>
          </a:p>
        </p:txBody>
      </p:sp>
    </p:spTree>
    <p:extLst>
      <p:ext uri="{BB962C8B-B14F-4D97-AF65-F5344CB8AC3E}">
        <p14:creationId xmlns:p14="http://schemas.microsoft.com/office/powerpoint/2010/main" val="1427435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cs-CZ" sz="1200" dirty="0" smtClean="0">
                <a:effectLst/>
                <a:latin typeface="+mj-lt"/>
                <a:ea typeface="+mj-ea"/>
                <a:cs typeface="+mj-cs"/>
                <a:sym typeface="Calibri"/>
              </a:rPr>
              <a:t>1082 19811218</a:t>
            </a:r>
            <a:r>
              <a:rPr lang="en-US" altLang="zh-CN" sz="1200" dirty="0" smtClean="0">
                <a:effectLst/>
                <a:latin typeface="+mj-lt"/>
                <a:ea typeface="+mj-ea"/>
                <a:cs typeface="+mj-cs"/>
                <a:sym typeface="Calibri"/>
              </a:rPr>
              <a:t>,</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No</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easterly</a:t>
            </a:r>
          </a:p>
          <a:p>
            <a:pPr marL="0" marR="0" indent="0" defTabSz="914400" eaLnBrk="1" fontAlgn="auto" latinLnBrk="0" hangingPunct="1">
              <a:lnSpc>
                <a:spcPct val="100000"/>
              </a:lnSpc>
              <a:spcBef>
                <a:spcPts val="0"/>
              </a:spcBef>
              <a:spcAft>
                <a:spcPts val="0"/>
              </a:spcAft>
              <a:buClrTx/>
              <a:buSzTx/>
              <a:buFontTx/>
              <a:buNone/>
              <a:tabLst/>
              <a:defRPr/>
            </a:pPr>
            <a:r>
              <a:rPr lang="cs-CZ" sz="1200" dirty="0" smtClean="0">
                <a:effectLst/>
                <a:latin typeface="+mj-lt"/>
                <a:ea typeface="+mj-ea"/>
                <a:cs typeface="+mj-cs"/>
                <a:sym typeface="Calibri"/>
              </a:rPr>
              <a:t>5897 19950223</a:t>
            </a:r>
            <a:r>
              <a:rPr lang="en-US" altLang="zh-CN" sz="1200" dirty="0" smtClean="0">
                <a:effectLst/>
                <a:latin typeface="+mj-lt"/>
                <a:ea typeface="+mj-ea"/>
                <a:cs typeface="+mj-cs"/>
                <a:sym typeface="Calibri"/>
              </a:rPr>
              <a:t>,</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No</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easterly</a:t>
            </a:r>
            <a:endParaRPr lang="cs-CZ" sz="1200" dirty="0" smtClean="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endParaRPr lang="en-US" altLang="zh-CN" sz="1200" dirty="0" smtClean="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is-IS" sz="1200" dirty="0" smtClean="0">
                <a:effectLst/>
                <a:latin typeface="+mj-lt"/>
                <a:ea typeface="+mj-ea"/>
                <a:cs typeface="+mj-cs"/>
                <a:sym typeface="Calibri"/>
              </a:rPr>
              <a:t>4780 19920202</a:t>
            </a:r>
            <a:r>
              <a:rPr lang="en-US" altLang="zh-CN" sz="1200" dirty="0" smtClean="0">
                <a:effectLst/>
                <a:latin typeface="+mj-lt"/>
                <a:ea typeface="+mj-ea"/>
                <a:cs typeface="+mj-cs"/>
                <a:sym typeface="Calibri"/>
              </a:rPr>
              <a:t>,</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No</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temp</a:t>
            </a:r>
          </a:p>
          <a:p>
            <a:pPr marL="0" marR="0" indent="0" defTabSz="914400" eaLnBrk="1" fontAlgn="auto" latinLnBrk="0" hangingPunct="1">
              <a:lnSpc>
                <a:spcPct val="100000"/>
              </a:lnSpc>
              <a:spcBef>
                <a:spcPts val="0"/>
              </a:spcBef>
              <a:spcAft>
                <a:spcPts val="0"/>
              </a:spcAft>
              <a:buClrTx/>
              <a:buSzTx/>
              <a:buFontTx/>
              <a:buNone/>
              <a:tabLst/>
              <a:defRPr/>
            </a:pPr>
            <a:endParaRPr lang="en-US" sz="1200" baseline="0" dirty="0" smtClean="0">
              <a:effectLst/>
              <a:latin typeface="+mj-lt"/>
              <a:ea typeface="+mj-ea"/>
              <a:cs typeface="+mj-cs"/>
              <a:sym typeface="Calibri"/>
            </a:endParaRPr>
          </a:p>
          <a:p>
            <a:r>
              <a:rPr lang="is-IS" sz="1200" dirty="0" smtClean="0">
                <a:effectLst/>
                <a:latin typeface="+mj-lt"/>
                <a:ea typeface="+mj-ea"/>
                <a:cs typeface="+mj-cs"/>
                <a:sym typeface="Calibri"/>
              </a:rPr>
              <a:t>(0) 414 19800219</a:t>
            </a:r>
          </a:p>
          <a:p>
            <a:r>
              <a:rPr lang="is-IS" sz="1200" dirty="0" smtClean="0">
                <a:effectLst/>
                <a:latin typeface="+mj-lt"/>
                <a:ea typeface="+mj-ea"/>
                <a:cs typeface="+mj-cs"/>
                <a:sym typeface="Calibri"/>
              </a:rPr>
              <a:t>(1) 1175 19820321</a:t>
            </a:r>
          </a:p>
          <a:p>
            <a:r>
              <a:rPr lang="is-IS" sz="1200" dirty="0" smtClean="0">
                <a:effectLst/>
                <a:latin typeface="+mj-lt"/>
                <a:ea typeface="+mj-ea"/>
                <a:cs typeface="+mj-cs"/>
                <a:sym typeface="Calibri"/>
              </a:rPr>
              <a:t>(2) 2203 19850112</a:t>
            </a:r>
          </a:p>
          <a:p>
            <a:r>
              <a:rPr lang="is-IS" sz="1200" dirty="0" smtClean="0">
                <a:effectLst/>
                <a:latin typeface="+mj-lt"/>
                <a:ea typeface="+mj-ea"/>
                <a:cs typeface="+mj-cs"/>
                <a:sym typeface="Calibri"/>
              </a:rPr>
              <a:t>(3) 5880 19950206</a:t>
            </a:r>
          </a:p>
          <a:p>
            <a:pPr marL="0" marR="0" indent="0" defTabSz="914400" eaLnBrk="1" fontAlgn="auto" latinLnBrk="0" hangingPunct="1">
              <a:lnSpc>
                <a:spcPct val="100000"/>
              </a:lnSpc>
              <a:spcBef>
                <a:spcPts val="0"/>
              </a:spcBef>
              <a:spcAft>
                <a:spcPts val="0"/>
              </a:spcAft>
              <a:buClrTx/>
              <a:buSzTx/>
              <a:buFontTx/>
              <a:buNone/>
              <a:tabLst/>
              <a:defRPr/>
            </a:pPr>
            <a:endParaRPr lang="cs-CZ" sz="1200" dirty="0" smtClean="0">
              <a:effectLst/>
              <a:latin typeface="+mj-lt"/>
              <a:ea typeface="+mj-ea"/>
              <a:cs typeface="+mj-cs"/>
              <a:sym typeface="Calibri"/>
            </a:endParaRPr>
          </a:p>
          <a:p>
            <a:endParaRPr lang="en-US" dirty="0"/>
          </a:p>
        </p:txBody>
      </p:sp>
    </p:spTree>
    <p:extLst>
      <p:ext uri="{BB962C8B-B14F-4D97-AF65-F5344CB8AC3E}">
        <p14:creationId xmlns:p14="http://schemas.microsoft.com/office/powerpoint/2010/main" val="134422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1" dirty="0" smtClean="0"/>
              <a:t>Caption:</a:t>
            </a:r>
            <a:r>
              <a:rPr lang="zh-CN" altLang="en-US" sz="1200" b="1" dirty="0" smtClean="0"/>
              <a:t> </a:t>
            </a:r>
            <a:r>
              <a:rPr lang="en-US" altLang="zh-CN" sz="1200" b="1" dirty="0" smtClean="0"/>
              <a:t>Mean</a:t>
            </a:r>
            <a:r>
              <a:rPr lang="zh-CN" altLang="en-US" sz="1200" b="1" dirty="0" smtClean="0"/>
              <a:t> </a:t>
            </a:r>
            <a:r>
              <a:rPr lang="en-US" sz="1200" b="1" dirty="0" smtClean="0"/>
              <a:t>snow-water-equivalent over the four</a:t>
            </a:r>
            <a:r>
              <a:rPr lang="zh-CN" altLang="en-US" sz="1200" b="1" dirty="0" smtClean="0"/>
              <a:t> </a:t>
            </a:r>
            <a:r>
              <a:rPr lang="en-US" altLang="zh-CN" sz="1200" b="1" dirty="0" smtClean="0"/>
              <a:t>coastal</a:t>
            </a:r>
            <a:r>
              <a:rPr lang="en-US" sz="1200" b="1" dirty="0" smtClean="0"/>
              <a:t> cities</a:t>
            </a:r>
            <a:r>
              <a:rPr lang="zh-CN" altLang="en-US" sz="1200" b="1" dirty="0" smtClean="0"/>
              <a:t> </a:t>
            </a:r>
            <a:r>
              <a:rPr lang="en-US" altLang="zh-CN" sz="1200" b="1" dirty="0" smtClean="0"/>
              <a:t>derived</a:t>
            </a:r>
            <a:r>
              <a:rPr lang="zh-CN" altLang="en-US" sz="1200" b="1" dirty="0" smtClean="0"/>
              <a:t> </a:t>
            </a:r>
            <a:r>
              <a:rPr lang="en-US" altLang="zh-CN" sz="1200" b="1" dirty="0" smtClean="0"/>
              <a:t>from</a:t>
            </a:r>
            <a:r>
              <a:rPr lang="zh-CN" altLang="en-US" sz="1200" b="1" dirty="0" smtClean="0"/>
              <a:t> </a:t>
            </a:r>
            <a:r>
              <a:rPr lang="en-US" altLang="zh-CN" sz="1200" b="1" dirty="0" smtClean="0"/>
              <a:t>(a)</a:t>
            </a:r>
            <a:r>
              <a:rPr lang="zh-CN" altLang="en-US" sz="1200" b="1" dirty="0" smtClean="0"/>
              <a:t> </a:t>
            </a:r>
            <a:r>
              <a:rPr lang="en-US" altLang="zh-CN" sz="1200" b="1" dirty="0" smtClean="0"/>
              <a:t>extreme</a:t>
            </a:r>
            <a:r>
              <a:rPr lang="zh-CN" altLang="en-US" sz="1200" b="1" dirty="0" smtClean="0"/>
              <a:t> </a:t>
            </a:r>
            <a:r>
              <a:rPr lang="en-US" altLang="zh-CN" sz="1200" b="1" dirty="0" smtClean="0"/>
              <a:t>snowfall</a:t>
            </a:r>
            <a:r>
              <a:rPr lang="zh-CN" altLang="en-US" sz="1200" b="1" dirty="0" smtClean="0"/>
              <a:t> </a:t>
            </a:r>
            <a:r>
              <a:rPr lang="en-US" altLang="zh-CN" sz="1200" b="1" dirty="0" smtClean="0"/>
              <a:t>events</a:t>
            </a:r>
            <a:r>
              <a:rPr lang="zh-CN" altLang="en-US" sz="1200" b="1" dirty="0" smtClean="0"/>
              <a:t> </a:t>
            </a:r>
            <a:r>
              <a:rPr lang="en-US" altLang="zh-CN" sz="1200" b="1" dirty="0" smtClean="0"/>
              <a:t>in</a:t>
            </a:r>
            <a:r>
              <a:rPr lang="zh-CN" altLang="en-US" sz="1200" b="1" dirty="0" smtClean="0"/>
              <a:t> </a:t>
            </a:r>
            <a:r>
              <a:rPr lang="en-US" altLang="zh-CN" sz="1200" b="1" dirty="0" smtClean="0"/>
              <a:t>observation,</a:t>
            </a:r>
            <a:r>
              <a:rPr lang="zh-CN" altLang="en-US" sz="1200" b="1" dirty="0" smtClean="0"/>
              <a:t> </a:t>
            </a:r>
            <a:r>
              <a:rPr lang="en-US" altLang="zh-CN" sz="1200" b="1" dirty="0" smtClean="0"/>
              <a:t>identified</a:t>
            </a:r>
            <a:r>
              <a:rPr lang="zh-CN" altLang="en-US" sz="1200" b="1" dirty="0" smtClean="0"/>
              <a:t> </a:t>
            </a:r>
            <a:r>
              <a:rPr lang="en-US" altLang="zh-CN" sz="1200" b="1" dirty="0" smtClean="0"/>
              <a:t>events</a:t>
            </a:r>
            <a:r>
              <a:rPr lang="zh-CN" altLang="en-US" sz="1200" b="1" dirty="0" smtClean="0"/>
              <a:t> </a:t>
            </a:r>
            <a:r>
              <a:rPr lang="en-US" altLang="zh-CN" sz="1200" b="1" dirty="0" smtClean="0"/>
              <a:t>by</a:t>
            </a:r>
            <a:r>
              <a:rPr lang="zh-CN" altLang="en-US" sz="1200" b="1" dirty="0" smtClean="0"/>
              <a:t> </a:t>
            </a:r>
            <a:r>
              <a:rPr lang="en-US" altLang="zh-CN" sz="1200" b="1" dirty="0" smtClean="0"/>
              <a:t>(b)</a:t>
            </a:r>
            <a:r>
              <a:rPr lang="zh-CN" altLang="en-US" sz="1200" b="1" dirty="0" smtClean="0"/>
              <a:t> </a:t>
            </a:r>
            <a:r>
              <a:rPr lang="en-US" altLang="zh-CN" sz="1200" b="1" dirty="0" smtClean="0"/>
              <a:t>snowfall</a:t>
            </a:r>
            <a:r>
              <a:rPr lang="zh-CN" altLang="en-US" sz="1200" b="1" dirty="0" smtClean="0"/>
              <a:t> </a:t>
            </a:r>
            <a:r>
              <a:rPr lang="en-US" altLang="zh-CN" sz="1200" b="1" dirty="0" smtClean="0"/>
              <a:t>rates</a:t>
            </a:r>
            <a:r>
              <a:rPr lang="zh-CN" altLang="en-US" sz="1200" b="1" dirty="0" smtClean="0"/>
              <a:t> </a:t>
            </a:r>
            <a:r>
              <a:rPr lang="en-US" altLang="zh-CN" sz="1200" b="1" dirty="0" smtClean="0"/>
              <a:t>and</a:t>
            </a:r>
            <a:r>
              <a:rPr lang="zh-CN" altLang="en-US" sz="1200" b="1" dirty="0" smtClean="0"/>
              <a:t> </a:t>
            </a:r>
            <a:r>
              <a:rPr lang="en-US" altLang="zh-CN" sz="1200" b="1" dirty="0" smtClean="0"/>
              <a:t>(c)</a:t>
            </a:r>
            <a:r>
              <a:rPr lang="zh-CN" altLang="en-US" sz="1200" b="1" dirty="0" smtClean="0"/>
              <a:t> </a:t>
            </a:r>
            <a:r>
              <a:rPr lang="en-US" altLang="zh-CN" sz="1200" b="1" dirty="0" smtClean="0"/>
              <a:t>three</a:t>
            </a:r>
            <a:r>
              <a:rPr lang="zh-CN" altLang="en-US" sz="1200" b="1" dirty="0" smtClean="0"/>
              <a:t> </a:t>
            </a:r>
            <a:r>
              <a:rPr lang="en-US" altLang="zh-CN" sz="1200" b="1" dirty="0" smtClean="0"/>
              <a:t>indicators</a:t>
            </a:r>
            <a:r>
              <a:rPr lang="zh-CN" altLang="en-US" sz="1200" b="1" dirty="0" smtClean="0"/>
              <a:t>  </a:t>
            </a:r>
            <a:r>
              <a:rPr lang="en-US" altLang="zh-CN" sz="1200" b="1" dirty="0" smtClean="0"/>
              <a:t>in</a:t>
            </a:r>
            <a:r>
              <a:rPr lang="zh-CN" altLang="en-US" sz="1200" b="1" dirty="0" smtClean="0"/>
              <a:t> </a:t>
            </a:r>
            <a:r>
              <a:rPr lang="en-US" altLang="zh-CN" sz="1200" b="1" dirty="0" err="1" smtClean="0"/>
              <a:t>HiRAM</a:t>
            </a:r>
            <a:r>
              <a:rPr lang="zh-CN" altLang="en-US" sz="1200" b="1" dirty="0" smtClean="0"/>
              <a:t> </a:t>
            </a:r>
            <a:r>
              <a:rPr lang="en-US" altLang="zh-CN" sz="1200" b="1" dirty="0" smtClean="0"/>
              <a:t>historical</a:t>
            </a:r>
            <a:r>
              <a:rPr lang="zh-CN" altLang="en-US" sz="1200" b="1" dirty="0" smtClean="0"/>
              <a:t> </a:t>
            </a:r>
            <a:r>
              <a:rPr lang="en-US" altLang="zh-CN" sz="1200" b="1" dirty="0" smtClean="0"/>
              <a:t>simulation.</a:t>
            </a:r>
            <a:r>
              <a:rPr lang="zh-CN" altLang="en-US" sz="1200" b="1" dirty="0" smtClean="0"/>
              <a:t>  </a:t>
            </a:r>
            <a:r>
              <a:rPr lang="en-US" altLang="zh-CN" sz="1200" b="1" dirty="0" smtClean="0"/>
              <a:t>Units:</a:t>
            </a:r>
            <a:r>
              <a:rPr lang="zh-CN" altLang="en-US" sz="1200" b="1" dirty="0" smtClean="0"/>
              <a:t> </a:t>
            </a:r>
            <a:r>
              <a:rPr lang="en-US" altLang="zh-CN" sz="1200" b="1" dirty="0" smtClean="0"/>
              <a:t>mm</a:t>
            </a:r>
          </a:p>
          <a:p>
            <a:r>
              <a:rPr lang="en-US" altLang="zh-CN" sz="1200" dirty="0" smtClean="0"/>
              <a:t>In</a:t>
            </a:r>
            <a:r>
              <a:rPr lang="zh-CN" altLang="en-US" sz="1200" dirty="0" smtClean="0"/>
              <a:t> </a:t>
            </a:r>
            <a:r>
              <a:rPr lang="en-US" altLang="zh-CN" sz="1200" dirty="0" smtClean="0"/>
              <a:t>(b),</a:t>
            </a:r>
            <a:r>
              <a:rPr lang="zh-CN" altLang="en-US" sz="1200" dirty="0" smtClean="0"/>
              <a:t> </a:t>
            </a:r>
            <a:r>
              <a:rPr lang="en-US" altLang="zh-CN" sz="1200" dirty="0" smtClean="0"/>
              <a:t>there</a:t>
            </a:r>
            <a:r>
              <a:rPr lang="zh-CN" altLang="en-US" sz="1200" dirty="0" smtClean="0"/>
              <a:t> </a:t>
            </a:r>
            <a:r>
              <a:rPr lang="en-US" altLang="zh-CN" sz="1200" dirty="0" smtClean="0"/>
              <a:t>are</a:t>
            </a:r>
            <a:r>
              <a:rPr lang="zh-CN" altLang="en-US" sz="1200" dirty="0" smtClean="0"/>
              <a:t> </a:t>
            </a:r>
            <a:r>
              <a:rPr lang="en-US" altLang="zh-CN" sz="1200" dirty="0" smtClean="0"/>
              <a:t>18</a:t>
            </a:r>
            <a:r>
              <a:rPr lang="zh-CN" altLang="en-US" sz="1200" dirty="0" smtClean="0"/>
              <a:t> </a:t>
            </a:r>
            <a:r>
              <a:rPr lang="en-US" altLang="zh-CN" sz="1200" dirty="0" smtClean="0"/>
              <a:t>events</a:t>
            </a:r>
            <a:r>
              <a:rPr lang="zh-CN" altLang="en-US" sz="1200" dirty="0" smtClean="0"/>
              <a:t> </a:t>
            </a:r>
            <a:r>
              <a:rPr lang="en-US" altLang="zh-CN" sz="1200" dirty="0" smtClean="0"/>
              <a:t>satisfied</a:t>
            </a:r>
            <a:r>
              <a:rPr lang="zh-CN" altLang="en-US" sz="1200" dirty="0" smtClean="0"/>
              <a:t> </a:t>
            </a:r>
            <a:r>
              <a:rPr lang="en-US" altLang="zh-CN" sz="1200" dirty="0" smtClean="0"/>
              <a:t>our</a:t>
            </a:r>
            <a:r>
              <a:rPr lang="zh-CN" altLang="en-US" sz="1200" dirty="0" smtClean="0"/>
              <a:t> </a:t>
            </a:r>
            <a:r>
              <a:rPr lang="en-US" altLang="zh-CN" sz="1200" dirty="0" smtClean="0"/>
              <a:t>criterion,</a:t>
            </a:r>
            <a:r>
              <a:rPr lang="zh-CN" altLang="en-US" sz="1200" dirty="0" smtClean="0"/>
              <a:t> </a:t>
            </a:r>
            <a:r>
              <a:rPr lang="en-US" altLang="zh-CN" sz="1200" dirty="0" smtClean="0"/>
              <a:t>while</a:t>
            </a:r>
            <a:r>
              <a:rPr lang="zh-CN" altLang="en-US" sz="1200" dirty="0" smtClean="0"/>
              <a:t> </a:t>
            </a:r>
            <a:r>
              <a:rPr lang="en-US" altLang="zh-CN" sz="1200" dirty="0" smtClean="0"/>
              <a:t>the</a:t>
            </a:r>
            <a:r>
              <a:rPr lang="zh-CN" altLang="en-US" sz="1200" dirty="0" smtClean="0"/>
              <a:t> </a:t>
            </a:r>
            <a:r>
              <a:rPr lang="en-US" altLang="zh-CN" sz="1200" dirty="0" smtClean="0"/>
              <a:t>other</a:t>
            </a:r>
            <a:r>
              <a:rPr lang="zh-CN" altLang="en-US" sz="1200" dirty="0" smtClean="0"/>
              <a:t> </a:t>
            </a:r>
            <a:r>
              <a:rPr lang="en-US" altLang="zh-CN" sz="1200" dirty="0" smtClean="0"/>
              <a:t>7</a:t>
            </a:r>
            <a:r>
              <a:rPr lang="zh-CN" altLang="en-US" sz="1200" dirty="0" smtClean="0"/>
              <a:t> </a:t>
            </a:r>
            <a:r>
              <a:rPr lang="en-US" altLang="zh-CN" sz="1200" dirty="0" smtClean="0"/>
              <a:t>don’t</a:t>
            </a:r>
            <a:r>
              <a:rPr lang="zh-CN" altLang="en-US" sz="1200" dirty="0" smtClean="0"/>
              <a:t> </a:t>
            </a:r>
            <a:r>
              <a:rPr lang="en-US" altLang="zh-CN" sz="1200" dirty="0" smtClean="0"/>
              <a:t>which</a:t>
            </a:r>
            <a:r>
              <a:rPr lang="zh-CN" altLang="en-US" sz="1200" dirty="0" smtClean="0"/>
              <a:t> </a:t>
            </a:r>
            <a:r>
              <a:rPr lang="en-US" altLang="zh-CN" sz="1200" dirty="0" smtClean="0"/>
              <a:t>are</a:t>
            </a:r>
            <a:r>
              <a:rPr lang="zh-CN" altLang="en-US" sz="1200" dirty="0" smtClean="0"/>
              <a:t> </a:t>
            </a:r>
            <a:r>
              <a:rPr lang="en-US" altLang="zh-CN" sz="1200" dirty="0" smtClean="0"/>
              <a:t>marked</a:t>
            </a:r>
            <a:r>
              <a:rPr lang="zh-CN" altLang="en-US" sz="1200" dirty="0" smtClean="0"/>
              <a:t> </a:t>
            </a:r>
            <a:r>
              <a:rPr lang="en-US" altLang="zh-CN" sz="1200" dirty="0" smtClean="0"/>
              <a:t>in</a:t>
            </a:r>
            <a:r>
              <a:rPr lang="zh-CN" altLang="en-US" sz="1200" dirty="0" smtClean="0"/>
              <a:t> </a:t>
            </a:r>
            <a:r>
              <a:rPr lang="en-US" altLang="zh-CN" sz="1200" dirty="0" smtClean="0"/>
              <a:t>red.</a:t>
            </a:r>
          </a:p>
          <a:p>
            <a:r>
              <a:rPr lang="en-US" altLang="zh-CN" sz="1200" dirty="0" smtClean="0"/>
              <a:t>In</a:t>
            </a:r>
            <a:r>
              <a:rPr lang="zh-CN" altLang="en-US" sz="1200" dirty="0" smtClean="0"/>
              <a:t> </a:t>
            </a:r>
            <a:r>
              <a:rPr lang="en-US" altLang="zh-CN" sz="1200" dirty="0" smtClean="0"/>
              <a:t>(c),</a:t>
            </a:r>
            <a:r>
              <a:rPr lang="zh-CN" altLang="en-US" sz="1200" dirty="0" smtClean="0"/>
              <a:t> </a:t>
            </a:r>
            <a:r>
              <a:rPr lang="en-US" altLang="zh-CN" sz="1200" dirty="0" smtClean="0"/>
              <a:t>a</a:t>
            </a:r>
            <a:r>
              <a:rPr lang="zh-CN" altLang="en-US" sz="1200" dirty="0" smtClean="0"/>
              <a:t> </a:t>
            </a:r>
            <a:r>
              <a:rPr lang="en-US" altLang="zh-CN" sz="1200" dirty="0" smtClean="0"/>
              <a:t>total</a:t>
            </a:r>
            <a:r>
              <a:rPr lang="zh-CN" altLang="en-US" sz="1200" dirty="0" smtClean="0"/>
              <a:t> </a:t>
            </a:r>
            <a:r>
              <a:rPr lang="en-US" altLang="zh-CN" sz="1200" dirty="0" smtClean="0"/>
              <a:t>of</a:t>
            </a:r>
            <a:r>
              <a:rPr lang="zh-CN" altLang="en-US" sz="1200" dirty="0" smtClean="0"/>
              <a:t> </a:t>
            </a:r>
            <a:r>
              <a:rPr lang="en-US" altLang="zh-CN" sz="1200" dirty="0" smtClean="0"/>
              <a:t>50</a:t>
            </a:r>
            <a:r>
              <a:rPr lang="zh-CN" altLang="en-US" sz="1200" dirty="0" smtClean="0"/>
              <a:t> </a:t>
            </a:r>
            <a:r>
              <a:rPr lang="en-US" altLang="zh-CN" sz="1200" dirty="0" smtClean="0"/>
              <a:t>events</a:t>
            </a:r>
            <a:r>
              <a:rPr lang="zh-CN" altLang="en-US" sz="1200" dirty="0" smtClean="0"/>
              <a:t> </a:t>
            </a:r>
            <a:r>
              <a:rPr lang="en-US" altLang="zh-CN" sz="1200" dirty="0" smtClean="0"/>
              <a:t>are</a:t>
            </a:r>
            <a:r>
              <a:rPr lang="zh-CN" altLang="en-US" sz="1200" dirty="0" smtClean="0"/>
              <a:t> </a:t>
            </a:r>
            <a:r>
              <a:rPr lang="en-US" altLang="zh-CN" sz="1200" dirty="0" smtClean="0"/>
              <a:t>found.</a:t>
            </a:r>
            <a:r>
              <a:rPr lang="zh-CN" altLang="en-US" sz="1200" dirty="0" smtClean="0"/>
              <a:t> </a:t>
            </a:r>
            <a:r>
              <a:rPr lang="en-US" altLang="zh-CN" sz="1200" dirty="0" smtClean="0"/>
              <a:t>18</a:t>
            </a:r>
            <a:r>
              <a:rPr lang="zh-CN" altLang="en-US" sz="1200" dirty="0" smtClean="0"/>
              <a:t> </a:t>
            </a:r>
            <a:r>
              <a:rPr lang="en-US" altLang="zh-CN" sz="1200" dirty="0" smtClean="0"/>
              <a:t>events</a:t>
            </a:r>
            <a:r>
              <a:rPr lang="zh-CN" altLang="en-US" sz="1200" dirty="0" smtClean="0"/>
              <a:t> </a:t>
            </a:r>
            <a:r>
              <a:rPr lang="en-US" altLang="zh-CN" sz="1200" dirty="0" smtClean="0"/>
              <a:t>satisfied</a:t>
            </a:r>
            <a:r>
              <a:rPr lang="zh-CN" altLang="en-US" sz="1200" dirty="0" smtClean="0"/>
              <a:t> </a:t>
            </a:r>
            <a:r>
              <a:rPr lang="en-US" altLang="zh-CN" sz="1200" dirty="0" smtClean="0"/>
              <a:t>the</a:t>
            </a:r>
            <a:r>
              <a:rPr lang="zh-CN" altLang="en-US" sz="1200" dirty="0" smtClean="0"/>
              <a:t> </a:t>
            </a:r>
            <a:r>
              <a:rPr lang="en-US" altLang="zh-CN" sz="1200" dirty="0" smtClean="0"/>
              <a:t>criterion,</a:t>
            </a:r>
            <a:r>
              <a:rPr lang="zh-CN" altLang="en-US" sz="1200" dirty="0" smtClean="0"/>
              <a:t> </a:t>
            </a:r>
            <a:r>
              <a:rPr lang="en-US" altLang="zh-CN" sz="1200" dirty="0" smtClean="0"/>
              <a:t>while</a:t>
            </a:r>
            <a:r>
              <a:rPr lang="zh-CN" altLang="en-US" sz="1200" dirty="0" smtClean="0"/>
              <a:t> </a:t>
            </a:r>
            <a:r>
              <a:rPr lang="en-US" altLang="zh-CN" sz="1200" dirty="0" smtClean="0"/>
              <a:t>the</a:t>
            </a:r>
            <a:r>
              <a:rPr lang="zh-CN" altLang="en-US" sz="1200" dirty="0" smtClean="0"/>
              <a:t> </a:t>
            </a:r>
            <a:r>
              <a:rPr lang="en-US" altLang="zh-CN" sz="1200" dirty="0" smtClean="0"/>
              <a:t>other</a:t>
            </a:r>
            <a:r>
              <a:rPr lang="zh-CN" altLang="en-US" sz="1200" dirty="0" smtClean="0"/>
              <a:t> </a:t>
            </a:r>
            <a:r>
              <a:rPr lang="en-US" altLang="zh-CN" sz="1200" dirty="0" smtClean="0"/>
              <a:t>32</a:t>
            </a:r>
            <a:r>
              <a:rPr lang="zh-CN" altLang="en-US" sz="1200" dirty="0" smtClean="0"/>
              <a:t> </a:t>
            </a:r>
            <a:r>
              <a:rPr lang="en-US" altLang="zh-CN" sz="1200" dirty="0" smtClean="0"/>
              <a:t>events</a:t>
            </a:r>
            <a:r>
              <a:rPr lang="zh-CN" altLang="en-US" sz="1200" dirty="0" smtClean="0"/>
              <a:t> </a:t>
            </a:r>
            <a:r>
              <a:rPr lang="en-US" altLang="zh-CN" sz="1200" dirty="0" smtClean="0"/>
              <a:t>don’t</a:t>
            </a:r>
            <a:r>
              <a:rPr lang="zh-CN" altLang="en-US" sz="1200" dirty="0" smtClean="0"/>
              <a:t> </a:t>
            </a:r>
            <a:r>
              <a:rPr lang="en-US" altLang="zh-CN" sz="1200" dirty="0" smtClean="0"/>
              <a:t>which</a:t>
            </a:r>
            <a:r>
              <a:rPr lang="zh-CN" altLang="en-US" sz="1200" dirty="0" smtClean="0"/>
              <a:t> </a:t>
            </a:r>
            <a:r>
              <a:rPr lang="en-US" altLang="zh-CN" sz="1200" dirty="0" smtClean="0"/>
              <a:t>are</a:t>
            </a:r>
            <a:r>
              <a:rPr lang="zh-CN" altLang="en-US" sz="1200" dirty="0" smtClean="0"/>
              <a:t> </a:t>
            </a:r>
            <a:r>
              <a:rPr lang="en-US" altLang="zh-CN" sz="1200" dirty="0" smtClean="0"/>
              <a:t>marked</a:t>
            </a:r>
            <a:r>
              <a:rPr lang="zh-CN" altLang="en-US" sz="1200" dirty="0" smtClean="0"/>
              <a:t> </a:t>
            </a:r>
            <a:r>
              <a:rPr lang="en-US" altLang="zh-CN" sz="1200" dirty="0" smtClean="0"/>
              <a:t>in</a:t>
            </a:r>
            <a:r>
              <a:rPr lang="zh-CN" altLang="en-US" sz="1200" dirty="0" smtClean="0"/>
              <a:t> </a:t>
            </a:r>
            <a:r>
              <a:rPr lang="en-US" altLang="zh-CN" sz="1200" dirty="0" smtClean="0"/>
              <a:t>red.</a:t>
            </a:r>
            <a:r>
              <a:rPr lang="zh-CN" altLang="en-US" sz="1200" dirty="0" smtClean="0"/>
              <a:t> </a:t>
            </a:r>
            <a:endParaRPr lang="en-US" altLang="zh-CN" sz="1200" dirty="0" smtClean="0"/>
          </a:p>
          <a:p>
            <a:r>
              <a:rPr lang="en-US" altLang="zh-CN" sz="1200" dirty="0" smtClean="0"/>
              <a:t>Among</a:t>
            </a:r>
            <a:r>
              <a:rPr lang="zh-CN" altLang="en-US" sz="1200" dirty="0" smtClean="0"/>
              <a:t> </a:t>
            </a:r>
            <a:r>
              <a:rPr lang="en-US" altLang="zh-CN" sz="1200" dirty="0" smtClean="0"/>
              <a:t>the</a:t>
            </a:r>
            <a:r>
              <a:rPr lang="zh-CN" altLang="en-US" sz="1200" dirty="0" smtClean="0"/>
              <a:t> </a:t>
            </a:r>
            <a:r>
              <a:rPr lang="en-US" altLang="zh-CN" sz="1200" dirty="0" smtClean="0"/>
              <a:t>32</a:t>
            </a:r>
            <a:r>
              <a:rPr lang="zh-CN" altLang="en-US" sz="1200" dirty="0" smtClean="0"/>
              <a:t> </a:t>
            </a:r>
            <a:r>
              <a:rPr lang="en-US" altLang="zh-CN" sz="1200" dirty="0" smtClean="0"/>
              <a:t>events</a:t>
            </a:r>
            <a:r>
              <a:rPr lang="zh-CN" altLang="en-US" sz="1200" dirty="0" smtClean="0"/>
              <a:t> </a:t>
            </a:r>
            <a:r>
              <a:rPr lang="en-US" altLang="zh-CN" sz="1200" dirty="0" smtClean="0"/>
              <a:t>marked</a:t>
            </a:r>
            <a:r>
              <a:rPr lang="zh-CN" altLang="en-US" sz="1200" dirty="0" smtClean="0"/>
              <a:t> </a:t>
            </a:r>
            <a:r>
              <a:rPr lang="en-US" altLang="zh-CN" sz="1200" dirty="0" smtClean="0"/>
              <a:t>in</a:t>
            </a:r>
            <a:r>
              <a:rPr lang="zh-CN" altLang="en-US" sz="1200" dirty="0" smtClean="0"/>
              <a:t> </a:t>
            </a:r>
            <a:r>
              <a:rPr lang="en-US" altLang="zh-CN" sz="1200" dirty="0" smtClean="0"/>
              <a:t>red</a:t>
            </a:r>
            <a:r>
              <a:rPr lang="zh-CN" altLang="en-US" sz="1200" dirty="0" smtClean="0"/>
              <a:t> </a:t>
            </a:r>
            <a:r>
              <a:rPr lang="en-US" altLang="zh-CN" sz="1200" dirty="0" smtClean="0"/>
              <a:t>,</a:t>
            </a:r>
            <a:r>
              <a:rPr lang="zh-CN" altLang="en-US" sz="1200" dirty="0" smtClean="0"/>
              <a:t> </a:t>
            </a:r>
            <a:r>
              <a:rPr lang="en-US" altLang="zh-CN" sz="1200" dirty="0" smtClean="0"/>
              <a:t>12</a:t>
            </a:r>
            <a:r>
              <a:rPr lang="zh-CN" altLang="en-US" sz="1200" dirty="0" smtClean="0"/>
              <a:t> </a:t>
            </a:r>
            <a:r>
              <a:rPr lang="en-US" altLang="zh-CN" sz="1200" dirty="0" smtClean="0"/>
              <a:t>events</a:t>
            </a:r>
            <a:r>
              <a:rPr lang="zh-CN" altLang="en-US" sz="1200" dirty="0" smtClean="0"/>
              <a:t> </a:t>
            </a:r>
            <a:r>
              <a:rPr lang="en-US" altLang="zh-CN" sz="1200" dirty="0" smtClean="0"/>
              <a:t>have</a:t>
            </a:r>
            <a:r>
              <a:rPr lang="zh-CN" altLang="en-US" sz="1200" dirty="0" smtClean="0"/>
              <a:t> </a:t>
            </a:r>
            <a:r>
              <a:rPr lang="en-US" altLang="zh-CN" sz="1200" dirty="0" smtClean="0"/>
              <a:t>more</a:t>
            </a:r>
            <a:r>
              <a:rPr lang="zh-CN" altLang="en-US" sz="1200" dirty="0" smtClean="0"/>
              <a:t> </a:t>
            </a:r>
            <a:r>
              <a:rPr lang="en-US" altLang="zh-CN" sz="1200" dirty="0" smtClean="0"/>
              <a:t>snowfall</a:t>
            </a:r>
            <a:r>
              <a:rPr lang="zh-CN" altLang="en-US" sz="1200" dirty="0" smtClean="0"/>
              <a:t> </a:t>
            </a:r>
            <a:r>
              <a:rPr lang="en-US" altLang="zh-CN" sz="1200" dirty="0" smtClean="0"/>
              <a:t>water</a:t>
            </a:r>
            <a:r>
              <a:rPr lang="zh-CN" altLang="en-US" sz="1200" dirty="0" smtClean="0"/>
              <a:t> </a:t>
            </a:r>
            <a:r>
              <a:rPr lang="en-US" altLang="zh-CN" sz="1200" dirty="0" smtClean="0"/>
              <a:t>equivalent</a:t>
            </a:r>
            <a:r>
              <a:rPr lang="zh-CN" altLang="en-US" sz="1200" dirty="0" smtClean="0"/>
              <a:t> </a:t>
            </a:r>
            <a:r>
              <a:rPr lang="en-US" altLang="zh-CN" sz="1200" dirty="0" smtClean="0"/>
              <a:t>than</a:t>
            </a:r>
            <a:r>
              <a:rPr lang="zh-CN" altLang="en-US" sz="1200" dirty="0" smtClean="0"/>
              <a:t> </a:t>
            </a:r>
            <a:r>
              <a:rPr lang="en-US" altLang="zh-CN" sz="1200" dirty="0" smtClean="0"/>
              <a:t>7.8mm,</a:t>
            </a:r>
            <a:r>
              <a:rPr lang="zh-CN" altLang="en-US" sz="1200" dirty="0" smtClean="0"/>
              <a:t> </a:t>
            </a:r>
            <a:r>
              <a:rPr lang="en-US" altLang="zh-CN" sz="1200" dirty="0" smtClean="0"/>
              <a:t>which</a:t>
            </a:r>
            <a:r>
              <a:rPr lang="zh-CN" altLang="en-US" sz="1200" dirty="0" smtClean="0"/>
              <a:t> </a:t>
            </a:r>
            <a:r>
              <a:rPr lang="en-US" altLang="zh-CN" sz="1200" dirty="0" smtClean="0"/>
              <a:t>is</a:t>
            </a:r>
            <a:r>
              <a:rPr lang="zh-CN" altLang="en-US" sz="1200" dirty="0" smtClean="0"/>
              <a:t> </a:t>
            </a:r>
            <a:r>
              <a:rPr lang="en-US" altLang="zh-CN" sz="1200" dirty="0" smtClean="0"/>
              <a:t>the</a:t>
            </a:r>
            <a:r>
              <a:rPr lang="zh-CN" altLang="en-US" sz="1200" dirty="0" smtClean="0"/>
              <a:t> </a:t>
            </a:r>
            <a:r>
              <a:rPr lang="en-US" altLang="zh-CN" sz="1200" dirty="0" smtClean="0"/>
              <a:t>mean</a:t>
            </a:r>
            <a:r>
              <a:rPr lang="zh-CN" altLang="en-US" sz="1200" dirty="0" smtClean="0"/>
              <a:t> </a:t>
            </a:r>
            <a:r>
              <a:rPr lang="en-US" altLang="zh-CN" sz="1200" dirty="0" smtClean="0"/>
              <a:t>of</a:t>
            </a:r>
            <a:r>
              <a:rPr lang="zh-CN" altLang="en-US" sz="1200" dirty="0" smtClean="0"/>
              <a:t> </a:t>
            </a:r>
            <a:r>
              <a:rPr lang="en-US" altLang="zh-CN" sz="1200" dirty="0" smtClean="0"/>
              <a:t>97.5%</a:t>
            </a:r>
            <a:r>
              <a:rPr lang="zh-CN" altLang="en-US" sz="1200" dirty="0" smtClean="0"/>
              <a:t> </a:t>
            </a:r>
            <a:r>
              <a:rPr lang="en-US" altLang="zh-CN" sz="1200" dirty="0" smtClean="0"/>
              <a:t>threshold</a:t>
            </a:r>
            <a:r>
              <a:rPr lang="zh-CN" altLang="en-US" sz="1200" dirty="0" smtClean="0"/>
              <a:t> </a:t>
            </a:r>
            <a:r>
              <a:rPr lang="en-US" altLang="zh-CN" sz="1200" dirty="0" smtClean="0"/>
              <a:t>over</a:t>
            </a:r>
            <a:r>
              <a:rPr lang="zh-CN" altLang="en-US" sz="1200" dirty="0" smtClean="0"/>
              <a:t> </a:t>
            </a:r>
            <a:r>
              <a:rPr lang="en-US" altLang="zh-CN" sz="1200" dirty="0" smtClean="0"/>
              <a:t>the</a:t>
            </a:r>
            <a:r>
              <a:rPr lang="zh-CN" altLang="en-US" sz="1200" dirty="0" smtClean="0"/>
              <a:t> </a:t>
            </a:r>
            <a:r>
              <a:rPr lang="en-US" altLang="zh-CN" sz="1200" dirty="0" smtClean="0"/>
              <a:t>four</a:t>
            </a:r>
            <a:r>
              <a:rPr lang="zh-CN" altLang="en-US" sz="1200" dirty="0" smtClean="0"/>
              <a:t> </a:t>
            </a:r>
            <a:r>
              <a:rPr lang="en-US" altLang="zh-CN" sz="1200" dirty="0" smtClean="0"/>
              <a:t>coastal</a:t>
            </a:r>
            <a:r>
              <a:rPr lang="zh-CN" altLang="en-US" sz="1200" dirty="0" smtClean="0"/>
              <a:t> </a:t>
            </a:r>
            <a:r>
              <a:rPr lang="en-US" altLang="zh-CN" sz="1200" dirty="0" smtClean="0"/>
              <a:t>cities.</a:t>
            </a:r>
            <a:r>
              <a:rPr lang="zh-CN" altLang="en-US" sz="1200" dirty="0" smtClean="0"/>
              <a:t> </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p>
          <a:p>
            <a:endParaRPr lang="en-US" dirty="0"/>
          </a:p>
        </p:txBody>
      </p:sp>
    </p:spTree>
    <p:extLst>
      <p:ext uri="{BB962C8B-B14F-4D97-AF65-F5344CB8AC3E}">
        <p14:creationId xmlns:p14="http://schemas.microsoft.com/office/powerpoint/2010/main" val="3091508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Feb 07, 2011</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Worst Snow Storms in History</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Tornadoes, hurricanes, earthquakes...they all have scales that measure their intensity. And determining how intense they are is somewhat simple – the intensity is highest around a central point, such as an eye or epicenter, and diminishes as it radiates from the “origin.” But what about winter snow storms? After storms, like the Groundhog Day blizzard of 2011, it is natural to reflect back on what were the worst snow storms in memory. Characterizing their intensity, though, can be difficult - they are often amorphous in shape, extremely large in area, and have tremendous spatial variability in their intensity.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Scientists at NOAA have developed a system for ranking these storms that relies less on a single variable, but a rather complex calculation of several storm characteristics. The Northeast Snowfall Impact Scale ranks the social, economic, and transportation impacts of winter storms, factoring in how large the storm was, how much snow fell, and what populations were affected. Using a Category 1-5 ranking, the top Northeast U.S. storms are shown in this image. The darkest blue areas represent the most impacted areas of a storm system. Interestingly, as large and intense as the recent winter 2010-2011 storms have been, none (preliminarily) have made it into the Top 10 storms list. In fact, the Groundhog Day storm is currently ranked at #19. To have a significant statistical weight, a storm must produce 20-30" of snow and occur over highly populated areas. Since the Midwest is not as densely populated as the DC through Boston corridor, storms that peak in the Northeast will typically have a higher intensity on the NESIS Scale. The Groundhog Day 2011 storm, though severe in many places, did not have a wide-scale impact (e.g., 30 inches of snow) on major cities, and thus does not rank up with the storms of 1993, 1996, 1960, 2003, and 1961.</a:t>
            </a:r>
          </a:p>
          <a:p>
            <a:endParaRPr lang="en-US" dirty="0"/>
          </a:p>
        </p:txBody>
      </p:sp>
    </p:spTree>
    <p:extLst>
      <p:ext uri="{BB962C8B-B14F-4D97-AF65-F5344CB8AC3E}">
        <p14:creationId xmlns:p14="http://schemas.microsoft.com/office/powerpoint/2010/main" val="315661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30300" y="690563"/>
            <a:ext cx="4598988" cy="3449637"/>
          </a:xfrm>
          <a:ln/>
        </p:spPr>
      </p:sp>
      <p:sp>
        <p:nvSpPr>
          <p:cNvPr id="19459" name="Rectangle 3"/>
          <p:cNvSpPr>
            <a:spLocks noGrp="1" noChangeArrowheads="1"/>
          </p:cNvSpPr>
          <p:nvPr>
            <p:ph type="body" idx="1"/>
          </p:nvPr>
        </p:nvSpPr>
        <p:spPr>
          <a:xfrm>
            <a:off x="152400" y="4216400"/>
            <a:ext cx="6553200" cy="42926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b="1">
                <a:latin typeface="Times New Roman" charset="0"/>
                <a:ea typeface="新細明體" charset="0"/>
              </a:rPr>
              <a:t>Key Wintertime Features in the Northeast:</a:t>
            </a:r>
          </a:p>
          <a:p>
            <a:r>
              <a:rPr lang="en-US" sz="1100" b="1">
                <a:latin typeface="Times New Roman" charset="0"/>
                <a:ea typeface="新細明體" charset="0"/>
              </a:rPr>
              <a:t>1. Upper-level Jet</a:t>
            </a:r>
            <a:r>
              <a:rPr lang="en-US" sz="1100">
                <a:latin typeface="Times New Roman" charset="0"/>
                <a:ea typeface="新細明體" charset="0"/>
              </a:rPr>
              <a:t> 				</a:t>
            </a:r>
          </a:p>
          <a:p>
            <a:r>
              <a:rPr lang="en-US" sz="1100">
                <a:latin typeface="Times New Roman" charset="0"/>
                <a:ea typeface="新細明體" charset="0"/>
              </a:rPr>
              <a:t>-The core of the upper level jet is positioned to the south of New York.  The flow at 250hPa within the jet is from the SW to NE.  During +PNA pattern, the jet is centered to the southeast over the Atlantic, placing NY in the cyclonic entrance region.  During -PNA pattern, the jet is centered to the northwest over Pennsylvania, with NY in the exit region.  The jet stream strongly influences the surface climate.</a:t>
            </a:r>
          </a:p>
          <a:p>
            <a:r>
              <a:rPr lang="en-US" sz="1100" b="1">
                <a:latin typeface="Times New Roman" charset="0"/>
                <a:ea typeface="新細明體" charset="0"/>
              </a:rPr>
              <a:t>2. Air masses</a:t>
            </a:r>
            <a:r>
              <a:rPr lang="en-US" sz="1100">
                <a:latin typeface="Times New Roman" charset="0"/>
                <a:ea typeface="新細明體" charset="0"/>
              </a:rPr>
              <a:t> 				  </a:t>
            </a:r>
          </a:p>
          <a:p>
            <a:r>
              <a:rPr lang="en-US" sz="1100">
                <a:latin typeface="Times New Roman" charset="0"/>
                <a:ea typeface="新細明體" charset="0"/>
              </a:rPr>
              <a:t>-cP and cA (continental polar and Arctic) from Canada, associated with cold frontal passages and cold surges.  When the cold fronts pass over the lakes, lake-effect snow can occur.	 </a:t>
            </a:r>
          </a:p>
          <a:p>
            <a:r>
              <a:rPr lang="en-US" sz="1100">
                <a:latin typeface="Times New Roman" charset="0"/>
                <a:ea typeface="新細明體" charset="0"/>
              </a:rPr>
              <a:t>-mP (maritime polar) air sometimes wraps around coastal nor’easter storms over the Atlanti</a:t>
            </a:r>
          </a:p>
          <a:p>
            <a:r>
              <a:rPr lang="en-US" sz="1100">
                <a:latin typeface="Times New Roman" charset="0"/>
                <a:ea typeface="新細明體" charset="0"/>
              </a:rPr>
              <a:t>-cT (continental tropical) air masses sometimes enter the region behind warm fronts.</a:t>
            </a:r>
          </a:p>
          <a:p>
            <a:r>
              <a:rPr lang="en-US" sz="1100">
                <a:latin typeface="Times New Roman" charset="0"/>
                <a:ea typeface="新細明體" charset="0"/>
              </a:rPr>
              <a:t>-mT (maritime tropical) air sometimes advects into the area from the warm Gulf Stream waters.</a:t>
            </a:r>
          </a:p>
          <a:p>
            <a:r>
              <a:rPr lang="en-US" sz="1100" b="1">
                <a:latin typeface="Times New Roman" charset="0"/>
                <a:ea typeface="新細明體" charset="0"/>
              </a:rPr>
              <a:t>3. Mean surface pressure</a:t>
            </a:r>
            <a:endParaRPr lang="en-US" sz="1100">
              <a:latin typeface="Times New Roman" charset="0"/>
              <a:ea typeface="新細明體" charset="0"/>
            </a:endParaRPr>
          </a:p>
          <a:p>
            <a:r>
              <a:rPr lang="en-US" sz="1100">
                <a:latin typeface="Times New Roman" charset="0"/>
                <a:ea typeface="新細明體" charset="0"/>
              </a:rPr>
              <a:t>-At the surface, there’s a surface anticyclone centered over Kentucky/West Virginia and a surface cyclone off to the northeast of Maine, leading to surface northwesterlies through NY (cold advection).  </a:t>
            </a:r>
          </a:p>
          <a:p>
            <a:r>
              <a:rPr lang="en-US" sz="1100" b="1">
                <a:latin typeface="Times New Roman" charset="0"/>
                <a:ea typeface="新細明體" charset="0"/>
              </a:rPr>
              <a:t>4. Gulf Stream</a:t>
            </a:r>
            <a:r>
              <a:rPr lang="en-US" sz="1100">
                <a:latin typeface="Times New Roman" charset="0"/>
                <a:ea typeface="新細明體" charset="0"/>
              </a:rPr>
              <a:t> </a:t>
            </a:r>
          </a:p>
          <a:p>
            <a:r>
              <a:rPr lang="en-US" sz="1100">
                <a:latin typeface="Times New Roman" charset="0"/>
                <a:ea typeface="新細明體" charset="0"/>
              </a:rPr>
              <a:t>-Warm channel of waters off the coast, encouraging coastal cyclogenesis.</a:t>
            </a:r>
          </a:p>
          <a:p>
            <a:r>
              <a:rPr lang="en-US" sz="1100" b="1">
                <a:latin typeface="Times New Roman" charset="0"/>
                <a:ea typeface="新細明體" charset="0"/>
              </a:rPr>
              <a:t>5. Mountains</a:t>
            </a:r>
          </a:p>
          <a:p>
            <a:r>
              <a:rPr lang="en-US" sz="1100">
                <a:latin typeface="Times New Roman" charset="0"/>
                <a:ea typeface="新細明體" charset="0"/>
              </a:rPr>
              <a:t>-Appalachians, Adirondacks, Catskills…encourage lee cyclogenesis and cold air damming.</a:t>
            </a:r>
          </a:p>
          <a:p>
            <a:r>
              <a:rPr lang="en-US" sz="1100" b="1">
                <a:latin typeface="Times New Roman" charset="0"/>
                <a:ea typeface="新細明體" charset="0"/>
              </a:rPr>
              <a:t>6. Cyclone tracks</a:t>
            </a:r>
            <a:endParaRPr lang="en-US" sz="1100">
              <a:latin typeface="Times New Roman" charset="0"/>
              <a:ea typeface="新細明體" charset="0"/>
            </a:endParaRPr>
          </a:p>
          <a:p>
            <a:r>
              <a:rPr lang="en-US" sz="1100">
                <a:latin typeface="Times New Roman" charset="0"/>
                <a:ea typeface="新細明體" charset="0"/>
              </a:rPr>
              <a:t>-Alberta track = from Alberta, Canada = little moisture = move across lakes = NW to SE track</a:t>
            </a:r>
          </a:p>
          <a:p>
            <a:r>
              <a:rPr lang="en-US" sz="1100">
                <a:latin typeface="Times New Roman" charset="0"/>
                <a:ea typeface="新細明體" charset="0"/>
              </a:rPr>
              <a:t>-Colorado track = from east of Rockies = pick up moisture from Gulf = SW to NE track</a:t>
            </a:r>
          </a:p>
          <a:p>
            <a:r>
              <a:rPr lang="en-US" sz="1100">
                <a:latin typeface="Times New Roman" charset="0"/>
                <a:ea typeface="新細明體" charset="0"/>
              </a:rPr>
              <a:t>-Warmer waters of Atlantic encourage coastal lows and warmer lakes enhance cyclogenesis.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Rauber</a:t>
            </a:r>
            <a:r>
              <a:rPr lang="en-US" dirty="0" smtClean="0"/>
              <a:t>, R. M., S. M. Ellis, J. </a:t>
            </a:r>
            <a:r>
              <a:rPr lang="en-US" dirty="0" err="1" smtClean="0"/>
              <a:t>Vivekanandan</a:t>
            </a:r>
            <a:r>
              <a:rPr lang="en-US" dirty="0" smtClean="0"/>
              <a:t>, J.</a:t>
            </a:r>
            <a:r>
              <a:rPr lang="en-US" baseline="0" dirty="0" smtClean="0"/>
              <a:t> </a:t>
            </a:r>
            <a:r>
              <a:rPr lang="en-US" baseline="0" dirty="0" err="1" smtClean="0"/>
              <a:t>Stith</a:t>
            </a:r>
            <a:r>
              <a:rPr lang="en-US" baseline="0" dirty="0" smtClean="0"/>
              <a:t>, W.-C. Lee, G. M. </a:t>
            </a:r>
            <a:r>
              <a:rPr lang="en-US" baseline="0" dirty="0" err="1" smtClean="0"/>
              <a:t>McFarquhar</a:t>
            </a:r>
            <a:r>
              <a:rPr lang="en-US" baseline="0" dirty="0" smtClean="0"/>
              <a:t>, B. F. Jewett, and A. </a:t>
            </a:r>
            <a:r>
              <a:rPr lang="en-US" baseline="0" dirty="0" err="1" smtClean="0"/>
              <a:t>Janiszeski</a:t>
            </a:r>
            <a:r>
              <a:rPr lang="en-US" baseline="0" dirty="0" smtClean="0"/>
              <a:t>, 2017: </a:t>
            </a:r>
            <a:r>
              <a:rPr lang="en-US" baseline="0" dirty="0" err="1" smtClean="0"/>
              <a:t>Finescale</a:t>
            </a:r>
            <a:r>
              <a:rPr lang="en-US" baseline="0" dirty="0" smtClean="0"/>
              <a:t> structure of a snowstorm over the Northeastern United States: A first look oat high-resolution HIAPER cloud radar observations. BAMS, DOI:10.1175/BAMS-D-15-00180.1</a:t>
            </a:r>
            <a:endParaRPr lang="en-US" dirty="0"/>
          </a:p>
        </p:txBody>
      </p:sp>
    </p:spTree>
    <p:extLst>
      <p:ext uri="{BB962C8B-B14F-4D97-AF65-F5344CB8AC3E}">
        <p14:creationId xmlns:p14="http://schemas.microsoft.com/office/powerpoint/2010/main" val="397788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smtClean="0"/>
              <a:t>Kocin</a:t>
            </a:r>
            <a:r>
              <a:rPr lang="en-US" dirty="0" smtClean="0"/>
              <a:t>, P. J., and L. W. </a:t>
            </a:r>
            <a:r>
              <a:rPr lang="en-US" dirty="0" err="1" smtClean="0"/>
              <a:t>Uccellini</a:t>
            </a:r>
            <a:r>
              <a:rPr lang="en-US" dirty="0" smtClean="0"/>
              <a:t>. 1990. Snowstorms along the northeastern coast of the United States: 1955 to 1985. Meteorological Monograph no. 44. Boston: American Meteorological Society.</a:t>
            </a:r>
            <a:endParaRPr lang="en-US" dirty="0"/>
          </a:p>
        </p:txBody>
      </p:sp>
    </p:spTree>
    <p:extLst>
      <p:ext uri="{BB962C8B-B14F-4D97-AF65-F5344CB8AC3E}">
        <p14:creationId xmlns:p14="http://schemas.microsoft.com/office/powerpoint/2010/main" val="146219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smtClean="0"/>
              <a:t>T</a:t>
            </a:r>
            <a:r>
              <a:rPr lang="en-US" sz="1800" b="1" dirty="0" smtClean="0"/>
              <a:t>he conversion between snow-water-equivalent to snow-depth</a:t>
            </a:r>
            <a:endParaRPr lang="en-US" altLang="zh-CN" sz="1800" dirty="0" smtClean="0"/>
          </a:p>
          <a:p>
            <a:pPr lvl="1"/>
            <a:r>
              <a:rPr lang="en-US" altLang="zh-CN" sz="1800" dirty="0" smtClean="0"/>
              <a:t>The</a:t>
            </a:r>
            <a:r>
              <a:rPr lang="zh-CN" altLang="en-US" sz="1800" dirty="0" smtClean="0"/>
              <a:t> </a:t>
            </a:r>
            <a:r>
              <a:rPr lang="en-US" altLang="zh-CN" sz="1800" dirty="0" smtClean="0"/>
              <a:t>snow</a:t>
            </a:r>
            <a:r>
              <a:rPr lang="zh-CN" altLang="en-US" sz="1800" dirty="0" smtClean="0"/>
              <a:t> </a:t>
            </a:r>
            <a:r>
              <a:rPr lang="en-US" altLang="zh-CN" sz="1800" dirty="0" smtClean="0"/>
              <a:t>density,</a:t>
            </a:r>
            <a:r>
              <a:rPr lang="zh-CN" altLang="en-US" sz="1800" dirty="0" smtClean="0"/>
              <a:t> </a:t>
            </a:r>
            <a:r>
              <a:rPr lang="en-US" altLang="zh-CN" sz="1800" dirty="0" smtClean="0"/>
              <a:t>the</a:t>
            </a:r>
            <a:r>
              <a:rPr lang="zh-CN" altLang="en-US" sz="1800" dirty="0" smtClean="0"/>
              <a:t> </a:t>
            </a:r>
            <a:r>
              <a:rPr lang="en-US" altLang="zh-CN" sz="1800" dirty="0" smtClean="0"/>
              <a:t>ratio</a:t>
            </a:r>
            <a:r>
              <a:rPr lang="zh-CN" altLang="en-US" sz="1800" dirty="0" smtClean="0"/>
              <a:t> </a:t>
            </a:r>
            <a:r>
              <a:rPr lang="en-US" altLang="zh-CN" sz="1800" dirty="0" smtClean="0"/>
              <a:t>between</a:t>
            </a:r>
            <a:r>
              <a:rPr lang="zh-CN" altLang="en-US" sz="1800" dirty="0" smtClean="0"/>
              <a:t> </a:t>
            </a:r>
            <a:r>
              <a:rPr lang="en-US" sz="1800" dirty="0" smtClean="0"/>
              <a:t>snow-water-equivalent to snow-depth</a:t>
            </a:r>
            <a:r>
              <a:rPr lang="en-US" altLang="zh-CN" sz="1800" dirty="0" smtClean="0"/>
              <a:t>,</a:t>
            </a:r>
            <a:r>
              <a:rPr lang="zh-CN" altLang="en-US" sz="1800" dirty="0" smtClean="0"/>
              <a:t> </a:t>
            </a:r>
            <a:r>
              <a:rPr lang="en-US" altLang="zh-CN" sz="1800" dirty="0" smtClean="0"/>
              <a:t>depends</a:t>
            </a:r>
            <a:r>
              <a:rPr lang="zh-CN" altLang="en-US" sz="1800" dirty="0" smtClean="0"/>
              <a:t> </a:t>
            </a:r>
            <a:r>
              <a:rPr lang="en-US" altLang="zh-CN" sz="1800" dirty="0" smtClean="0"/>
              <a:t>on</a:t>
            </a:r>
            <a:r>
              <a:rPr lang="zh-CN" altLang="en-US" sz="1800" dirty="0" smtClean="0"/>
              <a:t> </a:t>
            </a:r>
            <a:r>
              <a:rPr lang="en-US" altLang="zh-CN" sz="1800" dirty="0" smtClean="0"/>
              <a:t>temperature,</a:t>
            </a:r>
            <a:r>
              <a:rPr lang="zh-CN" altLang="en-US" sz="1800" dirty="0" smtClean="0"/>
              <a:t> </a:t>
            </a:r>
            <a:r>
              <a:rPr lang="en-US" altLang="zh-CN" sz="1800" dirty="0" smtClean="0"/>
              <a:t>snow</a:t>
            </a:r>
            <a:r>
              <a:rPr lang="zh-CN" altLang="en-US" sz="1800" dirty="0" smtClean="0"/>
              <a:t> </a:t>
            </a:r>
            <a:r>
              <a:rPr lang="en-US" altLang="zh-CN" sz="1800" dirty="0" smtClean="0"/>
              <a:t>depth,</a:t>
            </a:r>
            <a:r>
              <a:rPr lang="zh-CN" altLang="en-US" sz="1800" dirty="0" smtClean="0"/>
              <a:t> </a:t>
            </a:r>
            <a:r>
              <a:rPr lang="en-US" altLang="zh-CN" sz="1800" dirty="0" smtClean="0"/>
              <a:t>and</a:t>
            </a:r>
            <a:r>
              <a:rPr lang="zh-CN" altLang="en-US" sz="1800" dirty="0" smtClean="0"/>
              <a:t> </a:t>
            </a:r>
            <a:r>
              <a:rPr lang="en-US" altLang="zh-CN" sz="1800" dirty="0" smtClean="0"/>
              <a:t>location.</a:t>
            </a:r>
            <a:r>
              <a:rPr lang="zh-CN" altLang="en-US" sz="1800" dirty="0" smtClean="0"/>
              <a:t> </a:t>
            </a:r>
            <a:r>
              <a:rPr lang="en-US" altLang="zh-CN" sz="1800" dirty="0" smtClean="0"/>
              <a:t>The</a:t>
            </a:r>
            <a:r>
              <a:rPr lang="zh-CN" altLang="en-US" sz="1800" dirty="0" smtClean="0"/>
              <a:t> </a:t>
            </a:r>
            <a:r>
              <a:rPr lang="en-US" sz="1800" dirty="0" smtClean="0"/>
              <a:t>typical </a:t>
            </a:r>
            <a:r>
              <a:rPr lang="en-US" altLang="zh-CN" sz="1800" dirty="0" smtClean="0"/>
              <a:t>snow</a:t>
            </a:r>
            <a:r>
              <a:rPr lang="zh-CN" altLang="en-US" sz="1800" dirty="0" smtClean="0"/>
              <a:t> </a:t>
            </a:r>
            <a:r>
              <a:rPr lang="en-US" altLang="zh-CN" sz="1800" dirty="0" smtClean="0"/>
              <a:t>density</a:t>
            </a:r>
            <a:r>
              <a:rPr lang="zh-CN" altLang="en-US" sz="1800" dirty="0" smtClean="0"/>
              <a:t> </a:t>
            </a:r>
            <a:r>
              <a:rPr lang="en-US" sz="1800" dirty="0" smtClean="0"/>
              <a:t>can range from 10-20% in the winter to 20-40% in the spring. </a:t>
            </a:r>
          </a:p>
          <a:p>
            <a:pPr lvl="1"/>
            <a:r>
              <a:rPr lang="en-US" sz="1800" dirty="0" smtClean="0"/>
              <a:t>For simplicity</a:t>
            </a:r>
            <a:r>
              <a:rPr lang="en-US" altLang="zh-CN" sz="1800" dirty="0" smtClean="0"/>
              <a:t>,</a:t>
            </a:r>
            <a:r>
              <a:rPr lang="zh-CN" altLang="en-US" sz="1800" dirty="0" smtClean="0"/>
              <a:t> </a:t>
            </a:r>
            <a:r>
              <a:rPr lang="en-US" altLang="zh-CN" sz="1800" dirty="0" smtClean="0"/>
              <a:t>we</a:t>
            </a:r>
            <a:r>
              <a:rPr lang="zh-CN" altLang="en-US" sz="1800" dirty="0" smtClean="0"/>
              <a:t> </a:t>
            </a:r>
            <a:r>
              <a:rPr lang="en-US" altLang="zh-CN" sz="1800" dirty="0" smtClean="0"/>
              <a:t>define</a:t>
            </a:r>
            <a:r>
              <a:rPr lang="zh-CN" altLang="en-US" sz="1800" dirty="0" smtClean="0"/>
              <a:t> </a:t>
            </a:r>
            <a:r>
              <a:rPr lang="en-US" altLang="zh-CN" sz="1800" dirty="0" smtClean="0"/>
              <a:t>the</a:t>
            </a:r>
            <a:r>
              <a:rPr lang="zh-CN" altLang="en-US" sz="1800" dirty="0" smtClean="0"/>
              <a:t> </a:t>
            </a:r>
            <a:r>
              <a:rPr lang="en-US" altLang="zh-CN" sz="1800" dirty="0" smtClean="0"/>
              <a:t>snow</a:t>
            </a:r>
            <a:r>
              <a:rPr lang="zh-CN" altLang="en-US" sz="1800" dirty="0" smtClean="0"/>
              <a:t> </a:t>
            </a:r>
            <a:r>
              <a:rPr lang="en-US" altLang="zh-CN" sz="1800" dirty="0" smtClean="0"/>
              <a:t>density</a:t>
            </a:r>
            <a:r>
              <a:rPr lang="zh-CN" altLang="en-US" sz="1800" dirty="0" smtClean="0"/>
              <a:t> </a:t>
            </a:r>
            <a:r>
              <a:rPr lang="en-US" altLang="zh-CN" sz="1800" dirty="0" smtClean="0"/>
              <a:t>as</a:t>
            </a:r>
            <a:r>
              <a:rPr lang="zh-CN" altLang="en-US" sz="1800" dirty="0" smtClean="0"/>
              <a:t> </a:t>
            </a:r>
            <a:r>
              <a:rPr lang="en-US" altLang="zh-CN" sz="1800" dirty="0" smtClean="0"/>
              <a:t>10%,</a:t>
            </a:r>
            <a:r>
              <a:rPr lang="zh-CN" altLang="en-US" sz="1800" dirty="0" smtClean="0"/>
              <a:t> </a:t>
            </a:r>
            <a:r>
              <a:rPr lang="en-US" altLang="zh-CN" sz="1800" dirty="0" smtClean="0"/>
              <a:t>which</a:t>
            </a:r>
            <a:r>
              <a:rPr lang="zh-CN" altLang="en-US" sz="1800" dirty="0" smtClean="0"/>
              <a:t> </a:t>
            </a:r>
            <a:r>
              <a:rPr lang="en-US" altLang="zh-CN" sz="1800" dirty="0" smtClean="0"/>
              <a:t>means</a:t>
            </a:r>
            <a:r>
              <a:rPr lang="zh-CN" altLang="en-US" sz="1800" dirty="0" smtClean="0"/>
              <a:t> </a:t>
            </a:r>
            <a:r>
              <a:rPr lang="en-US" altLang="zh-CN" sz="1800" dirty="0" smtClean="0"/>
              <a:t>10cm</a:t>
            </a:r>
            <a:r>
              <a:rPr lang="en-US" sz="1800" dirty="0" smtClean="0"/>
              <a:t> of new snow</a:t>
            </a:r>
            <a:r>
              <a:rPr lang="zh-CN" altLang="en-US" sz="1800" dirty="0" smtClean="0"/>
              <a:t> </a:t>
            </a:r>
            <a:r>
              <a:rPr lang="en-US" altLang="zh-CN" sz="1800" dirty="0" smtClean="0"/>
              <a:t>has</a:t>
            </a:r>
            <a:r>
              <a:rPr lang="zh-CN" altLang="en-US" sz="1800" dirty="0" smtClean="0"/>
              <a:t> </a:t>
            </a:r>
            <a:r>
              <a:rPr lang="en-US" altLang="zh-CN" sz="1800" dirty="0" smtClean="0"/>
              <a:t>1cm</a:t>
            </a:r>
            <a:r>
              <a:rPr lang="zh-CN" altLang="en-US" sz="1800" dirty="0" smtClean="0"/>
              <a:t> </a:t>
            </a:r>
            <a:r>
              <a:rPr lang="en-US" altLang="zh-CN" sz="1800" dirty="0" smtClean="0"/>
              <a:t>of</a:t>
            </a:r>
            <a:r>
              <a:rPr lang="zh-CN" altLang="en-US" sz="1800" dirty="0" smtClean="0"/>
              <a:t> </a:t>
            </a:r>
            <a:r>
              <a:rPr lang="en-US" altLang="zh-CN" sz="1800" dirty="0" smtClean="0"/>
              <a:t>water</a:t>
            </a:r>
            <a:r>
              <a:rPr lang="zh-CN" altLang="en-US" sz="1800" dirty="0" smtClean="0"/>
              <a:t> </a:t>
            </a:r>
            <a:r>
              <a:rPr lang="en-US" altLang="zh-CN" sz="1800" dirty="0" smtClean="0"/>
              <a:t>when</a:t>
            </a:r>
            <a:r>
              <a:rPr lang="zh-CN" altLang="en-US" sz="1800" dirty="0" smtClean="0"/>
              <a:t> </a:t>
            </a:r>
            <a:r>
              <a:rPr lang="en-US" altLang="zh-CN" sz="1800" dirty="0" smtClean="0"/>
              <a:t>melt.</a:t>
            </a:r>
            <a:r>
              <a:rPr lang="zh-CN" altLang="en-US" sz="1800" dirty="0" smtClean="0"/>
              <a:t> </a:t>
            </a:r>
            <a:endParaRPr lang="en-US" sz="1800" dirty="0" smtClean="0"/>
          </a:p>
          <a:p>
            <a:endParaRPr lang="en-US" sz="1800" dirty="0" smtClean="0"/>
          </a:p>
          <a:p>
            <a:r>
              <a:rPr lang="en-US" sz="1800" b="1" dirty="0" smtClean="0"/>
              <a:t>What is SST used in driving </a:t>
            </a:r>
            <a:r>
              <a:rPr lang="en-US" sz="1800" b="1" dirty="0" err="1" smtClean="0"/>
              <a:t>HiRAM</a:t>
            </a:r>
            <a:r>
              <a:rPr lang="en-US" sz="1800" b="1" dirty="0" smtClean="0"/>
              <a:t>?</a:t>
            </a:r>
          </a:p>
          <a:p>
            <a:pPr lvl="1"/>
            <a:r>
              <a:rPr lang="en-US" sz="1800" dirty="0" smtClean="0"/>
              <a:t>For AMIP type simulations, we use sea surface temperatures and sea ice specified from the Hadley Centre Sea Ice and Sea Surface Temperature (</a:t>
            </a:r>
            <a:r>
              <a:rPr lang="en-US" sz="1800" b="1" dirty="0" err="1" smtClean="0"/>
              <a:t>HadISST</a:t>
            </a:r>
            <a:r>
              <a:rPr lang="en-US" sz="1800" b="1" dirty="0" smtClean="0"/>
              <a:t>; </a:t>
            </a:r>
            <a:r>
              <a:rPr lang="en-US" sz="1800" b="1" dirty="0" err="1" smtClean="0"/>
              <a:t>Rayner</a:t>
            </a:r>
            <a:r>
              <a:rPr lang="en-US" sz="1800" b="1" dirty="0" smtClean="0"/>
              <a:t> et al. 2003) 1-degree monthly dataset</a:t>
            </a:r>
          </a:p>
          <a:p>
            <a:pPr lvl="1"/>
            <a:r>
              <a:rPr lang="en-US" sz="1800" dirty="0" err="1" smtClean="0"/>
              <a:t>Rayner</a:t>
            </a:r>
            <a:r>
              <a:rPr lang="en-US" sz="1800" dirty="0" smtClean="0"/>
              <a:t>, N. A., D. E. Parker, E. B. Horton, C. K. </a:t>
            </a:r>
            <a:r>
              <a:rPr lang="en-US" sz="1800" dirty="0" err="1" smtClean="0"/>
              <a:t>Folland</a:t>
            </a:r>
            <a:r>
              <a:rPr lang="en-US" sz="1800" dirty="0" smtClean="0"/>
              <a:t>, L. V. Alexander, D. P. Rowell, E. C. Kent, and A. Kaplan(2003), Global analyses of sea surface temperature, sea ice, and night marine air temperature since the late nineteenth century, J. </a:t>
            </a:r>
            <a:r>
              <a:rPr lang="en-US" sz="1800" dirty="0" err="1" smtClean="0"/>
              <a:t>Geophys</a:t>
            </a:r>
            <a:r>
              <a:rPr lang="en-US" sz="1800" dirty="0" smtClean="0"/>
              <a:t>. Res., 108, 4407</a:t>
            </a:r>
          </a:p>
          <a:p>
            <a:pPr lvl="1"/>
            <a:r>
              <a:rPr lang="en-US" altLang="zh-CN" sz="1800" dirty="0" smtClean="0"/>
              <a:t>Website:</a:t>
            </a:r>
            <a:r>
              <a:rPr lang="zh-CN" altLang="en-US" sz="1800" dirty="0" smtClean="0"/>
              <a:t> </a:t>
            </a:r>
            <a:r>
              <a:rPr lang="en-US" altLang="zh-CN" sz="1800" dirty="0" smtClean="0"/>
              <a:t>http://</a:t>
            </a:r>
            <a:r>
              <a:rPr lang="en-US" altLang="zh-CN" sz="1800" dirty="0" err="1" smtClean="0"/>
              <a:t>www.metoffice.gov.uk</a:t>
            </a:r>
            <a:r>
              <a:rPr lang="en-US" altLang="zh-CN" sz="1800" dirty="0" smtClean="0"/>
              <a:t>/</a:t>
            </a:r>
            <a:r>
              <a:rPr lang="en-US" altLang="zh-CN" sz="1800" dirty="0" err="1" smtClean="0"/>
              <a:t>hadobs</a:t>
            </a:r>
            <a:r>
              <a:rPr lang="en-US" altLang="zh-CN" sz="1800" dirty="0" smtClean="0"/>
              <a:t>/</a:t>
            </a:r>
            <a:r>
              <a:rPr lang="en-US" altLang="zh-CN" sz="1800" dirty="0" err="1" smtClean="0"/>
              <a:t>hadisst</a:t>
            </a:r>
            <a:r>
              <a:rPr lang="en-US" altLang="zh-CN" sz="1800" dirty="0" smtClean="0"/>
              <a:t>/</a:t>
            </a:r>
            <a:endParaRPr lang="en-US" sz="1800" dirty="0" smtClean="0"/>
          </a:p>
          <a:p>
            <a:endParaRPr lang="en-US" dirty="0"/>
          </a:p>
        </p:txBody>
      </p:sp>
    </p:spTree>
    <p:extLst>
      <p:ext uri="{BB962C8B-B14F-4D97-AF65-F5344CB8AC3E}">
        <p14:creationId xmlns:p14="http://schemas.microsoft.com/office/powerpoint/2010/main" val="1969629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For the</a:t>
            </a:r>
            <a:r>
              <a:rPr lang="zh-CN" altLang="en-US" dirty="0" smtClean="0"/>
              <a:t> </a:t>
            </a:r>
            <a:r>
              <a:rPr lang="en-US" altLang="zh-CN" dirty="0" smtClean="0"/>
              <a:t>tracks</a:t>
            </a:r>
            <a:r>
              <a:rPr lang="zh-CN" altLang="en-US" dirty="0" smtClean="0"/>
              <a:t> </a:t>
            </a:r>
            <a:r>
              <a:rPr lang="en-US" altLang="zh-CN" dirty="0" smtClean="0"/>
              <a:t>on</a:t>
            </a:r>
            <a:r>
              <a:rPr lang="zh-CN" altLang="en-US" dirty="0" smtClean="0"/>
              <a:t> </a:t>
            </a:r>
            <a:r>
              <a:rPr lang="en-US" altLang="zh-CN" dirty="0" smtClean="0"/>
              <a:t>the</a:t>
            </a:r>
            <a:r>
              <a:rPr lang="zh-CN" altLang="en-US" dirty="0" smtClean="0"/>
              <a:t> </a:t>
            </a:r>
            <a:r>
              <a:rPr lang="en-US" altLang="zh-CN" dirty="0" smtClean="0"/>
              <a:t>left</a:t>
            </a:r>
            <a:r>
              <a:rPr lang="zh-CN" altLang="en-US" dirty="0" smtClean="0"/>
              <a:t> </a:t>
            </a:r>
            <a:r>
              <a:rPr lang="en-US" altLang="zh-CN" dirty="0" smtClean="0"/>
              <a:t>side</a:t>
            </a:r>
            <a:r>
              <a:rPr lang="zh-CN" altLang="en-US" dirty="0" smtClean="0"/>
              <a:t> </a:t>
            </a:r>
            <a:r>
              <a:rPr lang="en-US" altLang="zh-CN" dirty="0" smtClean="0"/>
              <a:t>of</a:t>
            </a:r>
            <a:r>
              <a:rPr lang="zh-CN" altLang="en-US" dirty="0" smtClean="0"/>
              <a:t> </a:t>
            </a:r>
            <a:r>
              <a:rPr lang="en-US" altLang="zh-CN" dirty="0" smtClean="0"/>
              <a:t>the</a:t>
            </a:r>
            <a:r>
              <a:rPr lang="zh-CN" altLang="en-US" dirty="0" smtClean="0"/>
              <a:t> </a:t>
            </a:r>
            <a:r>
              <a:rPr lang="en-US" altLang="zh-CN" dirty="0" smtClean="0"/>
              <a:t>4</a:t>
            </a:r>
            <a:r>
              <a:rPr lang="zh-CN" altLang="en-US" dirty="0" smtClean="0"/>
              <a:t> </a:t>
            </a:r>
            <a:r>
              <a:rPr lang="en-US" altLang="zh-CN" dirty="0" smtClean="0"/>
              <a:t>cities</a:t>
            </a:r>
            <a:r>
              <a:rPr lang="zh-CN" altLang="en-US" dirty="0" smtClean="0"/>
              <a:t> </a:t>
            </a:r>
            <a:r>
              <a:rPr lang="en-US" altLang="zh-CN" dirty="0" smtClean="0"/>
              <a:t>(No.</a:t>
            </a:r>
            <a:r>
              <a:rPr lang="zh-CN" altLang="en-US" dirty="0" smtClean="0"/>
              <a:t> </a:t>
            </a:r>
            <a:r>
              <a:rPr lang="en-US" altLang="zh-CN" dirty="0" smtClean="0"/>
              <a:t>5</a:t>
            </a:r>
            <a:r>
              <a:rPr lang="zh-CN" altLang="en-US" dirty="0" smtClean="0"/>
              <a:t> </a:t>
            </a:r>
            <a:r>
              <a:rPr lang="en-US" altLang="zh-CN" dirty="0" smtClean="0"/>
              <a:t>and</a:t>
            </a:r>
            <a:r>
              <a:rPr lang="zh-CN" altLang="en-US" dirty="0" smtClean="0"/>
              <a:t> </a:t>
            </a:r>
            <a:r>
              <a:rPr lang="en-US" altLang="zh-CN" dirty="0" smtClean="0"/>
              <a:t>20),</a:t>
            </a:r>
            <a:r>
              <a:rPr lang="zh-CN" altLang="en-US" dirty="0" smtClean="0"/>
              <a:t> </a:t>
            </a:r>
            <a:r>
              <a:rPr lang="en-US" altLang="zh-CN" dirty="0" smtClean="0"/>
              <a:t>the</a:t>
            </a:r>
            <a:r>
              <a:rPr lang="zh-CN" altLang="en-US" dirty="0" smtClean="0"/>
              <a:t> </a:t>
            </a:r>
            <a:r>
              <a:rPr lang="en-US" altLang="zh-CN" dirty="0" smtClean="0"/>
              <a:t>main</a:t>
            </a:r>
            <a:r>
              <a:rPr lang="zh-CN" altLang="en-US" dirty="0" smtClean="0"/>
              <a:t> </a:t>
            </a:r>
            <a:r>
              <a:rPr lang="en-US" altLang="zh-CN" dirty="0" smtClean="0"/>
              <a:t>snowfall</a:t>
            </a:r>
            <a:r>
              <a:rPr lang="zh-CN" altLang="en-US" dirty="0" smtClean="0"/>
              <a:t> </a:t>
            </a:r>
            <a:r>
              <a:rPr lang="en-US" altLang="zh-CN" dirty="0" smtClean="0"/>
              <a:t>bands</a:t>
            </a:r>
            <a:r>
              <a:rPr lang="zh-CN" altLang="en-US" dirty="0" smtClean="0"/>
              <a:t> </a:t>
            </a:r>
            <a:r>
              <a:rPr lang="en-US" altLang="zh-CN" dirty="0" smtClean="0"/>
              <a:t>happened</a:t>
            </a:r>
            <a:r>
              <a:rPr lang="zh-CN" altLang="en-US" dirty="0" smtClean="0"/>
              <a:t> </a:t>
            </a:r>
            <a:r>
              <a:rPr lang="en-US" altLang="zh-CN" dirty="0" smtClean="0"/>
              <a:t>farther</a:t>
            </a:r>
            <a:r>
              <a:rPr lang="zh-CN" altLang="en-US" dirty="0" smtClean="0"/>
              <a:t> </a:t>
            </a:r>
            <a:r>
              <a:rPr lang="en-US" altLang="zh-CN" dirty="0" smtClean="0"/>
              <a:t>inland.</a:t>
            </a:r>
            <a:r>
              <a:rPr lang="zh-CN" altLang="en-US" dirty="0" smtClean="0"/>
              <a:t> </a:t>
            </a:r>
            <a:endParaRPr lang="en-US" altLang="zh-CN" dirty="0" smtClean="0"/>
          </a:p>
          <a:p>
            <a:endParaRPr lang="en-US" dirty="0"/>
          </a:p>
        </p:txBody>
      </p:sp>
    </p:spTree>
    <p:extLst>
      <p:ext uri="{BB962C8B-B14F-4D97-AF65-F5344CB8AC3E}">
        <p14:creationId xmlns:p14="http://schemas.microsoft.com/office/powerpoint/2010/main" val="422904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690563"/>
            <a:ext cx="4597400" cy="3449637"/>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200" dirty="0" err="1" smtClean="0">
                <a:effectLst/>
                <a:latin typeface="+mj-lt"/>
                <a:ea typeface="+mj-ea"/>
                <a:cs typeface="+mj-cs"/>
                <a:sym typeface="Calibri"/>
              </a:rPr>
              <a:t>Fig</a:t>
            </a:r>
            <a:r>
              <a:rPr lang="en-US" altLang="zh-CN" sz="1200" dirty="0" err="1" smtClean="0">
                <a:effectLst/>
                <a:latin typeface="+mj-lt"/>
                <a:ea typeface="+mj-ea"/>
                <a:cs typeface="+mj-cs"/>
                <a:sym typeface="Calibri"/>
              </a:rPr>
              <a:t>ure</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2</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The</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snowfall</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averaged</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over</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all</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events</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(green</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shading),</a:t>
            </a:r>
            <a:r>
              <a:rPr lang="zh-CN" altLang="en-US" sz="1200" baseline="0" dirty="0" smtClean="0">
                <a:effectLst/>
                <a:latin typeface="+mj-lt"/>
                <a:ea typeface="+mj-ea"/>
                <a:cs typeface="+mj-cs"/>
                <a:sym typeface="Calibri"/>
              </a:rPr>
              <a:t> </a:t>
            </a:r>
            <a:r>
              <a:rPr lang="de-DE" sz="1200" dirty="0" err="1" smtClean="0">
                <a:effectLst/>
                <a:latin typeface="+mj-lt"/>
                <a:ea typeface="+mj-ea"/>
                <a:cs typeface="+mj-cs"/>
                <a:sym typeface="Calibri"/>
              </a:rPr>
              <a:t>tracks</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brown</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lines</a:t>
            </a:r>
            <a:r>
              <a:rPr lang="de-DE" sz="1200" dirty="0" smtClean="0">
                <a:effectLst/>
                <a:latin typeface="+mj-lt"/>
                <a:ea typeface="+mj-ea"/>
                <a:cs typeface="+mj-cs"/>
                <a:sym typeface="Calibri"/>
              </a:rPr>
              <a:t>)</a:t>
            </a:r>
            <a:r>
              <a:rPr lang="en-US" altLang="zh-CN" sz="1200" dirty="0" smtClean="0">
                <a:effectLst/>
                <a:latin typeface="+mj-lt"/>
                <a:ea typeface="+mj-ea"/>
                <a:cs typeface="+mj-cs"/>
                <a:sym typeface="Calibri"/>
              </a:rPr>
              <a:t>,</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number</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count</a:t>
            </a:r>
            <a:r>
              <a:rPr lang="de-DE" sz="1200" baseline="0" dirty="0" smtClean="0">
                <a:effectLst/>
                <a:latin typeface="+mj-lt"/>
                <a:ea typeface="+mj-ea"/>
                <a:cs typeface="+mj-cs"/>
                <a:sym typeface="Calibri"/>
              </a:rPr>
              <a:t> </a:t>
            </a:r>
            <a:r>
              <a:rPr lang="de-DE" sz="1200" baseline="0" dirty="0" err="1" smtClean="0">
                <a:effectLst/>
                <a:latin typeface="+mj-lt"/>
                <a:ea typeface="+mj-ea"/>
                <a:cs typeface="+mj-cs"/>
                <a:sym typeface="Calibri"/>
              </a:rPr>
              <a:t>of</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events</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with</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strong</a:t>
            </a:r>
            <a:r>
              <a:rPr lang="zh-CN" altLang="en-US" sz="1200" baseline="0" dirty="0" smtClean="0">
                <a:effectLst/>
                <a:latin typeface="+mj-lt"/>
                <a:ea typeface="+mj-ea"/>
                <a:cs typeface="+mj-cs"/>
                <a:sym typeface="Calibri"/>
              </a:rPr>
              <a:t> </a:t>
            </a:r>
            <a:r>
              <a:rPr lang="de-DE" sz="1200" dirty="0" err="1" smtClean="0">
                <a:effectLst/>
                <a:latin typeface="+mj-lt"/>
                <a:ea typeface="+mj-ea"/>
                <a:cs typeface="+mj-cs"/>
                <a:sym typeface="Calibri"/>
              </a:rPr>
              <a:t>low</a:t>
            </a:r>
            <a:r>
              <a:rPr lang="de-DE" sz="1200" dirty="0" smtClean="0">
                <a:effectLst/>
                <a:latin typeface="+mj-lt"/>
                <a:ea typeface="+mj-ea"/>
                <a:cs typeface="+mj-cs"/>
                <a:sym typeface="Calibri"/>
              </a:rPr>
              <a:t>-level </a:t>
            </a:r>
            <a:r>
              <a:rPr lang="de-DE" sz="1200" dirty="0" err="1" smtClean="0">
                <a:effectLst/>
                <a:latin typeface="+mj-lt"/>
                <a:ea typeface="+mj-ea"/>
                <a:cs typeface="+mj-cs"/>
                <a:sym typeface="Calibri"/>
              </a:rPr>
              <a:t>easterly</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wind</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at</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each</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grid</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point</a:t>
            </a:r>
            <a:r>
              <a:rPr lang="zh-CN" altLang="en-US" sz="1200" baseline="0" dirty="0" smtClean="0">
                <a:effectLst/>
                <a:latin typeface="+mj-lt"/>
                <a:ea typeface="+mj-ea"/>
                <a:cs typeface="+mj-cs"/>
                <a:sym typeface="Calibri"/>
              </a:rPr>
              <a:t> </a:t>
            </a:r>
            <a:r>
              <a:rPr lang="de-DE" sz="1200" dirty="0" smtClean="0">
                <a:effectLst/>
                <a:latin typeface="+mj-lt"/>
                <a:ea typeface="+mj-ea"/>
                <a:cs typeface="+mj-cs"/>
                <a:sym typeface="Calibri"/>
              </a:rPr>
              <a:t>(</a:t>
            </a:r>
            <a:r>
              <a:rPr lang="en-US" altLang="zh-CN" sz="1200" dirty="0" smtClean="0">
                <a:effectLst/>
                <a:latin typeface="+mj-lt"/>
                <a:ea typeface="+mj-ea"/>
                <a:cs typeface="+mj-cs"/>
                <a:sym typeface="Calibri"/>
              </a:rPr>
              <a:t>yellow</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contour</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and</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the</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range</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of</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0°</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isotherm</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at</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850hPa</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(blue</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slash)</a:t>
            </a:r>
            <a:r>
              <a:rPr lang="zh-CN" altLang="en-US" sz="1200" baseline="0" dirty="0" smtClean="0">
                <a:effectLst/>
                <a:latin typeface="+mj-lt"/>
                <a:ea typeface="+mj-ea"/>
                <a:cs typeface="+mj-cs"/>
                <a:sym typeface="Calibri"/>
              </a:rPr>
              <a:t> </a:t>
            </a:r>
            <a:r>
              <a:rPr lang="de-DE" sz="1200" dirty="0" err="1" smtClean="0">
                <a:effectLst/>
                <a:latin typeface="+mj-lt"/>
                <a:ea typeface="+mj-ea"/>
                <a:cs typeface="+mj-cs"/>
                <a:sym typeface="Calibri"/>
              </a:rPr>
              <a:t>related</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to</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the</a:t>
            </a:r>
            <a:r>
              <a:rPr lang="zh-CN" altLang="en-US" sz="1200" dirty="0" smtClean="0">
                <a:effectLst/>
                <a:latin typeface="+mj-lt"/>
                <a:ea typeface="+mj-ea"/>
                <a:cs typeface="+mj-cs"/>
                <a:sym typeface="Calibri"/>
              </a:rPr>
              <a:t> </a:t>
            </a:r>
            <a:r>
              <a:rPr lang="de-DE" sz="1200" dirty="0" smtClean="0">
                <a:effectLst/>
                <a:latin typeface="+mj-lt"/>
                <a:ea typeface="+mj-ea"/>
                <a:cs typeface="+mj-cs"/>
                <a:sym typeface="Calibri"/>
              </a:rPr>
              <a:t>25 extreme winter snowfall events. The </a:t>
            </a:r>
            <a:r>
              <a:rPr lang="de-DE" sz="1200" dirty="0" err="1" smtClean="0">
                <a:effectLst/>
                <a:latin typeface="+mj-lt"/>
                <a:ea typeface="+mj-ea"/>
                <a:cs typeface="+mj-cs"/>
                <a:sym typeface="Calibri"/>
              </a:rPr>
              <a:t>red</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star</a:t>
            </a:r>
            <a:r>
              <a:rPr lang="de-DE" sz="1200" dirty="0" smtClean="0">
                <a:effectLst/>
                <a:latin typeface="+mj-lt"/>
                <a:ea typeface="+mj-ea"/>
                <a:cs typeface="+mj-cs"/>
                <a:sym typeface="Calibri"/>
              </a:rPr>
              <a:t>s locate the four weather stations on behalf of the coastal cities, Boston, New York City, Philadelphia, and Washingtong D. C</a:t>
            </a:r>
            <a:r>
              <a:rPr lang="en-US" altLang="zh-CN" sz="1200" dirty="0" smtClean="0">
                <a:effectLst/>
                <a:latin typeface="+mj-lt"/>
                <a:ea typeface="+mj-ea"/>
                <a:cs typeface="+mj-cs"/>
                <a:sym typeface="Calibri"/>
              </a:rPr>
              <a:t>,</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respectively</a:t>
            </a:r>
            <a:r>
              <a:rPr lang="de-DE" sz="1200" dirty="0" smtClean="0">
                <a:effectLst/>
                <a:latin typeface="+mj-lt"/>
                <a:ea typeface="+mj-ea"/>
                <a:cs typeface="+mj-cs"/>
                <a:sym typeface="Calibri"/>
              </a:rPr>
              <a:t>. </a:t>
            </a:r>
            <a:endParaRPr lang="en-US" dirty="0"/>
          </a:p>
        </p:txBody>
      </p:sp>
    </p:spTree>
    <p:extLst>
      <p:ext uri="{BB962C8B-B14F-4D97-AF65-F5344CB8AC3E}">
        <p14:creationId xmlns:p14="http://schemas.microsoft.com/office/powerpoint/2010/main" val="1185911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200" dirty="0" err="1" smtClean="0">
                <a:effectLst/>
                <a:latin typeface="+mj-lt"/>
                <a:ea typeface="+mj-ea"/>
                <a:cs typeface="+mj-cs"/>
                <a:sym typeface="Calibri"/>
              </a:rPr>
              <a:t>Fig</a:t>
            </a:r>
            <a:r>
              <a:rPr lang="en-US" altLang="zh-CN" sz="1200" dirty="0" err="1" smtClean="0">
                <a:effectLst/>
                <a:latin typeface="+mj-lt"/>
                <a:ea typeface="+mj-ea"/>
                <a:cs typeface="+mj-cs"/>
                <a:sym typeface="Calibri"/>
              </a:rPr>
              <a:t>ure</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3</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The</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snowfall</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averaged</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over</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all</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events</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(green</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shading),</a:t>
            </a:r>
            <a:r>
              <a:rPr lang="zh-CN" altLang="en-US" sz="1200" baseline="0" dirty="0" smtClean="0">
                <a:effectLst/>
                <a:latin typeface="+mj-lt"/>
                <a:ea typeface="+mj-ea"/>
                <a:cs typeface="+mj-cs"/>
                <a:sym typeface="Calibri"/>
              </a:rPr>
              <a:t> </a:t>
            </a:r>
            <a:r>
              <a:rPr lang="de-DE" sz="1200" dirty="0" err="1" smtClean="0">
                <a:effectLst/>
                <a:latin typeface="+mj-lt"/>
                <a:ea typeface="+mj-ea"/>
                <a:cs typeface="+mj-cs"/>
                <a:sym typeface="Calibri"/>
              </a:rPr>
              <a:t>tracks</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brown</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lines</a:t>
            </a:r>
            <a:r>
              <a:rPr lang="de-DE" sz="1200" dirty="0" smtClean="0">
                <a:effectLst/>
                <a:latin typeface="+mj-lt"/>
                <a:ea typeface="+mj-ea"/>
                <a:cs typeface="+mj-cs"/>
                <a:sym typeface="Calibri"/>
              </a:rPr>
              <a:t>)</a:t>
            </a:r>
            <a:r>
              <a:rPr lang="en-US" altLang="zh-CN" sz="1200" dirty="0" smtClean="0">
                <a:effectLst/>
                <a:latin typeface="+mj-lt"/>
                <a:ea typeface="+mj-ea"/>
                <a:cs typeface="+mj-cs"/>
                <a:sym typeface="Calibri"/>
              </a:rPr>
              <a:t>,</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number</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count</a:t>
            </a:r>
            <a:r>
              <a:rPr lang="de-DE" sz="1200" baseline="0" dirty="0" smtClean="0">
                <a:effectLst/>
                <a:latin typeface="+mj-lt"/>
                <a:ea typeface="+mj-ea"/>
                <a:cs typeface="+mj-cs"/>
                <a:sym typeface="Calibri"/>
              </a:rPr>
              <a:t> </a:t>
            </a:r>
            <a:r>
              <a:rPr lang="de-DE" sz="1200" baseline="0" dirty="0" err="1" smtClean="0">
                <a:effectLst/>
                <a:latin typeface="+mj-lt"/>
                <a:ea typeface="+mj-ea"/>
                <a:cs typeface="+mj-cs"/>
                <a:sym typeface="Calibri"/>
              </a:rPr>
              <a:t>of</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events</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with</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strong</a:t>
            </a:r>
            <a:r>
              <a:rPr lang="zh-CN" altLang="en-US" sz="1200" baseline="0" dirty="0" smtClean="0">
                <a:effectLst/>
                <a:latin typeface="+mj-lt"/>
                <a:ea typeface="+mj-ea"/>
                <a:cs typeface="+mj-cs"/>
                <a:sym typeface="Calibri"/>
              </a:rPr>
              <a:t> </a:t>
            </a:r>
            <a:r>
              <a:rPr lang="de-DE" sz="1200" dirty="0" err="1" smtClean="0">
                <a:effectLst/>
                <a:latin typeface="+mj-lt"/>
                <a:ea typeface="+mj-ea"/>
                <a:cs typeface="+mj-cs"/>
                <a:sym typeface="Calibri"/>
              </a:rPr>
              <a:t>low</a:t>
            </a:r>
            <a:r>
              <a:rPr lang="de-DE" sz="1200" dirty="0" smtClean="0">
                <a:effectLst/>
                <a:latin typeface="+mj-lt"/>
                <a:ea typeface="+mj-ea"/>
                <a:cs typeface="+mj-cs"/>
                <a:sym typeface="Calibri"/>
              </a:rPr>
              <a:t>-level </a:t>
            </a:r>
            <a:r>
              <a:rPr lang="de-DE" sz="1200" dirty="0" err="1" smtClean="0">
                <a:effectLst/>
                <a:latin typeface="+mj-lt"/>
                <a:ea typeface="+mj-ea"/>
                <a:cs typeface="+mj-cs"/>
                <a:sym typeface="Calibri"/>
              </a:rPr>
              <a:t>easterly</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wind</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at</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each</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grid</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point</a:t>
            </a:r>
            <a:r>
              <a:rPr lang="zh-CN" altLang="en-US" sz="1200" baseline="0" dirty="0" smtClean="0">
                <a:effectLst/>
                <a:latin typeface="+mj-lt"/>
                <a:ea typeface="+mj-ea"/>
                <a:cs typeface="+mj-cs"/>
                <a:sym typeface="Calibri"/>
              </a:rPr>
              <a:t> </a:t>
            </a:r>
            <a:r>
              <a:rPr lang="de-DE" sz="1200" dirty="0" smtClean="0">
                <a:effectLst/>
                <a:latin typeface="+mj-lt"/>
                <a:ea typeface="+mj-ea"/>
                <a:cs typeface="+mj-cs"/>
                <a:sym typeface="Calibri"/>
              </a:rPr>
              <a:t>(</a:t>
            </a:r>
            <a:r>
              <a:rPr lang="en-US" altLang="zh-CN" sz="1200" dirty="0" smtClean="0">
                <a:effectLst/>
                <a:latin typeface="+mj-lt"/>
                <a:ea typeface="+mj-ea"/>
                <a:cs typeface="+mj-cs"/>
                <a:sym typeface="Calibri"/>
              </a:rPr>
              <a:t>yellow</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contour</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and</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the</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range</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of</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0°</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isotherm</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at</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850hPa</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(blue</a:t>
            </a:r>
            <a:r>
              <a:rPr lang="zh-CN" altLang="en-US" sz="1200" baseline="0" dirty="0" smtClean="0">
                <a:effectLst/>
                <a:latin typeface="+mj-lt"/>
                <a:ea typeface="+mj-ea"/>
                <a:cs typeface="+mj-cs"/>
                <a:sym typeface="Calibri"/>
              </a:rPr>
              <a:t> </a:t>
            </a:r>
            <a:r>
              <a:rPr lang="en-US" altLang="zh-CN" sz="1200" baseline="0" dirty="0" smtClean="0">
                <a:effectLst/>
                <a:latin typeface="+mj-lt"/>
                <a:ea typeface="+mj-ea"/>
                <a:cs typeface="+mj-cs"/>
                <a:sym typeface="Calibri"/>
              </a:rPr>
              <a:t>slash)</a:t>
            </a:r>
            <a:r>
              <a:rPr lang="zh-CN" altLang="en-US" sz="1200" baseline="0" dirty="0" smtClean="0">
                <a:effectLst/>
                <a:latin typeface="+mj-lt"/>
                <a:ea typeface="+mj-ea"/>
                <a:cs typeface="+mj-cs"/>
                <a:sym typeface="Calibri"/>
              </a:rPr>
              <a:t> </a:t>
            </a:r>
            <a:r>
              <a:rPr lang="de-DE" sz="1200" dirty="0" err="1" smtClean="0">
                <a:effectLst/>
                <a:latin typeface="+mj-lt"/>
                <a:ea typeface="+mj-ea"/>
                <a:cs typeface="+mj-cs"/>
                <a:sym typeface="Calibri"/>
              </a:rPr>
              <a:t>related</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to</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the</a:t>
            </a:r>
            <a:r>
              <a:rPr lang="zh-CN" altLang="en-US" sz="1200" dirty="0" smtClean="0">
                <a:effectLst/>
                <a:latin typeface="+mj-lt"/>
                <a:ea typeface="+mj-ea"/>
                <a:cs typeface="+mj-cs"/>
                <a:sym typeface="Calibri"/>
              </a:rPr>
              <a:t> </a:t>
            </a:r>
            <a:r>
              <a:rPr lang="de-DE" sz="1200" dirty="0" smtClean="0">
                <a:effectLst/>
                <a:latin typeface="+mj-lt"/>
                <a:ea typeface="+mj-ea"/>
                <a:cs typeface="+mj-cs"/>
                <a:sym typeface="Calibri"/>
              </a:rPr>
              <a:t>25 extreme </a:t>
            </a:r>
            <a:r>
              <a:rPr lang="de-DE" sz="1200" dirty="0" err="1" smtClean="0">
                <a:effectLst/>
                <a:latin typeface="+mj-lt"/>
                <a:ea typeface="+mj-ea"/>
                <a:cs typeface="+mj-cs"/>
                <a:sym typeface="Calibri"/>
              </a:rPr>
              <a:t>winter</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snowfall</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events</a:t>
            </a:r>
            <a:r>
              <a:rPr lang="de-DE" sz="1200" dirty="0" smtClean="0">
                <a:effectLst/>
                <a:latin typeface="+mj-lt"/>
                <a:ea typeface="+mj-ea"/>
                <a:cs typeface="+mj-cs"/>
                <a:sym typeface="Calibri"/>
              </a:rPr>
              <a:t>. The </a:t>
            </a:r>
            <a:r>
              <a:rPr lang="de-DE" sz="1200" dirty="0" err="1" smtClean="0">
                <a:effectLst/>
                <a:latin typeface="+mj-lt"/>
                <a:ea typeface="+mj-ea"/>
                <a:cs typeface="+mj-cs"/>
                <a:sym typeface="Calibri"/>
              </a:rPr>
              <a:t>red</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star</a:t>
            </a:r>
            <a:r>
              <a:rPr lang="de-DE" sz="1200" dirty="0" smtClean="0">
                <a:effectLst/>
                <a:latin typeface="+mj-lt"/>
                <a:ea typeface="+mj-ea"/>
                <a:cs typeface="+mj-cs"/>
                <a:sym typeface="Calibri"/>
              </a:rPr>
              <a:t>s </a:t>
            </a:r>
            <a:r>
              <a:rPr lang="de-DE" sz="1200" dirty="0" err="1" smtClean="0">
                <a:effectLst/>
                <a:latin typeface="+mj-lt"/>
                <a:ea typeface="+mj-ea"/>
                <a:cs typeface="+mj-cs"/>
                <a:sym typeface="Calibri"/>
              </a:rPr>
              <a:t>locate</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the</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four</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weather</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stations</a:t>
            </a:r>
            <a:r>
              <a:rPr lang="de-DE" sz="1200" dirty="0" smtClean="0">
                <a:effectLst/>
                <a:latin typeface="+mj-lt"/>
                <a:ea typeface="+mj-ea"/>
                <a:cs typeface="+mj-cs"/>
                <a:sym typeface="Calibri"/>
              </a:rPr>
              <a:t> on behalf </a:t>
            </a:r>
            <a:r>
              <a:rPr lang="de-DE" sz="1200" dirty="0" err="1" smtClean="0">
                <a:effectLst/>
                <a:latin typeface="+mj-lt"/>
                <a:ea typeface="+mj-ea"/>
                <a:cs typeface="+mj-cs"/>
                <a:sym typeface="Calibri"/>
              </a:rPr>
              <a:t>of</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the</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coastal</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cities</a:t>
            </a:r>
            <a:r>
              <a:rPr lang="de-DE" sz="1200" dirty="0" smtClean="0">
                <a:effectLst/>
                <a:latin typeface="+mj-lt"/>
                <a:ea typeface="+mj-ea"/>
                <a:cs typeface="+mj-cs"/>
                <a:sym typeface="Calibri"/>
              </a:rPr>
              <a:t>, Boston, New York City, Philadelphia, </a:t>
            </a:r>
            <a:r>
              <a:rPr lang="de-DE" sz="1200" dirty="0" err="1" smtClean="0">
                <a:effectLst/>
                <a:latin typeface="+mj-lt"/>
                <a:ea typeface="+mj-ea"/>
                <a:cs typeface="+mj-cs"/>
                <a:sym typeface="Calibri"/>
              </a:rPr>
              <a:t>and</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Washingtong</a:t>
            </a:r>
            <a:r>
              <a:rPr lang="de-DE" sz="1200" dirty="0" smtClean="0">
                <a:effectLst/>
                <a:latin typeface="+mj-lt"/>
                <a:ea typeface="+mj-ea"/>
                <a:cs typeface="+mj-cs"/>
                <a:sym typeface="Calibri"/>
              </a:rPr>
              <a:t> D. C</a:t>
            </a:r>
            <a:r>
              <a:rPr lang="en-US" altLang="zh-CN" sz="1200" dirty="0" smtClean="0">
                <a:effectLst/>
                <a:latin typeface="+mj-lt"/>
                <a:ea typeface="+mj-ea"/>
                <a:cs typeface="+mj-cs"/>
                <a:sym typeface="Calibri"/>
              </a:rPr>
              <a:t>,</a:t>
            </a:r>
            <a:r>
              <a:rPr lang="zh-CN" altLang="en-US" sz="1200" dirty="0" smtClean="0">
                <a:effectLst/>
                <a:latin typeface="+mj-lt"/>
                <a:ea typeface="+mj-ea"/>
                <a:cs typeface="+mj-cs"/>
                <a:sym typeface="Calibri"/>
              </a:rPr>
              <a:t> </a:t>
            </a:r>
            <a:r>
              <a:rPr lang="en-US" altLang="zh-CN" sz="1200" dirty="0" smtClean="0">
                <a:effectLst/>
                <a:latin typeface="+mj-lt"/>
                <a:ea typeface="+mj-ea"/>
                <a:cs typeface="+mj-cs"/>
                <a:sym typeface="Calibri"/>
              </a:rPr>
              <a:t>respectively</a:t>
            </a:r>
            <a:r>
              <a:rPr lang="de-DE" sz="1200" dirty="0" smtClean="0">
                <a:effectLst/>
                <a:latin typeface="+mj-lt"/>
                <a:ea typeface="+mj-ea"/>
                <a:cs typeface="+mj-cs"/>
                <a:sym typeface="Calibri"/>
              </a:rPr>
              <a:t>. The </a:t>
            </a:r>
            <a:r>
              <a:rPr lang="de-DE" sz="1200" dirty="0" err="1" smtClean="0">
                <a:effectLst/>
                <a:latin typeface="+mj-lt"/>
                <a:ea typeface="+mj-ea"/>
                <a:cs typeface="+mj-cs"/>
                <a:sym typeface="Calibri"/>
              </a:rPr>
              <a:t>black</a:t>
            </a:r>
            <a:r>
              <a:rPr lang="de-DE" sz="1200" dirty="0" smtClean="0">
                <a:effectLst/>
                <a:latin typeface="+mj-lt"/>
                <a:ea typeface="+mj-ea"/>
                <a:cs typeface="+mj-cs"/>
                <a:sym typeface="Calibri"/>
              </a:rPr>
              <a:t> solid</a:t>
            </a:r>
            <a:r>
              <a:rPr lang="de-DE" sz="1200" baseline="0" dirty="0" smtClean="0">
                <a:effectLst/>
                <a:latin typeface="+mj-lt"/>
                <a:ea typeface="+mj-ea"/>
                <a:cs typeface="+mj-cs"/>
                <a:sym typeface="Calibri"/>
              </a:rPr>
              <a:t> </a:t>
            </a:r>
            <a:r>
              <a:rPr lang="en-US" altLang="zh-CN" sz="1200" dirty="0" smtClean="0">
                <a:effectLst/>
                <a:latin typeface="+mj-lt"/>
                <a:ea typeface="+mj-ea"/>
                <a:cs typeface="+mj-cs"/>
                <a:sym typeface="Calibri"/>
              </a:rPr>
              <a:t>polygon</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indicates</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the</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area</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used</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for</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searching</a:t>
            </a:r>
            <a:r>
              <a:rPr lang="de-DE" sz="1200" dirty="0" smtClean="0">
                <a:effectLst/>
                <a:latin typeface="+mj-lt"/>
                <a:ea typeface="+mj-ea"/>
                <a:cs typeface="+mj-cs"/>
                <a:sym typeface="Calibri"/>
              </a:rPr>
              <a:t> </a:t>
            </a:r>
            <a:r>
              <a:rPr lang="en-US" altLang="zh-CN" sz="1200" dirty="0" smtClean="0">
                <a:effectLst/>
                <a:latin typeface="+mj-lt"/>
                <a:ea typeface="+mj-ea"/>
                <a:cs typeface="+mj-cs"/>
                <a:sym typeface="Calibri"/>
              </a:rPr>
              <a:t>the</a:t>
            </a:r>
            <a:r>
              <a:rPr lang="zh-CN" altLang="en-US" sz="1200" dirty="0" smtClean="0">
                <a:effectLst/>
                <a:latin typeface="+mj-lt"/>
                <a:ea typeface="+mj-ea"/>
                <a:cs typeface="+mj-cs"/>
                <a:sym typeface="Calibri"/>
              </a:rPr>
              <a:t> </a:t>
            </a:r>
            <a:r>
              <a:rPr lang="de-DE" sz="1200" dirty="0" err="1" smtClean="0">
                <a:effectLst/>
                <a:latin typeface="+mj-lt"/>
                <a:ea typeface="+mj-ea"/>
                <a:cs typeface="+mj-cs"/>
                <a:sym typeface="Calibri"/>
              </a:rPr>
              <a:t>near</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coastal</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cyclone</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tracks</a:t>
            </a:r>
            <a:r>
              <a:rPr lang="de-DE" sz="1200" dirty="0" smtClean="0">
                <a:effectLst/>
                <a:latin typeface="+mj-lt"/>
                <a:ea typeface="+mj-ea"/>
                <a:cs typeface="+mj-cs"/>
                <a:sym typeface="Calibri"/>
              </a:rPr>
              <a:t> in </a:t>
            </a:r>
            <a:r>
              <a:rPr lang="de-DE" sz="1200" dirty="0" err="1" smtClean="0">
                <a:effectLst/>
                <a:latin typeface="+mj-lt"/>
                <a:ea typeface="+mj-ea"/>
                <a:cs typeface="+mj-cs"/>
                <a:sym typeface="Calibri"/>
              </a:rPr>
              <a:t>HiRAM</a:t>
            </a:r>
            <a:r>
              <a:rPr lang="de-DE" sz="1200" dirty="0" smtClean="0">
                <a:effectLst/>
                <a:latin typeface="+mj-lt"/>
                <a:ea typeface="+mj-ea"/>
                <a:cs typeface="+mj-cs"/>
                <a:sym typeface="Calibri"/>
              </a:rPr>
              <a:t> </a:t>
            </a:r>
            <a:r>
              <a:rPr lang="de-DE" sz="1200" dirty="0" err="1" smtClean="0">
                <a:effectLst/>
                <a:latin typeface="+mj-lt"/>
                <a:ea typeface="+mj-ea"/>
                <a:cs typeface="+mj-cs"/>
                <a:sym typeface="Calibri"/>
              </a:rPr>
              <a:t>simulations</a:t>
            </a:r>
            <a:r>
              <a:rPr lang="de-DE" sz="1200" dirty="0" smtClean="0">
                <a:effectLst/>
                <a:latin typeface="+mj-lt"/>
                <a:ea typeface="+mj-ea"/>
                <a:cs typeface="+mj-cs"/>
                <a:sym typeface="Calibri"/>
              </a:rPr>
              <a:t>. </a:t>
            </a:r>
          </a:p>
          <a:p>
            <a:pPr marL="0" marR="0" lvl="0" indent="0" defTabSz="914400" eaLnBrk="1" fontAlgn="auto" latinLnBrk="0" hangingPunct="1">
              <a:lnSpc>
                <a:spcPct val="100000"/>
              </a:lnSpc>
              <a:spcBef>
                <a:spcPts val="0"/>
              </a:spcBef>
              <a:spcAft>
                <a:spcPts val="0"/>
              </a:spcAft>
              <a:buClrTx/>
              <a:buSzTx/>
              <a:buFontTx/>
              <a:buNone/>
              <a:tabLst/>
              <a:defRPr/>
            </a:pPr>
            <a:endParaRPr lang="de-DE" sz="1200" dirty="0" smtClean="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lang="de-DE" sz="1200" dirty="0" smtClean="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lang="de-DE" sz="1200" dirty="0" smtClean="0">
              <a:effectLst/>
              <a:latin typeface="+mj-lt"/>
              <a:ea typeface="+mj-ea"/>
              <a:cs typeface="+mj-cs"/>
              <a:sym typeface="Calibri"/>
            </a:endParaRPr>
          </a:p>
          <a:p>
            <a:endParaRPr lang="en-US" dirty="0" smtClean="0"/>
          </a:p>
          <a:p>
            <a:endParaRPr lang="en-US" dirty="0"/>
          </a:p>
        </p:txBody>
      </p:sp>
    </p:spTree>
    <p:extLst>
      <p:ext uri="{BB962C8B-B14F-4D97-AF65-F5344CB8AC3E}">
        <p14:creationId xmlns:p14="http://schemas.microsoft.com/office/powerpoint/2010/main" val="2049203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64845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042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453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3" name="Shape 23"/>
          <p:cNvSpPr>
            <a:spLocks noGrp="1"/>
          </p:cNvSpPr>
          <p:nvPr>
            <p:ph type="sldNum" sz="quarter" idx="2"/>
          </p:nvPr>
        </p:nvSpPr>
        <p:spPr>
          <a:xfrm>
            <a:off x="8917019" y="6524431"/>
            <a:ext cx="226983" cy="230832"/>
          </a:xfrm>
          <a:prstGeom prst="rect">
            <a:avLst/>
          </a:prstGeom>
        </p:spPr>
        <p:txBody>
          <a:bodyPr/>
          <a:lstStyle/>
          <a:p>
            <a:fld id="{86CB4B4D-7CA3-9044-876B-883B54F8677D}" type="slidenum">
              <a:t>‹#›</a:t>
            </a:fld>
            <a:endParaRPr/>
          </a:p>
        </p:txBody>
      </p:sp>
      <p:sp>
        <p:nvSpPr>
          <p:cNvPr id="24" name="Shape 24"/>
          <p:cNvSpPr>
            <a:spLocks noGrp="1"/>
          </p:cNvSpPr>
          <p:nvPr>
            <p:ph type="title"/>
          </p:nvPr>
        </p:nvSpPr>
        <p:spPr>
          <a:prstGeom prst="rect">
            <a:avLst/>
          </a:prstGeom>
        </p:spPr>
        <p:txBody>
          <a:bodyPr/>
          <a:lstStyle/>
          <a:p>
            <a:r>
              <a:t>Title Text</a:t>
            </a:r>
          </a:p>
        </p:txBody>
      </p:sp>
      <p:sp>
        <p:nvSpPr>
          <p:cNvPr id="25" name="Shape 2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629961566"/>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45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44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0629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4750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64031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68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8555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00095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tint val="0"/>
                <a:invGamma/>
              </a:schemeClr>
            </a:gs>
            <a:gs pos="50000">
              <a:schemeClr val="bg1"/>
            </a:gs>
            <a:gs pos="100000">
              <a:schemeClr val="bg1">
                <a:gamma/>
                <a:tint val="0"/>
                <a:invGamma/>
              </a:schemeClr>
            </a:gs>
          </a:gsLst>
          <a:lin ang="5400000" scaled="1"/>
        </a:gradFill>
        <a:effectLst/>
      </p:bgPr>
    </p:bg>
    <p:spTree>
      <p:nvGrpSpPr>
        <p:cNvPr id="1" name=""/>
        <p:cNvGrpSpPr/>
        <p:nvPr/>
      </p:nvGrpSpPr>
      <p:grpSpPr>
        <a:xfrm>
          <a:off x="0" y="0"/>
          <a:ext cx="0" cy="0"/>
          <a:chOff x="0" y="0"/>
          <a:chExt cx="0" cy="0"/>
        </a:xfrm>
      </p:grpSpPr>
      <p:grpSp>
        <p:nvGrpSpPr>
          <p:cNvPr id="1026" name="Group 39"/>
          <p:cNvGrpSpPr>
            <a:grpSpLocks/>
          </p:cNvGrpSpPr>
          <p:nvPr/>
        </p:nvGrpSpPr>
        <p:grpSpPr bwMode="auto">
          <a:xfrm>
            <a:off x="146050" y="976313"/>
            <a:ext cx="8836025" cy="5256212"/>
            <a:chOff x="92" y="615"/>
            <a:chExt cx="5566" cy="3311"/>
          </a:xfrm>
        </p:grpSpPr>
        <p:grpSp>
          <p:nvGrpSpPr>
            <p:cNvPr id="1029" name="Group 31"/>
            <p:cNvGrpSpPr>
              <a:grpSpLocks/>
            </p:cNvGrpSpPr>
            <p:nvPr/>
          </p:nvGrpSpPr>
          <p:grpSpPr bwMode="auto">
            <a:xfrm>
              <a:off x="2314" y="617"/>
              <a:ext cx="3344" cy="3080"/>
              <a:chOff x="2314" y="617"/>
              <a:chExt cx="3344" cy="3080"/>
            </a:xfrm>
          </p:grpSpPr>
          <p:grpSp>
            <p:nvGrpSpPr>
              <p:cNvPr id="1037" name="Group 7"/>
              <p:cNvGrpSpPr>
                <a:grpSpLocks/>
              </p:cNvGrpSpPr>
              <p:nvPr/>
            </p:nvGrpSpPr>
            <p:grpSpPr bwMode="auto">
              <a:xfrm>
                <a:off x="5166" y="2575"/>
                <a:ext cx="492" cy="1122"/>
                <a:chOff x="5166" y="2575"/>
                <a:chExt cx="492" cy="1122"/>
              </a:xfrm>
            </p:grpSpPr>
            <p:grpSp>
              <p:nvGrpSpPr>
                <p:cNvPr id="1061" name="Group 5"/>
                <p:cNvGrpSpPr>
                  <a:grpSpLocks/>
                </p:cNvGrpSpPr>
                <p:nvPr/>
              </p:nvGrpSpPr>
              <p:grpSpPr bwMode="auto">
                <a:xfrm>
                  <a:off x="5166" y="3367"/>
                  <a:ext cx="492" cy="330"/>
                  <a:chOff x="5166" y="3367"/>
                  <a:chExt cx="492" cy="330"/>
                </a:xfrm>
              </p:grpSpPr>
              <p:sp>
                <p:nvSpPr>
                  <p:cNvPr id="1063" name="Freeform 2"/>
                  <p:cNvSpPr>
                    <a:spLocks/>
                  </p:cNvSpPr>
                  <p:nvPr/>
                </p:nvSpPr>
                <p:spPr bwMode="auto">
                  <a:xfrm>
                    <a:off x="5579" y="3367"/>
                    <a:ext cx="79" cy="200"/>
                  </a:xfrm>
                  <a:custGeom>
                    <a:avLst/>
                    <a:gdLst>
                      <a:gd name="T0" fmla="*/ 25 w 79"/>
                      <a:gd name="T1" fmla="*/ 3 h 200"/>
                      <a:gd name="T2" fmla="*/ 33 w 79"/>
                      <a:gd name="T3" fmla="*/ 0 h 200"/>
                      <a:gd name="T4" fmla="*/ 47 w 79"/>
                      <a:gd name="T5" fmla="*/ 22 h 200"/>
                      <a:gd name="T6" fmla="*/ 45 w 79"/>
                      <a:gd name="T7" fmla="*/ 86 h 200"/>
                      <a:gd name="T8" fmla="*/ 55 w 79"/>
                      <a:gd name="T9" fmla="*/ 86 h 200"/>
                      <a:gd name="T10" fmla="*/ 57 w 79"/>
                      <a:gd name="T11" fmla="*/ 94 h 200"/>
                      <a:gd name="T12" fmla="*/ 60 w 79"/>
                      <a:gd name="T13" fmla="*/ 108 h 200"/>
                      <a:gd name="T14" fmla="*/ 62 w 79"/>
                      <a:gd name="T15" fmla="*/ 116 h 200"/>
                      <a:gd name="T16" fmla="*/ 70 w 79"/>
                      <a:gd name="T17" fmla="*/ 113 h 200"/>
                      <a:gd name="T18" fmla="*/ 76 w 79"/>
                      <a:gd name="T19" fmla="*/ 100 h 200"/>
                      <a:gd name="T20" fmla="*/ 78 w 79"/>
                      <a:gd name="T21" fmla="*/ 108 h 200"/>
                      <a:gd name="T22" fmla="*/ 74 w 79"/>
                      <a:gd name="T23" fmla="*/ 119 h 200"/>
                      <a:gd name="T24" fmla="*/ 70 w 79"/>
                      <a:gd name="T25" fmla="*/ 127 h 200"/>
                      <a:gd name="T26" fmla="*/ 68 w 79"/>
                      <a:gd name="T27" fmla="*/ 144 h 200"/>
                      <a:gd name="T28" fmla="*/ 59 w 79"/>
                      <a:gd name="T29" fmla="*/ 152 h 200"/>
                      <a:gd name="T30" fmla="*/ 53 w 79"/>
                      <a:gd name="T31" fmla="*/ 155 h 200"/>
                      <a:gd name="T32" fmla="*/ 45 w 79"/>
                      <a:gd name="T33" fmla="*/ 163 h 200"/>
                      <a:gd name="T34" fmla="*/ 43 w 79"/>
                      <a:gd name="T35" fmla="*/ 171 h 200"/>
                      <a:gd name="T36" fmla="*/ 45 w 79"/>
                      <a:gd name="T37" fmla="*/ 180 h 200"/>
                      <a:gd name="T38" fmla="*/ 47 w 79"/>
                      <a:gd name="T39" fmla="*/ 188 h 200"/>
                      <a:gd name="T40" fmla="*/ 37 w 79"/>
                      <a:gd name="T41" fmla="*/ 193 h 200"/>
                      <a:gd name="T42" fmla="*/ 31 w 79"/>
                      <a:gd name="T43" fmla="*/ 196 h 200"/>
                      <a:gd name="T44" fmla="*/ 25 w 79"/>
                      <a:gd name="T45" fmla="*/ 199 h 200"/>
                      <a:gd name="T46" fmla="*/ 21 w 79"/>
                      <a:gd name="T47" fmla="*/ 196 h 200"/>
                      <a:gd name="T48" fmla="*/ 12 w 79"/>
                      <a:gd name="T49" fmla="*/ 193 h 200"/>
                      <a:gd name="T50" fmla="*/ 8 w 79"/>
                      <a:gd name="T51" fmla="*/ 188 h 200"/>
                      <a:gd name="T52" fmla="*/ 12 w 79"/>
                      <a:gd name="T53" fmla="*/ 182 h 200"/>
                      <a:gd name="T54" fmla="*/ 20 w 79"/>
                      <a:gd name="T55" fmla="*/ 180 h 200"/>
                      <a:gd name="T56" fmla="*/ 25 w 79"/>
                      <a:gd name="T57" fmla="*/ 166 h 200"/>
                      <a:gd name="T58" fmla="*/ 25 w 79"/>
                      <a:gd name="T59" fmla="*/ 160 h 200"/>
                      <a:gd name="T60" fmla="*/ 20 w 79"/>
                      <a:gd name="T61" fmla="*/ 155 h 200"/>
                      <a:gd name="T62" fmla="*/ 12 w 79"/>
                      <a:gd name="T63" fmla="*/ 146 h 200"/>
                      <a:gd name="T64" fmla="*/ 6 w 79"/>
                      <a:gd name="T65" fmla="*/ 146 h 200"/>
                      <a:gd name="T66" fmla="*/ 2 w 79"/>
                      <a:gd name="T67" fmla="*/ 144 h 200"/>
                      <a:gd name="T68" fmla="*/ 0 w 79"/>
                      <a:gd name="T69" fmla="*/ 135 h 200"/>
                      <a:gd name="T70" fmla="*/ 2 w 79"/>
                      <a:gd name="T71" fmla="*/ 130 h 200"/>
                      <a:gd name="T72" fmla="*/ 6 w 79"/>
                      <a:gd name="T73" fmla="*/ 130 h 200"/>
                      <a:gd name="T74" fmla="*/ 12 w 79"/>
                      <a:gd name="T75" fmla="*/ 127 h 200"/>
                      <a:gd name="T76" fmla="*/ 20 w 79"/>
                      <a:gd name="T77" fmla="*/ 119 h 200"/>
                      <a:gd name="T78" fmla="*/ 23 w 79"/>
                      <a:gd name="T79" fmla="*/ 116 h 200"/>
                      <a:gd name="T80" fmla="*/ 27 w 79"/>
                      <a:gd name="T81" fmla="*/ 86 h 200"/>
                      <a:gd name="T82" fmla="*/ 23 w 79"/>
                      <a:gd name="T83" fmla="*/ 77 h 200"/>
                      <a:gd name="T84" fmla="*/ 18 w 79"/>
                      <a:gd name="T85" fmla="*/ 72 h 200"/>
                      <a:gd name="T86" fmla="*/ 16 w 79"/>
                      <a:gd name="T87" fmla="*/ 55 h 200"/>
                      <a:gd name="T88" fmla="*/ 18 w 79"/>
                      <a:gd name="T89" fmla="*/ 39 h 200"/>
                      <a:gd name="T90" fmla="*/ 20 w 79"/>
                      <a:gd name="T91" fmla="*/ 28 h 200"/>
                      <a:gd name="T92" fmla="*/ 25 w 79"/>
                      <a:gd name="T93" fmla="*/ 3 h 2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9" h="200">
                        <a:moveTo>
                          <a:pt x="25" y="3"/>
                        </a:moveTo>
                        <a:lnTo>
                          <a:pt x="33" y="0"/>
                        </a:lnTo>
                        <a:lnTo>
                          <a:pt x="47" y="22"/>
                        </a:lnTo>
                        <a:lnTo>
                          <a:pt x="45" y="86"/>
                        </a:lnTo>
                        <a:lnTo>
                          <a:pt x="55" y="86"/>
                        </a:lnTo>
                        <a:lnTo>
                          <a:pt x="57" y="94"/>
                        </a:lnTo>
                        <a:lnTo>
                          <a:pt x="60" y="108"/>
                        </a:lnTo>
                        <a:lnTo>
                          <a:pt x="62" y="116"/>
                        </a:lnTo>
                        <a:lnTo>
                          <a:pt x="70" y="113"/>
                        </a:lnTo>
                        <a:lnTo>
                          <a:pt x="76" y="100"/>
                        </a:lnTo>
                        <a:lnTo>
                          <a:pt x="78" y="108"/>
                        </a:lnTo>
                        <a:lnTo>
                          <a:pt x="74" y="119"/>
                        </a:lnTo>
                        <a:lnTo>
                          <a:pt x="70" y="127"/>
                        </a:lnTo>
                        <a:lnTo>
                          <a:pt x="68" y="144"/>
                        </a:lnTo>
                        <a:lnTo>
                          <a:pt x="59" y="152"/>
                        </a:lnTo>
                        <a:lnTo>
                          <a:pt x="53" y="155"/>
                        </a:lnTo>
                        <a:lnTo>
                          <a:pt x="45" y="163"/>
                        </a:lnTo>
                        <a:lnTo>
                          <a:pt x="43" y="171"/>
                        </a:lnTo>
                        <a:lnTo>
                          <a:pt x="45" y="180"/>
                        </a:lnTo>
                        <a:lnTo>
                          <a:pt x="47" y="188"/>
                        </a:lnTo>
                        <a:lnTo>
                          <a:pt x="37" y="193"/>
                        </a:lnTo>
                        <a:lnTo>
                          <a:pt x="31" y="196"/>
                        </a:lnTo>
                        <a:lnTo>
                          <a:pt x="25" y="199"/>
                        </a:lnTo>
                        <a:lnTo>
                          <a:pt x="21" y="196"/>
                        </a:lnTo>
                        <a:lnTo>
                          <a:pt x="12" y="193"/>
                        </a:lnTo>
                        <a:lnTo>
                          <a:pt x="8" y="188"/>
                        </a:lnTo>
                        <a:lnTo>
                          <a:pt x="12" y="182"/>
                        </a:lnTo>
                        <a:lnTo>
                          <a:pt x="20" y="180"/>
                        </a:lnTo>
                        <a:lnTo>
                          <a:pt x="25" y="166"/>
                        </a:lnTo>
                        <a:lnTo>
                          <a:pt x="25" y="160"/>
                        </a:lnTo>
                        <a:lnTo>
                          <a:pt x="20" y="155"/>
                        </a:lnTo>
                        <a:lnTo>
                          <a:pt x="12" y="146"/>
                        </a:lnTo>
                        <a:lnTo>
                          <a:pt x="6" y="146"/>
                        </a:lnTo>
                        <a:lnTo>
                          <a:pt x="2" y="144"/>
                        </a:lnTo>
                        <a:lnTo>
                          <a:pt x="0" y="135"/>
                        </a:lnTo>
                        <a:lnTo>
                          <a:pt x="2" y="130"/>
                        </a:lnTo>
                        <a:lnTo>
                          <a:pt x="6" y="130"/>
                        </a:lnTo>
                        <a:lnTo>
                          <a:pt x="12" y="127"/>
                        </a:lnTo>
                        <a:lnTo>
                          <a:pt x="20" y="119"/>
                        </a:lnTo>
                        <a:lnTo>
                          <a:pt x="23" y="116"/>
                        </a:lnTo>
                        <a:lnTo>
                          <a:pt x="27" y="86"/>
                        </a:lnTo>
                        <a:lnTo>
                          <a:pt x="23" y="77"/>
                        </a:lnTo>
                        <a:lnTo>
                          <a:pt x="18" y="72"/>
                        </a:lnTo>
                        <a:lnTo>
                          <a:pt x="16" y="55"/>
                        </a:lnTo>
                        <a:lnTo>
                          <a:pt x="18" y="39"/>
                        </a:lnTo>
                        <a:lnTo>
                          <a:pt x="20" y="28"/>
                        </a:lnTo>
                        <a:lnTo>
                          <a:pt x="25" y="3"/>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64" name="Freeform 3"/>
                  <p:cNvSpPr>
                    <a:spLocks/>
                  </p:cNvSpPr>
                  <p:nvPr/>
                </p:nvSpPr>
                <p:spPr bwMode="auto">
                  <a:xfrm>
                    <a:off x="5428" y="3527"/>
                    <a:ext cx="146" cy="170"/>
                  </a:xfrm>
                  <a:custGeom>
                    <a:avLst/>
                    <a:gdLst>
                      <a:gd name="T0" fmla="*/ 102 w 146"/>
                      <a:gd name="T1" fmla="*/ 0 h 170"/>
                      <a:gd name="T2" fmla="*/ 120 w 146"/>
                      <a:gd name="T3" fmla="*/ 0 h 170"/>
                      <a:gd name="T4" fmla="*/ 145 w 146"/>
                      <a:gd name="T5" fmla="*/ 44 h 170"/>
                      <a:gd name="T6" fmla="*/ 118 w 146"/>
                      <a:gd name="T7" fmla="*/ 83 h 170"/>
                      <a:gd name="T8" fmla="*/ 118 w 146"/>
                      <a:gd name="T9" fmla="*/ 100 h 170"/>
                      <a:gd name="T10" fmla="*/ 112 w 146"/>
                      <a:gd name="T11" fmla="*/ 105 h 170"/>
                      <a:gd name="T12" fmla="*/ 96 w 146"/>
                      <a:gd name="T13" fmla="*/ 105 h 170"/>
                      <a:gd name="T14" fmla="*/ 76 w 146"/>
                      <a:gd name="T15" fmla="*/ 127 h 170"/>
                      <a:gd name="T16" fmla="*/ 59 w 146"/>
                      <a:gd name="T17" fmla="*/ 150 h 170"/>
                      <a:gd name="T18" fmla="*/ 47 w 146"/>
                      <a:gd name="T19" fmla="*/ 169 h 170"/>
                      <a:gd name="T20" fmla="*/ 47 w 146"/>
                      <a:gd name="T21" fmla="*/ 152 h 170"/>
                      <a:gd name="T22" fmla="*/ 25 w 146"/>
                      <a:gd name="T23" fmla="*/ 155 h 170"/>
                      <a:gd name="T24" fmla="*/ 16 w 146"/>
                      <a:gd name="T25" fmla="*/ 155 h 170"/>
                      <a:gd name="T26" fmla="*/ 0 w 146"/>
                      <a:gd name="T27" fmla="*/ 155 h 170"/>
                      <a:gd name="T28" fmla="*/ 22 w 146"/>
                      <a:gd name="T29" fmla="*/ 127 h 170"/>
                      <a:gd name="T30" fmla="*/ 29 w 146"/>
                      <a:gd name="T31" fmla="*/ 114 h 170"/>
                      <a:gd name="T32" fmla="*/ 37 w 146"/>
                      <a:gd name="T33" fmla="*/ 114 h 170"/>
                      <a:gd name="T34" fmla="*/ 53 w 146"/>
                      <a:gd name="T35" fmla="*/ 91 h 170"/>
                      <a:gd name="T36" fmla="*/ 59 w 146"/>
                      <a:gd name="T37" fmla="*/ 91 h 170"/>
                      <a:gd name="T38" fmla="*/ 59 w 146"/>
                      <a:gd name="T39" fmla="*/ 89 h 170"/>
                      <a:gd name="T40" fmla="*/ 67 w 146"/>
                      <a:gd name="T41" fmla="*/ 80 h 170"/>
                      <a:gd name="T42" fmla="*/ 76 w 146"/>
                      <a:gd name="T43" fmla="*/ 80 h 170"/>
                      <a:gd name="T44" fmla="*/ 73 w 146"/>
                      <a:gd name="T45" fmla="*/ 55 h 170"/>
                      <a:gd name="T46" fmla="*/ 74 w 146"/>
                      <a:gd name="T47" fmla="*/ 55 h 170"/>
                      <a:gd name="T48" fmla="*/ 84 w 146"/>
                      <a:gd name="T49" fmla="*/ 42 h 170"/>
                      <a:gd name="T50" fmla="*/ 88 w 146"/>
                      <a:gd name="T51" fmla="*/ 53 h 170"/>
                      <a:gd name="T52" fmla="*/ 104 w 146"/>
                      <a:gd name="T53" fmla="*/ 33 h 170"/>
                      <a:gd name="T54" fmla="*/ 102 w 146"/>
                      <a:gd name="T55" fmla="*/ 0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6" h="170">
                        <a:moveTo>
                          <a:pt x="102" y="0"/>
                        </a:moveTo>
                        <a:lnTo>
                          <a:pt x="120" y="0"/>
                        </a:lnTo>
                        <a:lnTo>
                          <a:pt x="145" y="44"/>
                        </a:lnTo>
                        <a:lnTo>
                          <a:pt x="118" y="83"/>
                        </a:lnTo>
                        <a:lnTo>
                          <a:pt x="118" y="100"/>
                        </a:lnTo>
                        <a:lnTo>
                          <a:pt x="112" y="105"/>
                        </a:lnTo>
                        <a:lnTo>
                          <a:pt x="96" y="105"/>
                        </a:lnTo>
                        <a:lnTo>
                          <a:pt x="76" y="127"/>
                        </a:lnTo>
                        <a:lnTo>
                          <a:pt x="59" y="150"/>
                        </a:lnTo>
                        <a:lnTo>
                          <a:pt x="47" y="169"/>
                        </a:lnTo>
                        <a:lnTo>
                          <a:pt x="47" y="152"/>
                        </a:lnTo>
                        <a:lnTo>
                          <a:pt x="25" y="155"/>
                        </a:lnTo>
                        <a:lnTo>
                          <a:pt x="16" y="155"/>
                        </a:lnTo>
                        <a:lnTo>
                          <a:pt x="0" y="155"/>
                        </a:lnTo>
                        <a:lnTo>
                          <a:pt x="22" y="127"/>
                        </a:lnTo>
                        <a:lnTo>
                          <a:pt x="29" y="114"/>
                        </a:lnTo>
                        <a:lnTo>
                          <a:pt x="37" y="114"/>
                        </a:lnTo>
                        <a:lnTo>
                          <a:pt x="53" y="91"/>
                        </a:lnTo>
                        <a:lnTo>
                          <a:pt x="59" y="91"/>
                        </a:lnTo>
                        <a:lnTo>
                          <a:pt x="59" y="89"/>
                        </a:lnTo>
                        <a:lnTo>
                          <a:pt x="67" y="80"/>
                        </a:lnTo>
                        <a:lnTo>
                          <a:pt x="76" y="80"/>
                        </a:lnTo>
                        <a:lnTo>
                          <a:pt x="73" y="55"/>
                        </a:lnTo>
                        <a:lnTo>
                          <a:pt x="74" y="55"/>
                        </a:lnTo>
                        <a:lnTo>
                          <a:pt x="84" y="42"/>
                        </a:lnTo>
                        <a:lnTo>
                          <a:pt x="88" y="53"/>
                        </a:lnTo>
                        <a:lnTo>
                          <a:pt x="104" y="33"/>
                        </a:lnTo>
                        <a:lnTo>
                          <a:pt x="102"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65" name="Freeform 4"/>
                  <p:cNvSpPr>
                    <a:spLocks/>
                  </p:cNvSpPr>
                  <p:nvPr/>
                </p:nvSpPr>
                <p:spPr bwMode="auto">
                  <a:xfrm>
                    <a:off x="5166" y="3537"/>
                    <a:ext cx="56" cy="90"/>
                  </a:xfrm>
                  <a:custGeom>
                    <a:avLst/>
                    <a:gdLst>
                      <a:gd name="T0" fmla="*/ 0 w 56"/>
                      <a:gd name="T1" fmla="*/ 0 h 90"/>
                      <a:gd name="T2" fmla="*/ 12 w 56"/>
                      <a:gd name="T3" fmla="*/ 0 h 90"/>
                      <a:gd name="T4" fmla="*/ 26 w 56"/>
                      <a:gd name="T5" fmla="*/ 11 h 90"/>
                      <a:gd name="T6" fmla="*/ 55 w 56"/>
                      <a:gd name="T7" fmla="*/ 11 h 90"/>
                      <a:gd name="T8" fmla="*/ 51 w 56"/>
                      <a:gd name="T9" fmla="*/ 25 h 90"/>
                      <a:gd name="T10" fmla="*/ 55 w 56"/>
                      <a:gd name="T11" fmla="*/ 42 h 90"/>
                      <a:gd name="T12" fmla="*/ 45 w 56"/>
                      <a:gd name="T13" fmla="*/ 42 h 90"/>
                      <a:gd name="T14" fmla="*/ 43 w 56"/>
                      <a:gd name="T15" fmla="*/ 45 h 90"/>
                      <a:gd name="T16" fmla="*/ 37 w 56"/>
                      <a:gd name="T17" fmla="*/ 47 h 90"/>
                      <a:gd name="T18" fmla="*/ 43 w 56"/>
                      <a:gd name="T19" fmla="*/ 89 h 90"/>
                      <a:gd name="T20" fmla="*/ 26 w 56"/>
                      <a:gd name="T21" fmla="*/ 86 h 90"/>
                      <a:gd name="T22" fmla="*/ 10 w 56"/>
                      <a:gd name="T23" fmla="*/ 72 h 90"/>
                      <a:gd name="T24" fmla="*/ 10 w 56"/>
                      <a:gd name="T25" fmla="*/ 45 h 90"/>
                      <a:gd name="T26" fmla="*/ 10 w 56"/>
                      <a:gd name="T27" fmla="*/ 33 h 90"/>
                      <a:gd name="T28" fmla="*/ 0 w 56"/>
                      <a:gd name="T29" fmla="*/ 25 h 90"/>
                      <a:gd name="T30" fmla="*/ 0 w 56"/>
                      <a:gd name="T31" fmla="*/ 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6" h="90">
                        <a:moveTo>
                          <a:pt x="0" y="0"/>
                        </a:moveTo>
                        <a:lnTo>
                          <a:pt x="12" y="0"/>
                        </a:lnTo>
                        <a:lnTo>
                          <a:pt x="26" y="11"/>
                        </a:lnTo>
                        <a:lnTo>
                          <a:pt x="55" y="11"/>
                        </a:lnTo>
                        <a:lnTo>
                          <a:pt x="51" y="25"/>
                        </a:lnTo>
                        <a:lnTo>
                          <a:pt x="55" y="42"/>
                        </a:lnTo>
                        <a:lnTo>
                          <a:pt x="45" y="42"/>
                        </a:lnTo>
                        <a:lnTo>
                          <a:pt x="43" y="45"/>
                        </a:lnTo>
                        <a:lnTo>
                          <a:pt x="37" y="47"/>
                        </a:lnTo>
                        <a:lnTo>
                          <a:pt x="43" y="89"/>
                        </a:lnTo>
                        <a:lnTo>
                          <a:pt x="26" y="86"/>
                        </a:lnTo>
                        <a:lnTo>
                          <a:pt x="10" y="72"/>
                        </a:lnTo>
                        <a:lnTo>
                          <a:pt x="10" y="45"/>
                        </a:lnTo>
                        <a:lnTo>
                          <a:pt x="10" y="33"/>
                        </a:lnTo>
                        <a:lnTo>
                          <a:pt x="0" y="25"/>
                        </a:lnTo>
                        <a:lnTo>
                          <a:pt x="0"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62" name="Freeform 6"/>
                <p:cNvSpPr>
                  <a:spLocks/>
                </p:cNvSpPr>
                <p:nvPr/>
              </p:nvSpPr>
              <p:spPr bwMode="auto">
                <a:xfrm>
                  <a:off x="5266" y="2575"/>
                  <a:ext cx="89" cy="101"/>
                </a:xfrm>
                <a:custGeom>
                  <a:avLst/>
                  <a:gdLst>
                    <a:gd name="T0" fmla="*/ 16 w 89"/>
                    <a:gd name="T1" fmla="*/ 37 h 101"/>
                    <a:gd name="T2" fmla="*/ 0 w 89"/>
                    <a:gd name="T3" fmla="*/ 80 h 101"/>
                    <a:gd name="T4" fmla="*/ 6 w 89"/>
                    <a:gd name="T5" fmla="*/ 97 h 101"/>
                    <a:gd name="T6" fmla="*/ 31 w 89"/>
                    <a:gd name="T7" fmla="*/ 100 h 101"/>
                    <a:gd name="T8" fmla="*/ 53 w 89"/>
                    <a:gd name="T9" fmla="*/ 100 h 101"/>
                    <a:gd name="T10" fmla="*/ 61 w 89"/>
                    <a:gd name="T11" fmla="*/ 83 h 101"/>
                    <a:gd name="T12" fmla="*/ 65 w 89"/>
                    <a:gd name="T13" fmla="*/ 66 h 101"/>
                    <a:gd name="T14" fmla="*/ 88 w 89"/>
                    <a:gd name="T15" fmla="*/ 66 h 101"/>
                    <a:gd name="T16" fmla="*/ 84 w 89"/>
                    <a:gd name="T17" fmla="*/ 40 h 101"/>
                    <a:gd name="T18" fmla="*/ 84 w 89"/>
                    <a:gd name="T19" fmla="*/ 14 h 101"/>
                    <a:gd name="T20" fmla="*/ 61 w 89"/>
                    <a:gd name="T21" fmla="*/ 0 h 101"/>
                    <a:gd name="T22" fmla="*/ 59 w 89"/>
                    <a:gd name="T23" fmla="*/ 29 h 101"/>
                    <a:gd name="T24" fmla="*/ 72 w 89"/>
                    <a:gd name="T25" fmla="*/ 46 h 101"/>
                    <a:gd name="T26" fmla="*/ 51 w 89"/>
                    <a:gd name="T27" fmla="*/ 46 h 101"/>
                    <a:gd name="T28" fmla="*/ 43 w 89"/>
                    <a:gd name="T29" fmla="*/ 57 h 101"/>
                    <a:gd name="T30" fmla="*/ 16 w 89"/>
                    <a:gd name="T31" fmla="*/ 37 h 1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9" h="101">
                      <a:moveTo>
                        <a:pt x="16" y="37"/>
                      </a:moveTo>
                      <a:lnTo>
                        <a:pt x="0" y="80"/>
                      </a:lnTo>
                      <a:lnTo>
                        <a:pt x="6" y="97"/>
                      </a:lnTo>
                      <a:lnTo>
                        <a:pt x="31" y="100"/>
                      </a:lnTo>
                      <a:lnTo>
                        <a:pt x="53" y="100"/>
                      </a:lnTo>
                      <a:lnTo>
                        <a:pt x="61" y="83"/>
                      </a:lnTo>
                      <a:lnTo>
                        <a:pt x="65" y="66"/>
                      </a:lnTo>
                      <a:lnTo>
                        <a:pt x="88" y="66"/>
                      </a:lnTo>
                      <a:lnTo>
                        <a:pt x="84" y="40"/>
                      </a:lnTo>
                      <a:lnTo>
                        <a:pt x="84" y="14"/>
                      </a:lnTo>
                      <a:lnTo>
                        <a:pt x="61" y="0"/>
                      </a:lnTo>
                      <a:lnTo>
                        <a:pt x="59" y="29"/>
                      </a:lnTo>
                      <a:lnTo>
                        <a:pt x="72" y="46"/>
                      </a:lnTo>
                      <a:lnTo>
                        <a:pt x="51" y="46"/>
                      </a:lnTo>
                      <a:lnTo>
                        <a:pt x="43" y="57"/>
                      </a:lnTo>
                      <a:lnTo>
                        <a:pt x="16" y="37"/>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8" name="Group 21"/>
              <p:cNvGrpSpPr>
                <a:grpSpLocks/>
              </p:cNvGrpSpPr>
              <p:nvPr/>
            </p:nvGrpSpPr>
            <p:grpSpPr bwMode="auto">
              <a:xfrm>
                <a:off x="4293" y="1104"/>
                <a:ext cx="1037" cy="2393"/>
                <a:chOff x="4293" y="1104"/>
                <a:chExt cx="1037" cy="2393"/>
              </a:xfrm>
            </p:grpSpPr>
            <p:grpSp>
              <p:nvGrpSpPr>
                <p:cNvPr id="1048" name="Group 11"/>
                <p:cNvGrpSpPr>
                  <a:grpSpLocks/>
                </p:cNvGrpSpPr>
                <p:nvPr/>
              </p:nvGrpSpPr>
              <p:grpSpPr bwMode="auto">
                <a:xfrm>
                  <a:off x="4460" y="1348"/>
                  <a:ext cx="232" cy="719"/>
                  <a:chOff x="4460" y="1348"/>
                  <a:chExt cx="232" cy="719"/>
                </a:xfrm>
              </p:grpSpPr>
              <p:sp>
                <p:nvSpPr>
                  <p:cNvPr id="1058" name="Freeform 8"/>
                  <p:cNvSpPr>
                    <a:spLocks/>
                  </p:cNvSpPr>
                  <p:nvPr/>
                </p:nvSpPr>
                <p:spPr bwMode="auto">
                  <a:xfrm>
                    <a:off x="4460" y="1993"/>
                    <a:ext cx="56" cy="74"/>
                  </a:xfrm>
                  <a:custGeom>
                    <a:avLst/>
                    <a:gdLst>
                      <a:gd name="T0" fmla="*/ 0 w 56"/>
                      <a:gd name="T1" fmla="*/ 56 h 74"/>
                      <a:gd name="T2" fmla="*/ 10 w 56"/>
                      <a:gd name="T3" fmla="*/ 70 h 74"/>
                      <a:gd name="T4" fmla="*/ 22 w 56"/>
                      <a:gd name="T5" fmla="*/ 67 h 74"/>
                      <a:gd name="T6" fmla="*/ 39 w 56"/>
                      <a:gd name="T7" fmla="*/ 73 h 74"/>
                      <a:gd name="T8" fmla="*/ 53 w 56"/>
                      <a:gd name="T9" fmla="*/ 73 h 74"/>
                      <a:gd name="T10" fmla="*/ 55 w 56"/>
                      <a:gd name="T11" fmla="*/ 48 h 74"/>
                      <a:gd name="T12" fmla="*/ 51 w 56"/>
                      <a:gd name="T13" fmla="*/ 31 h 74"/>
                      <a:gd name="T14" fmla="*/ 41 w 56"/>
                      <a:gd name="T15" fmla="*/ 11 h 74"/>
                      <a:gd name="T16" fmla="*/ 31 w 56"/>
                      <a:gd name="T17" fmla="*/ 11 h 74"/>
                      <a:gd name="T18" fmla="*/ 28 w 56"/>
                      <a:gd name="T19" fmla="*/ 0 h 74"/>
                      <a:gd name="T20" fmla="*/ 14 w 56"/>
                      <a:gd name="T21" fmla="*/ 0 h 74"/>
                      <a:gd name="T22" fmla="*/ 14 w 56"/>
                      <a:gd name="T23" fmla="*/ 22 h 74"/>
                      <a:gd name="T24" fmla="*/ 0 w 56"/>
                      <a:gd name="T25" fmla="*/ 56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 h="74">
                        <a:moveTo>
                          <a:pt x="0" y="56"/>
                        </a:moveTo>
                        <a:lnTo>
                          <a:pt x="10" y="70"/>
                        </a:lnTo>
                        <a:lnTo>
                          <a:pt x="22" y="67"/>
                        </a:lnTo>
                        <a:lnTo>
                          <a:pt x="39" y="73"/>
                        </a:lnTo>
                        <a:lnTo>
                          <a:pt x="53" y="73"/>
                        </a:lnTo>
                        <a:lnTo>
                          <a:pt x="55" y="48"/>
                        </a:lnTo>
                        <a:lnTo>
                          <a:pt x="51" y="31"/>
                        </a:lnTo>
                        <a:lnTo>
                          <a:pt x="41" y="11"/>
                        </a:lnTo>
                        <a:lnTo>
                          <a:pt x="31" y="11"/>
                        </a:lnTo>
                        <a:lnTo>
                          <a:pt x="28" y="0"/>
                        </a:lnTo>
                        <a:lnTo>
                          <a:pt x="14" y="0"/>
                        </a:lnTo>
                        <a:lnTo>
                          <a:pt x="14" y="22"/>
                        </a:lnTo>
                        <a:lnTo>
                          <a:pt x="0" y="56"/>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9" name="Freeform 9"/>
                  <p:cNvSpPr>
                    <a:spLocks/>
                  </p:cNvSpPr>
                  <p:nvPr/>
                </p:nvSpPr>
                <p:spPr bwMode="auto">
                  <a:xfrm>
                    <a:off x="4607" y="1865"/>
                    <a:ext cx="54" cy="94"/>
                  </a:xfrm>
                  <a:custGeom>
                    <a:avLst/>
                    <a:gdLst>
                      <a:gd name="T0" fmla="*/ 12 w 54"/>
                      <a:gd name="T1" fmla="*/ 0 h 94"/>
                      <a:gd name="T2" fmla="*/ 35 w 54"/>
                      <a:gd name="T3" fmla="*/ 3 h 94"/>
                      <a:gd name="T4" fmla="*/ 43 w 54"/>
                      <a:gd name="T5" fmla="*/ 28 h 94"/>
                      <a:gd name="T6" fmla="*/ 53 w 54"/>
                      <a:gd name="T7" fmla="*/ 42 h 94"/>
                      <a:gd name="T8" fmla="*/ 45 w 54"/>
                      <a:gd name="T9" fmla="*/ 54 h 94"/>
                      <a:gd name="T10" fmla="*/ 53 w 54"/>
                      <a:gd name="T11" fmla="*/ 68 h 94"/>
                      <a:gd name="T12" fmla="*/ 49 w 54"/>
                      <a:gd name="T13" fmla="*/ 85 h 94"/>
                      <a:gd name="T14" fmla="*/ 41 w 54"/>
                      <a:gd name="T15" fmla="*/ 93 h 94"/>
                      <a:gd name="T16" fmla="*/ 26 w 54"/>
                      <a:gd name="T17" fmla="*/ 90 h 94"/>
                      <a:gd name="T18" fmla="*/ 16 w 54"/>
                      <a:gd name="T19" fmla="*/ 90 h 94"/>
                      <a:gd name="T20" fmla="*/ 10 w 54"/>
                      <a:gd name="T21" fmla="*/ 79 h 94"/>
                      <a:gd name="T22" fmla="*/ 4 w 54"/>
                      <a:gd name="T23" fmla="*/ 65 h 94"/>
                      <a:gd name="T24" fmla="*/ 4 w 54"/>
                      <a:gd name="T25" fmla="*/ 51 h 94"/>
                      <a:gd name="T26" fmla="*/ 0 w 54"/>
                      <a:gd name="T27" fmla="*/ 31 h 94"/>
                      <a:gd name="T28" fmla="*/ 12 w 54"/>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94">
                        <a:moveTo>
                          <a:pt x="12" y="0"/>
                        </a:moveTo>
                        <a:lnTo>
                          <a:pt x="35" y="3"/>
                        </a:lnTo>
                        <a:lnTo>
                          <a:pt x="43" y="28"/>
                        </a:lnTo>
                        <a:lnTo>
                          <a:pt x="53" y="42"/>
                        </a:lnTo>
                        <a:lnTo>
                          <a:pt x="45" y="54"/>
                        </a:lnTo>
                        <a:lnTo>
                          <a:pt x="53" y="68"/>
                        </a:lnTo>
                        <a:lnTo>
                          <a:pt x="49" y="85"/>
                        </a:lnTo>
                        <a:lnTo>
                          <a:pt x="41" y="93"/>
                        </a:lnTo>
                        <a:lnTo>
                          <a:pt x="26" y="90"/>
                        </a:lnTo>
                        <a:lnTo>
                          <a:pt x="16" y="90"/>
                        </a:lnTo>
                        <a:lnTo>
                          <a:pt x="10" y="79"/>
                        </a:lnTo>
                        <a:lnTo>
                          <a:pt x="4" y="65"/>
                        </a:lnTo>
                        <a:lnTo>
                          <a:pt x="4" y="51"/>
                        </a:lnTo>
                        <a:lnTo>
                          <a:pt x="0" y="31"/>
                        </a:lnTo>
                        <a:lnTo>
                          <a:pt x="12"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60" name="Freeform 10"/>
                  <p:cNvSpPr>
                    <a:spLocks/>
                  </p:cNvSpPr>
                  <p:nvPr/>
                </p:nvSpPr>
                <p:spPr bwMode="auto">
                  <a:xfrm>
                    <a:off x="4597" y="1348"/>
                    <a:ext cx="95" cy="87"/>
                  </a:xfrm>
                  <a:custGeom>
                    <a:avLst/>
                    <a:gdLst>
                      <a:gd name="T0" fmla="*/ 14 w 95"/>
                      <a:gd name="T1" fmla="*/ 0 h 87"/>
                      <a:gd name="T2" fmla="*/ 25 w 95"/>
                      <a:gd name="T3" fmla="*/ 14 h 87"/>
                      <a:gd name="T4" fmla="*/ 37 w 95"/>
                      <a:gd name="T5" fmla="*/ 11 h 87"/>
                      <a:gd name="T6" fmla="*/ 55 w 95"/>
                      <a:gd name="T7" fmla="*/ 14 h 87"/>
                      <a:gd name="T8" fmla="*/ 71 w 95"/>
                      <a:gd name="T9" fmla="*/ 14 h 87"/>
                      <a:gd name="T10" fmla="*/ 78 w 95"/>
                      <a:gd name="T11" fmla="*/ 22 h 87"/>
                      <a:gd name="T12" fmla="*/ 88 w 95"/>
                      <a:gd name="T13" fmla="*/ 42 h 87"/>
                      <a:gd name="T14" fmla="*/ 94 w 95"/>
                      <a:gd name="T15" fmla="*/ 50 h 87"/>
                      <a:gd name="T16" fmla="*/ 72 w 95"/>
                      <a:gd name="T17" fmla="*/ 55 h 87"/>
                      <a:gd name="T18" fmla="*/ 67 w 95"/>
                      <a:gd name="T19" fmla="*/ 61 h 87"/>
                      <a:gd name="T20" fmla="*/ 72 w 95"/>
                      <a:gd name="T21" fmla="*/ 72 h 87"/>
                      <a:gd name="T22" fmla="*/ 72 w 95"/>
                      <a:gd name="T23" fmla="*/ 83 h 87"/>
                      <a:gd name="T24" fmla="*/ 51 w 95"/>
                      <a:gd name="T25" fmla="*/ 72 h 87"/>
                      <a:gd name="T26" fmla="*/ 33 w 95"/>
                      <a:gd name="T27" fmla="*/ 64 h 87"/>
                      <a:gd name="T28" fmla="*/ 25 w 95"/>
                      <a:gd name="T29" fmla="*/ 67 h 87"/>
                      <a:gd name="T30" fmla="*/ 25 w 95"/>
                      <a:gd name="T31" fmla="*/ 83 h 87"/>
                      <a:gd name="T32" fmla="*/ 14 w 95"/>
                      <a:gd name="T33" fmla="*/ 86 h 87"/>
                      <a:gd name="T34" fmla="*/ 8 w 95"/>
                      <a:gd name="T35" fmla="*/ 72 h 87"/>
                      <a:gd name="T36" fmla="*/ 6 w 95"/>
                      <a:gd name="T37" fmla="*/ 55 h 87"/>
                      <a:gd name="T38" fmla="*/ 0 w 95"/>
                      <a:gd name="T39" fmla="*/ 53 h 87"/>
                      <a:gd name="T40" fmla="*/ 6 w 95"/>
                      <a:gd name="T41" fmla="*/ 36 h 87"/>
                      <a:gd name="T42" fmla="*/ 16 w 95"/>
                      <a:gd name="T43" fmla="*/ 31 h 87"/>
                      <a:gd name="T44" fmla="*/ 14 w 95"/>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5" h="87">
                        <a:moveTo>
                          <a:pt x="14" y="0"/>
                        </a:moveTo>
                        <a:lnTo>
                          <a:pt x="25" y="14"/>
                        </a:lnTo>
                        <a:lnTo>
                          <a:pt x="37" y="11"/>
                        </a:lnTo>
                        <a:lnTo>
                          <a:pt x="55" y="14"/>
                        </a:lnTo>
                        <a:lnTo>
                          <a:pt x="71" y="14"/>
                        </a:lnTo>
                        <a:lnTo>
                          <a:pt x="78" y="22"/>
                        </a:lnTo>
                        <a:lnTo>
                          <a:pt x="88" y="42"/>
                        </a:lnTo>
                        <a:lnTo>
                          <a:pt x="94" y="50"/>
                        </a:lnTo>
                        <a:lnTo>
                          <a:pt x="72" y="55"/>
                        </a:lnTo>
                        <a:lnTo>
                          <a:pt x="67" y="61"/>
                        </a:lnTo>
                        <a:lnTo>
                          <a:pt x="72" y="72"/>
                        </a:lnTo>
                        <a:lnTo>
                          <a:pt x="72" y="83"/>
                        </a:lnTo>
                        <a:lnTo>
                          <a:pt x="51" y="72"/>
                        </a:lnTo>
                        <a:lnTo>
                          <a:pt x="33" y="64"/>
                        </a:lnTo>
                        <a:lnTo>
                          <a:pt x="25" y="67"/>
                        </a:lnTo>
                        <a:lnTo>
                          <a:pt x="25" y="83"/>
                        </a:lnTo>
                        <a:lnTo>
                          <a:pt x="14" y="86"/>
                        </a:lnTo>
                        <a:lnTo>
                          <a:pt x="8" y="72"/>
                        </a:lnTo>
                        <a:lnTo>
                          <a:pt x="6" y="55"/>
                        </a:lnTo>
                        <a:lnTo>
                          <a:pt x="0" y="53"/>
                        </a:lnTo>
                        <a:lnTo>
                          <a:pt x="6" y="36"/>
                        </a:lnTo>
                        <a:lnTo>
                          <a:pt x="16" y="31"/>
                        </a:lnTo>
                        <a:lnTo>
                          <a:pt x="14"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49" name="Freeform 12"/>
                <p:cNvSpPr>
                  <a:spLocks/>
                </p:cNvSpPr>
                <p:nvPr/>
              </p:nvSpPr>
              <p:spPr bwMode="auto">
                <a:xfrm>
                  <a:off x="4676" y="2803"/>
                  <a:ext cx="654" cy="694"/>
                </a:xfrm>
                <a:custGeom>
                  <a:avLst/>
                  <a:gdLst>
                    <a:gd name="T0" fmla="*/ 505 w 654"/>
                    <a:gd name="T1" fmla="*/ 56 h 694"/>
                    <a:gd name="T2" fmla="*/ 531 w 654"/>
                    <a:gd name="T3" fmla="*/ 78 h 694"/>
                    <a:gd name="T4" fmla="*/ 558 w 654"/>
                    <a:gd name="T5" fmla="*/ 181 h 694"/>
                    <a:gd name="T6" fmla="*/ 618 w 654"/>
                    <a:gd name="T7" fmla="*/ 287 h 694"/>
                    <a:gd name="T8" fmla="*/ 653 w 654"/>
                    <a:gd name="T9" fmla="*/ 395 h 694"/>
                    <a:gd name="T10" fmla="*/ 628 w 654"/>
                    <a:gd name="T11" fmla="*/ 495 h 694"/>
                    <a:gd name="T12" fmla="*/ 602 w 654"/>
                    <a:gd name="T13" fmla="*/ 559 h 694"/>
                    <a:gd name="T14" fmla="*/ 587 w 654"/>
                    <a:gd name="T15" fmla="*/ 621 h 694"/>
                    <a:gd name="T16" fmla="*/ 571 w 654"/>
                    <a:gd name="T17" fmla="*/ 657 h 694"/>
                    <a:gd name="T18" fmla="*/ 540 w 654"/>
                    <a:gd name="T19" fmla="*/ 682 h 694"/>
                    <a:gd name="T20" fmla="*/ 490 w 654"/>
                    <a:gd name="T21" fmla="*/ 674 h 694"/>
                    <a:gd name="T22" fmla="*/ 439 w 654"/>
                    <a:gd name="T23" fmla="*/ 657 h 694"/>
                    <a:gd name="T24" fmla="*/ 412 w 654"/>
                    <a:gd name="T25" fmla="*/ 618 h 694"/>
                    <a:gd name="T26" fmla="*/ 404 w 654"/>
                    <a:gd name="T27" fmla="*/ 568 h 694"/>
                    <a:gd name="T28" fmla="*/ 387 w 654"/>
                    <a:gd name="T29" fmla="*/ 545 h 694"/>
                    <a:gd name="T30" fmla="*/ 360 w 654"/>
                    <a:gd name="T31" fmla="*/ 548 h 694"/>
                    <a:gd name="T32" fmla="*/ 334 w 654"/>
                    <a:gd name="T33" fmla="*/ 509 h 694"/>
                    <a:gd name="T34" fmla="*/ 313 w 654"/>
                    <a:gd name="T35" fmla="*/ 504 h 694"/>
                    <a:gd name="T36" fmla="*/ 278 w 654"/>
                    <a:gd name="T37" fmla="*/ 509 h 694"/>
                    <a:gd name="T38" fmla="*/ 249 w 654"/>
                    <a:gd name="T39" fmla="*/ 515 h 694"/>
                    <a:gd name="T40" fmla="*/ 223 w 654"/>
                    <a:gd name="T41" fmla="*/ 537 h 694"/>
                    <a:gd name="T42" fmla="*/ 187 w 654"/>
                    <a:gd name="T43" fmla="*/ 554 h 694"/>
                    <a:gd name="T44" fmla="*/ 150 w 654"/>
                    <a:gd name="T45" fmla="*/ 579 h 694"/>
                    <a:gd name="T46" fmla="*/ 130 w 654"/>
                    <a:gd name="T47" fmla="*/ 590 h 694"/>
                    <a:gd name="T48" fmla="*/ 76 w 654"/>
                    <a:gd name="T49" fmla="*/ 584 h 694"/>
                    <a:gd name="T50" fmla="*/ 64 w 654"/>
                    <a:gd name="T51" fmla="*/ 571 h 694"/>
                    <a:gd name="T52" fmla="*/ 64 w 654"/>
                    <a:gd name="T53" fmla="*/ 495 h 694"/>
                    <a:gd name="T54" fmla="*/ 47 w 654"/>
                    <a:gd name="T55" fmla="*/ 451 h 694"/>
                    <a:gd name="T56" fmla="*/ 29 w 654"/>
                    <a:gd name="T57" fmla="*/ 415 h 694"/>
                    <a:gd name="T58" fmla="*/ 6 w 654"/>
                    <a:gd name="T59" fmla="*/ 287 h 694"/>
                    <a:gd name="T60" fmla="*/ 8 w 654"/>
                    <a:gd name="T61" fmla="*/ 245 h 694"/>
                    <a:gd name="T62" fmla="*/ 54 w 654"/>
                    <a:gd name="T63" fmla="*/ 223 h 694"/>
                    <a:gd name="T64" fmla="*/ 89 w 654"/>
                    <a:gd name="T65" fmla="*/ 217 h 694"/>
                    <a:gd name="T66" fmla="*/ 109 w 654"/>
                    <a:gd name="T67" fmla="*/ 206 h 694"/>
                    <a:gd name="T68" fmla="*/ 120 w 654"/>
                    <a:gd name="T69" fmla="*/ 170 h 694"/>
                    <a:gd name="T70" fmla="*/ 117 w 654"/>
                    <a:gd name="T71" fmla="*/ 150 h 694"/>
                    <a:gd name="T72" fmla="*/ 163 w 654"/>
                    <a:gd name="T73" fmla="*/ 100 h 694"/>
                    <a:gd name="T74" fmla="*/ 200 w 654"/>
                    <a:gd name="T75" fmla="*/ 64 h 694"/>
                    <a:gd name="T76" fmla="*/ 233 w 654"/>
                    <a:gd name="T77" fmla="*/ 89 h 694"/>
                    <a:gd name="T78" fmla="*/ 258 w 654"/>
                    <a:gd name="T79" fmla="*/ 61 h 694"/>
                    <a:gd name="T80" fmla="*/ 284 w 654"/>
                    <a:gd name="T81" fmla="*/ 28 h 694"/>
                    <a:gd name="T82" fmla="*/ 311 w 654"/>
                    <a:gd name="T83" fmla="*/ 8 h 694"/>
                    <a:gd name="T84" fmla="*/ 354 w 654"/>
                    <a:gd name="T85" fmla="*/ 14 h 694"/>
                    <a:gd name="T86" fmla="*/ 369 w 654"/>
                    <a:gd name="T87" fmla="*/ 39 h 694"/>
                    <a:gd name="T88" fmla="*/ 369 w 654"/>
                    <a:gd name="T89" fmla="*/ 70 h 694"/>
                    <a:gd name="T90" fmla="*/ 406 w 654"/>
                    <a:gd name="T91" fmla="*/ 125 h 694"/>
                    <a:gd name="T92" fmla="*/ 437 w 654"/>
                    <a:gd name="T93" fmla="*/ 142 h 694"/>
                    <a:gd name="T94" fmla="*/ 463 w 654"/>
                    <a:gd name="T95" fmla="*/ 89 h 694"/>
                    <a:gd name="T96" fmla="*/ 470 w 654"/>
                    <a:gd name="T97" fmla="*/ 0 h 6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54" h="694">
                      <a:moveTo>
                        <a:pt x="470" y="0"/>
                      </a:moveTo>
                      <a:lnTo>
                        <a:pt x="505" y="0"/>
                      </a:lnTo>
                      <a:lnTo>
                        <a:pt x="505" y="56"/>
                      </a:lnTo>
                      <a:lnTo>
                        <a:pt x="519" y="70"/>
                      </a:lnTo>
                      <a:lnTo>
                        <a:pt x="523" y="78"/>
                      </a:lnTo>
                      <a:lnTo>
                        <a:pt x="531" y="78"/>
                      </a:lnTo>
                      <a:lnTo>
                        <a:pt x="534" y="89"/>
                      </a:lnTo>
                      <a:lnTo>
                        <a:pt x="538" y="145"/>
                      </a:lnTo>
                      <a:lnTo>
                        <a:pt x="558" y="181"/>
                      </a:lnTo>
                      <a:lnTo>
                        <a:pt x="587" y="234"/>
                      </a:lnTo>
                      <a:lnTo>
                        <a:pt x="587" y="242"/>
                      </a:lnTo>
                      <a:lnTo>
                        <a:pt x="618" y="287"/>
                      </a:lnTo>
                      <a:lnTo>
                        <a:pt x="618" y="295"/>
                      </a:lnTo>
                      <a:lnTo>
                        <a:pt x="649" y="331"/>
                      </a:lnTo>
                      <a:lnTo>
                        <a:pt x="653" y="395"/>
                      </a:lnTo>
                      <a:lnTo>
                        <a:pt x="649" y="454"/>
                      </a:lnTo>
                      <a:lnTo>
                        <a:pt x="639" y="481"/>
                      </a:lnTo>
                      <a:lnTo>
                        <a:pt x="628" y="495"/>
                      </a:lnTo>
                      <a:lnTo>
                        <a:pt x="624" y="523"/>
                      </a:lnTo>
                      <a:lnTo>
                        <a:pt x="612" y="548"/>
                      </a:lnTo>
                      <a:lnTo>
                        <a:pt x="602" y="559"/>
                      </a:lnTo>
                      <a:lnTo>
                        <a:pt x="604" y="568"/>
                      </a:lnTo>
                      <a:lnTo>
                        <a:pt x="593" y="584"/>
                      </a:lnTo>
                      <a:lnTo>
                        <a:pt x="587" y="621"/>
                      </a:lnTo>
                      <a:lnTo>
                        <a:pt x="585" y="640"/>
                      </a:lnTo>
                      <a:lnTo>
                        <a:pt x="573" y="648"/>
                      </a:lnTo>
                      <a:lnTo>
                        <a:pt x="571" y="657"/>
                      </a:lnTo>
                      <a:lnTo>
                        <a:pt x="564" y="674"/>
                      </a:lnTo>
                      <a:lnTo>
                        <a:pt x="550" y="676"/>
                      </a:lnTo>
                      <a:lnTo>
                        <a:pt x="540" y="682"/>
                      </a:lnTo>
                      <a:lnTo>
                        <a:pt x="527" y="693"/>
                      </a:lnTo>
                      <a:lnTo>
                        <a:pt x="509" y="671"/>
                      </a:lnTo>
                      <a:lnTo>
                        <a:pt x="490" y="674"/>
                      </a:lnTo>
                      <a:lnTo>
                        <a:pt x="484" y="674"/>
                      </a:lnTo>
                      <a:lnTo>
                        <a:pt x="457" y="679"/>
                      </a:lnTo>
                      <a:lnTo>
                        <a:pt x="439" y="657"/>
                      </a:lnTo>
                      <a:lnTo>
                        <a:pt x="428" y="635"/>
                      </a:lnTo>
                      <a:lnTo>
                        <a:pt x="420" y="637"/>
                      </a:lnTo>
                      <a:lnTo>
                        <a:pt x="412" y="618"/>
                      </a:lnTo>
                      <a:lnTo>
                        <a:pt x="408" y="601"/>
                      </a:lnTo>
                      <a:lnTo>
                        <a:pt x="404" y="596"/>
                      </a:lnTo>
                      <a:lnTo>
                        <a:pt x="404" y="568"/>
                      </a:lnTo>
                      <a:lnTo>
                        <a:pt x="406" y="551"/>
                      </a:lnTo>
                      <a:lnTo>
                        <a:pt x="402" y="540"/>
                      </a:lnTo>
                      <a:lnTo>
                        <a:pt x="387" y="545"/>
                      </a:lnTo>
                      <a:lnTo>
                        <a:pt x="379" y="548"/>
                      </a:lnTo>
                      <a:lnTo>
                        <a:pt x="365" y="548"/>
                      </a:lnTo>
                      <a:lnTo>
                        <a:pt x="360" y="548"/>
                      </a:lnTo>
                      <a:lnTo>
                        <a:pt x="354" y="548"/>
                      </a:lnTo>
                      <a:lnTo>
                        <a:pt x="344" y="532"/>
                      </a:lnTo>
                      <a:lnTo>
                        <a:pt x="334" y="509"/>
                      </a:lnTo>
                      <a:lnTo>
                        <a:pt x="332" y="512"/>
                      </a:lnTo>
                      <a:lnTo>
                        <a:pt x="315" y="512"/>
                      </a:lnTo>
                      <a:lnTo>
                        <a:pt x="313" y="504"/>
                      </a:lnTo>
                      <a:lnTo>
                        <a:pt x="303" y="512"/>
                      </a:lnTo>
                      <a:lnTo>
                        <a:pt x="293" y="509"/>
                      </a:lnTo>
                      <a:lnTo>
                        <a:pt x="278" y="509"/>
                      </a:lnTo>
                      <a:lnTo>
                        <a:pt x="268" y="504"/>
                      </a:lnTo>
                      <a:lnTo>
                        <a:pt x="264" y="512"/>
                      </a:lnTo>
                      <a:lnTo>
                        <a:pt x="249" y="515"/>
                      </a:lnTo>
                      <a:lnTo>
                        <a:pt x="245" y="509"/>
                      </a:lnTo>
                      <a:lnTo>
                        <a:pt x="235" y="523"/>
                      </a:lnTo>
                      <a:lnTo>
                        <a:pt x="223" y="537"/>
                      </a:lnTo>
                      <a:lnTo>
                        <a:pt x="216" y="537"/>
                      </a:lnTo>
                      <a:lnTo>
                        <a:pt x="204" y="554"/>
                      </a:lnTo>
                      <a:lnTo>
                        <a:pt x="187" y="554"/>
                      </a:lnTo>
                      <a:lnTo>
                        <a:pt x="173" y="559"/>
                      </a:lnTo>
                      <a:lnTo>
                        <a:pt x="157" y="568"/>
                      </a:lnTo>
                      <a:lnTo>
                        <a:pt x="150" y="579"/>
                      </a:lnTo>
                      <a:lnTo>
                        <a:pt x="144" y="576"/>
                      </a:lnTo>
                      <a:lnTo>
                        <a:pt x="138" y="587"/>
                      </a:lnTo>
                      <a:lnTo>
                        <a:pt x="130" y="590"/>
                      </a:lnTo>
                      <a:lnTo>
                        <a:pt x="120" y="604"/>
                      </a:lnTo>
                      <a:lnTo>
                        <a:pt x="89" y="604"/>
                      </a:lnTo>
                      <a:lnTo>
                        <a:pt x="76" y="584"/>
                      </a:lnTo>
                      <a:lnTo>
                        <a:pt x="74" y="576"/>
                      </a:lnTo>
                      <a:lnTo>
                        <a:pt x="70" y="584"/>
                      </a:lnTo>
                      <a:lnTo>
                        <a:pt x="64" y="571"/>
                      </a:lnTo>
                      <a:lnTo>
                        <a:pt x="66" y="534"/>
                      </a:lnTo>
                      <a:lnTo>
                        <a:pt x="70" y="512"/>
                      </a:lnTo>
                      <a:lnTo>
                        <a:pt x="64" y="495"/>
                      </a:lnTo>
                      <a:lnTo>
                        <a:pt x="58" y="479"/>
                      </a:lnTo>
                      <a:lnTo>
                        <a:pt x="56" y="459"/>
                      </a:lnTo>
                      <a:lnTo>
                        <a:pt x="47" y="451"/>
                      </a:lnTo>
                      <a:lnTo>
                        <a:pt x="45" y="448"/>
                      </a:lnTo>
                      <a:lnTo>
                        <a:pt x="43" y="440"/>
                      </a:lnTo>
                      <a:lnTo>
                        <a:pt x="29" y="415"/>
                      </a:lnTo>
                      <a:lnTo>
                        <a:pt x="12" y="353"/>
                      </a:lnTo>
                      <a:lnTo>
                        <a:pt x="6" y="312"/>
                      </a:lnTo>
                      <a:lnTo>
                        <a:pt x="6" y="287"/>
                      </a:lnTo>
                      <a:lnTo>
                        <a:pt x="0" y="278"/>
                      </a:lnTo>
                      <a:lnTo>
                        <a:pt x="2" y="256"/>
                      </a:lnTo>
                      <a:lnTo>
                        <a:pt x="8" y="245"/>
                      </a:lnTo>
                      <a:lnTo>
                        <a:pt x="29" y="214"/>
                      </a:lnTo>
                      <a:lnTo>
                        <a:pt x="51" y="217"/>
                      </a:lnTo>
                      <a:lnTo>
                        <a:pt x="54" y="223"/>
                      </a:lnTo>
                      <a:lnTo>
                        <a:pt x="82" y="223"/>
                      </a:lnTo>
                      <a:lnTo>
                        <a:pt x="84" y="214"/>
                      </a:lnTo>
                      <a:lnTo>
                        <a:pt x="89" y="217"/>
                      </a:lnTo>
                      <a:lnTo>
                        <a:pt x="97" y="209"/>
                      </a:lnTo>
                      <a:lnTo>
                        <a:pt x="103" y="212"/>
                      </a:lnTo>
                      <a:lnTo>
                        <a:pt x="109" y="206"/>
                      </a:lnTo>
                      <a:lnTo>
                        <a:pt x="107" y="198"/>
                      </a:lnTo>
                      <a:lnTo>
                        <a:pt x="113" y="178"/>
                      </a:lnTo>
                      <a:lnTo>
                        <a:pt x="120" y="170"/>
                      </a:lnTo>
                      <a:lnTo>
                        <a:pt x="117" y="164"/>
                      </a:lnTo>
                      <a:lnTo>
                        <a:pt x="120" y="159"/>
                      </a:lnTo>
                      <a:lnTo>
                        <a:pt x="117" y="150"/>
                      </a:lnTo>
                      <a:lnTo>
                        <a:pt x="128" y="136"/>
                      </a:lnTo>
                      <a:lnTo>
                        <a:pt x="146" y="134"/>
                      </a:lnTo>
                      <a:lnTo>
                        <a:pt x="163" y="100"/>
                      </a:lnTo>
                      <a:lnTo>
                        <a:pt x="185" y="72"/>
                      </a:lnTo>
                      <a:lnTo>
                        <a:pt x="194" y="70"/>
                      </a:lnTo>
                      <a:lnTo>
                        <a:pt x="200" y="64"/>
                      </a:lnTo>
                      <a:lnTo>
                        <a:pt x="210" y="64"/>
                      </a:lnTo>
                      <a:lnTo>
                        <a:pt x="227" y="86"/>
                      </a:lnTo>
                      <a:lnTo>
                        <a:pt x="233" y="89"/>
                      </a:lnTo>
                      <a:lnTo>
                        <a:pt x="239" y="78"/>
                      </a:lnTo>
                      <a:lnTo>
                        <a:pt x="251" y="64"/>
                      </a:lnTo>
                      <a:lnTo>
                        <a:pt x="258" y="61"/>
                      </a:lnTo>
                      <a:lnTo>
                        <a:pt x="266" y="39"/>
                      </a:lnTo>
                      <a:lnTo>
                        <a:pt x="274" y="36"/>
                      </a:lnTo>
                      <a:lnTo>
                        <a:pt x="284" y="28"/>
                      </a:lnTo>
                      <a:lnTo>
                        <a:pt x="293" y="19"/>
                      </a:lnTo>
                      <a:lnTo>
                        <a:pt x="303" y="19"/>
                      </a:lnTo>
                      <a:lnTo>
                        <a:pt x="311" y="8"/>
                      </a:lnTo>
                      <a:lnTo>
                        <a:pt x="323" y="8"/>
                      </a:lnTo>
                      <a:lnTo>
                        <a:pt x="336" y="8"/>
                      </a:lnTo>
                      <a:lnTo>
                        <a:pt x="354" y="14"/>
                      </a:lnTo>
                      <a:lnTo>
                        <a:pt x="365" y="25"/>
                      </a:lnTo>
                      <a:lnTo>
                        <a:pt x="367" y="33"/>
                      </a:lnTo>
                      <a:lnTo>
                        <a:pt x="369" y="39"/>
                      </a:lnTo>
                      <a:lnTo>
                        <a:pt x="371" y="53"/>
                      </a:lnTo>
                      <a:lnTo>
                        <a:pt x="369" y="58"/>
                      </a:lnTo>
                      <a:lnTo>
                        <a:pt x="369" y="70"/>
                      </a:lnTo>
                      <a:lnTo>
                        <a:pt x="367" y="78"/>
                      </a:lnTo>
                      <a:lnTo>
                        <a:pt x="396" y="109"/>
                      </a:lnTo>
                      <a:lnTo>
                        <a:pt x="406" y="125"/>
                      </a:lnTo>
                      <a:lnTo>
                        <a:pt x="418" y="131"/>
                      </a:lnTo>
                      <a:lnTo>
                        <a:pt x="430" y="139"/>
                      </a:lnTo>
                      <a:lnTo>
                        <a:pt x="437" y="142"/>
                      </a:lnTo>
                      <a:lnTo>
                        <a:pt x="449" y="134"/>
                      </a:lnTo>
                      <a:lnTo>
                        <a:pt x="459" y="109"/>
                      </a:lnTo>
                      <a:lnTo>
                        <a:pt x="463" y="89"/>
                      </a:lnTo>
                      <a:lnTo>
                        <a:pt x="466" y="53"/>
                      </a:lnTo>
                      <a:lnTo>
                        <a:pt x="470" y="36"/>
                      </a:lnTo>
                      <a:lnTo>
                        <a:pt x="470"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3"/>
                <p:cNvSpPr>
                  <a:spLocks/>
                </p:cNvSpPr>
                <p:nvPr/>
              </p:nvSpPr>
              <p:spPr bwMode="auto">
                <a:xfrm>
                  <a:off x="4523" y="2653"/>
                  <a:ext cx="363" cy="95"/>
                </a:xfrm>
                <a:custGeom>
                  <a:avLst/>
                  <a:gdLst>
                    <a:gd name="T0" fmla="*/ 27 w 363"/>
                    <a:gd name="T1" fmla="*/ 14 h 95"/>
                    <a:gd name="T2" fmla="*/ 72 w 363"/>
                    <a:gd name="T3" fmla="*/ 14 h 95"/>
                    <a:gd name="T4" fmla="*/ 99 w 363"/>
                    <a:gd name="T5" fmla="*/ 17 h 95"/>
                    <a:gd name="T6" fmla="*/ 123 w 363"/>
                    <a:gd name="T7" fmla="*/ 44 h 95"/>
                    <a:gd name="T8" fmla="*/ 144 w 363"/>
                    <a:gd name="T9" fmla="*/ 50 h 95"/>
                    <a:gd name="T10" fmla="*/ 177 w 363"/>
                    <a:gd name="T11" fmla="*/ 61 h 95"/>
                    <a:gd name="T12" fmla="*/ 197 w 363"/>
                    <a:gd name="T13" fmla="*/ 66 h 95"/>
                    <a:gd name="T14" fmla="*/ 204 w 363"/>
                    <a:gd name="T15" fmla="*/ 44 h 95"/>
                    <a:gd name="T16" fmla="*/ 247 w 363"/>
                    <a:gd name="T17" fmla="*/ 50 h 95"/>
                    <a:gd name="T18" fmla="*/ 278 w 363"/>
                    <a:gd name="T19" fmla="*/ 58 h 95"/>
                    <a:gd name="T20" fmla="*/ 300 w 363"/>
                    <a:gd name="T21" fmla="*/ 61 h 95"/>
                    <a:gd name="T22" fmla="*/ 315 w 363"/>
                    <a:gd name="T23" fmla="*/ 50 h 95"/>
                    <a:gd name="T24" fmla="*/ 341 w 363"/>
                    <a:gd name="T25" fmla="*/ 44 h 95"/>
                    <a:gd name="T26" fmla="*/ 362 w 363"/>
                    <a:gd name="T27" fmla="*/ 39 h 95"/>
                    <a:gd name="T28" fmla="*/ 356 w 363"/>
                    <a:gd name="T29" fmla="*/ 66 h 95"/>
                    <a:gd name="T30" fmla="*/ 341 w 363"/>
                    <a:gd name="T31" fmla="*/ 75 h 95"/>
                    <a:gd name="T32" fmla="*/ 329 w 363"/>
                    <a:gd name="T33" fmla="*/ 77 h 95"/>
                    <a:gd name="T34" fmla="*/ 313 w 363"/>
                    <a:gd name="T35" fmla="*/ 86 h 95"/>
                    <a:gd name="T36" fmla="*/ 298 w 363"/>
                    <a:gd name="T37" fmla="*/ 86 h 95"/>
                    <a:gd name="T38" fmla="*/ 284 w 363"/>
                    <a:gd name="T39" fmla="*/ 88 h 95"/>
                    <a:gd name="T40" fmla="*/ 263 w 363"/>
                    <a:gd name="T41" fmla="*/ 94 h 95"/>
                    <a:gd name="T42" fmla="*/ 249 w 363"/>
                    <a:gd name="T43" fmla="*/ 75 h 95"/>
                    <a:gd name="T44" fmla="*/ 234 w 363"/>
                    <a:gd name="T45" fmla="*/ 94 h 95"/>
                    <a:gd name="T46" fmla="*/ 212 w 363"/>
                    <a:gd name="T47" fmla="*/ 75 h 95"/>
                    <a:gd name="T48" fmla="*/ 200 w 363"/>
                    <a:gd name="T49" fmla="*/ 77 h 95"/>
                    <a:gd name="T50" fmla="*/ 183 w 363"/>
                    <a:gd name="T51" fmla="*/ 86 h 95"/>
                    <a:gd name="T52" fmla="*/ 165 w 363"/>
                    <a:gd name="T53" fmla="*/ 80 h 95"/>
                    <a:gd name="T54" fmla="*/ 146 w 363"/>
                    <a:gd name="T55" fmla="*/ 77 h 95"/>
                    <a:gd name="T56" fmla="*/ 127 w 363"/>
                    <a:gd name="T57" fmla="*/ 86 h 95"/>
                    <a:gd name="T58" fmla="*/ 101 w 363"/>
                    <a:gd name="T59" fmla="*/ 72 h 95"/>
                    <a:gd name="T60" fmla="*/ 66 w 363"/>
                    <a:gd name="T61" fmla="*/ 64 h 95"/>
                    <a:gd name="T62" fmla="*/ 41 w 363"/>
                    <a:gd name="T63" fmla="*/ 55 h 95"/>
                    <a:gd name="T64" fmla="*/ 16 w 363"/>
                    <a:gd name="T65" fmla="*/ 41 h 95"/>
                    <a:gd name="T66" fmla="*/ 2 w 363"/>
                    <a:gd name="T67" fmla="*/ 36 h 95"/>
                    <a:gd name="T68" fmla="*/ 0 w 363"/>
                    <a:gd name="T69" fmla="*/ 0 h 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3" h="95">
                      <a:moveTo>
                        <a:pt x="0" y="0"/>
                      </a:moveTo>
                      <a:lnTo>
                        <a:pt x="27" y="14"/>
                      </a:lnTo>
                      <a:lnTo>
                        <a:pt x="51" y="14"/>
                      </a:lnTo>
                      <a:lnTo>
                        <a:pt x="72" y="14"/>
                      </a:lnTo>
                      <a:lnTo>
                        <a:pt x="88" y="14"/>
                      </a:lnTo>
                      <a:lnTo>
                        <a:pt x="99" y="17"/>
                      </a:lnTo>
                      <a:lnTo>
                        <a:pt x="115" y="25"/>
                      </a:lnTo>
                      <a:lnTo>
                        <a:pt x="123" y="44"/>
                      </a:lnTo>
                      <a:lnTo>
                        <a:pt x="130" y="53"/>
                      </a:lnTo>
                      <a:lnTo>
                        <a:pt x="144" y="50"/>
                      </a:lnTo>
                      <a:lnTo>
                        <a:pt x="160" y="50"/>
                      </a:lnTo>
                      <a:lnTo>
                        <a:pt x="177" y="61"/>
                      </a:lnTo>
                      <a:lnTo>
                        <a:pt x="189" y="66"/>
                      </a:lnTo>
                      <a:lnTo>
                        <a:pt x="197" y="66"/>
                      </a:lnTo>
                      <a:lnTo>
                        <a:pt x="199" y="53"/>
                      </a:lnTo>
                      <a:lnTo>
                        <a:pt x="204" y="44"/>
                      </a:lnTo>
                      <a:lnTo>
                        <a:pt x="228" y="50"/>
                      </a:lnTo>
                      <a:lnTo>
                        <a:pt x="247" y="50"/>
                      </a:lnTo>
                      <a:lnTo>
                        <a:pt x="265" y="50"/>
                      </a:lnTo>
                      <a:lnTo>
                        <a:pt x="278" y="58"/>
                      </a:lnTo>
                      <a:lnTo>
                        <a:pt x="286" y="64"/>
                      </a:lnTo>
                      <a:lnTo>
                        <a:pt x="300" y="61"/>
                      </a:lnTo>
                      <a:lnTo>
                        <a:pt x="309" y="55"/>
                      </a:lnTo>
                      <a:lnTo>
                        <a:pt x="315" y="50"/>
                      </a:lnTo>
                      <a:lnTo>
                        <a:pt x="331" y="50"/>
                      </a:lnTo>
                      <a:lnTo>
                        <a:pt x="341" y="44"/>
                      </a:lnTo>
                      <a:lnTo>
                        <a:pt x="354" y="39"/>
                      </a:lnTo>
                      <a:lnTo>
                        <a:pt x="362" y="39"/>
                      </a:lnTo>
                      <a:lnTo>
                        <a:pt x="360" y="58"/>
                      </a:lnTo>
                      <a:lnTo>
                        <a:pt x="356" y="66"/>
                      </a:lnTo>
                      <a:lnTo>
                        <a:pt x="348" y="75"/>
                      </a:lnTo>
                      <a:lnTo>
                        <a:pt x="341" y="75"/>
                      </a:lnTo>
                      <a:lnTo>
                        <a:pt x="339" y="75"/>
                      </a:lnTo>
                      <a:lnTo>
                        <a:pt x="329" y="77"/>
                      </a:lnTo>
                      <a:lnTo>
                        <a:pt x="321" y="88"/>
                      </a:lnTo>
                      <a:lnTo>
                        <a:pt x="313" y="86"/>
                      </a:lnTo>
                      <a:lnTo>
                        <a:pt x="306" y="80"/>
                      </a:lnTo>
                      <a:lnTo>
                        <a:pt x="298" y="86"/>
                      </a:lnTo>
                      <a:lnTo>
                        <a:pt x="290" y="88"/>
                      </a:lnTo>
                      <a:lnTo>
                        <a:pt x="284" y="88"/>
                      </a:lnTo>
                      <a:lnTo>
                        <a:pt x="278" y="94"/>
                      </a:lnTo>
                      <a:lnTo>
                        <a:pt x="263" y="94"/>
                      </a:lnTo>
                      <a:lnTo>
                        <a:pt x="257" y="86"/>
                      </a:lnTo>
                      <a:lnTo>
                        <a:pt x="249" y="75"/>
                      </a:lnTo>
                      <a:lnTo>
                        <a:pt x="239" y="86"/>
                      </a:lnTo>
                      <a:lnTo>
                        <a:pt x="234" y="94"/>
                      </a:lnTo>
                      <a:lnTo>
                        <a:pt x="226" y="94"/>
                      </a:lnTo>
                      <a:lnTo>
                        <a:pt x="212" y="75"/>
                      </a:lnTo>
                      <a:lnTo>
                        <a:pt x="208" y="77"/>
                      </a:lnTo>
                      <a:lnTo>
                        <a:pt x="200" y="77"/>
                      </a:lnTo>
                      <a:lnTo>
                        <a:pt x="195" y="88"/>
                      </a:lnTo>
                      <a:lnTo>
                        <a:pt x="183" y="86"/>
                      </a:lnTo>
                      <a:lnTo>
                        <a:pt x="171" y="86"/>
                      </a:lnTo>
                      <a:lnTo>
                        <a:pt x="165" y="80"/>
                      </a:lnTo>
                      <a:lnTo>
                        <a:pt x="158" y="75"/>
                      </a:lnTo>
                      <a:lnTo>
                        <a:pt x="146" y="77"/>
                      </a:lnTo>
                      <a:lnTo>
                        <a:pt x="134" y="88"/>
                      </a:lnTo>
                      <a:lnTo>
                        <a:pt x="127" y="86"/>
                      </a:lnTo>
                      <a:lnTo>
                        <a:pt x="115" y="80"/>
                      </a:lnTo>
                      <a:lnTo>
                        <a:pt x="101" y="72"/>
                      </a:lnTo>
                      <a:lnTo>
                        <a:pt x="90" y="72"/>
                      </a:lnTo>
                      <a:lnTo>
                        <a:pt x="66" y="64"/>
                      </a:lnTo>
                      <a:lnTo>
                        <a:pt x="51" y="58"/>
                      </a:lnTo>
                      <a:lnTo>
                        <a:pt x="41" y="55"/>
                      </a:lnTo>
                      <a:lnTo>
                        <a:pt x="25" y="53"/>
                      </a:lnTo>
                      <a:lnTo>
                        <a:pt x="16" y="41"/>
                      </a:lnTo>
                      <a:lnTo>
                        <a:pt x="6" y="39"/>
                      </a:lnTo>
                      <a:lnTo>
                        <a:pt x="2" y="36"/>
                      </a:lnTo>
                      <a:lnTo>
                        <a:pt x="0" y="30"/>
                      </a:lnTo>
                      <a:lnTo>
                        <a:pt x="0"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4"/>
                <p:cNvSpPr>
                  <a:spLocks/>
                </p:cNvSpPr>
                <p:nvPr/>
              </p:nvSpPr>
              <p:spPr bwMode="auto">
                <a:xfrm>
                  <a:off x="4721" y="2468"/>
                  <a:ext cx="165" cy="182"/>
                </a:xfrm>
                <a:custGeom>
                  <a:avLst/>
                  <a:gdLst>
                    <a:gd name="T0" fmla="*/ 80 w 165"/>
                    <a:gd name="T1" fmla="*/ 3 h 182"/>
                    <a:gd name="T2" fmla="*/ 137 w 165"/>
                    <a:gd name="T3" fmla="*/ 0 h 182"/>
                    <a:gd name="T4" fmla="*/ 146 w 165"/>
                    <a:gd name="T5" fmla="*/ 22 h 182"/>
                    <a:gd name="T6" fmla="*/ 131 w 165"/>
                    <a:gd name="T7" fmla="*/ 36 h 182"/>
                    <a:gd name="T8" fmla="*/ 127 w 165"/>
                    <a:gd name="T9" fmla="*/ 47 h 182"/>
                    <a:gd name="T10" fmla="*/ 115 w 165"/>
                    <a:gd name="T11" fmla="*/ 61 h 182"/>
                    <a:gd name="T12" fmla="*/ 102 w 165"/>
                    <a:gd name="T13" fmla="*/ 64 h 182"/>
                    <a:gd name="T14" fmla="*/ 88 w 165"/>
                    <a:gd name="T15" fmla="*/ 56 h 182"/>
                    <a:gd name="T16" fmla="*/ 72 w 165"/>
                    <a:gd name="T17" fmla="*/ 36 h 182"/>
                    <a:gd name="T18" fmla="*/ 53 w 165"/>
                    <a:gd name="T19" fmla="*/ 36 h 182"/>
                    <a:gd name="T20" fmla="*/ 51 w 165"/>
                    <a:gd name="T21" fmla="*/ 64 h 182"/>
                    <a:gd name="T22" fmla="*/ 53 w 165"/>
                    <a:gd name="T23" fmla="*/ 81 h 182"/>
                    <a:gd name="T24" fmla="*/ 72 w 165"/>
                    <a:gd name="T25" fmla="*/ 70 h 182"/>
                    <a:gd name="T26" fmla="*/ 86 w 165"/>
                    <a:gd name="T27" fmla="*/ 75 h 182"/>
                    <a:gd name="T28" fmla="*/ 82 w 165"/>
                    <a:gd name="T29" fmla="*/ 92 h 182"/>
                    <a:gd name="T30" fmla="*/ 80 w 165"/>
                    <a:gd name="T31" fmla="*/ 103 h 182"/>
                    <a:gd name="T32" fmla="*/ 82 w 165"/>
                    <a:gd name="T33" fmla="*/ 120 h 182"/>
                    <a:gd name="T34" fmla="*/ 92 w 165"/>
                    <a:gd name="T35" fmla="*/ 128 h 182"/>
                    <a:gd name="T36" fmla="*/ 88 w 165"/>
                    <a:gd name="T37" fmla="*/ 148 h 182"/>
                    <a:gd name="T38" fmla="*/ 82 w 165"/>
                    <a:gd name="T39" fmla="*/ 170 h 182"/>
                    <a:gd name="T40" fmla="*/ 68 w 165"/>
                    <a:gd name="T41" fmla="*/ 175 h 182"/>
                    <a:gd name="T42" fmla="*/ 62 w 165"/>
                    <a:gd name="T43" fmla="*/ 164 h 182"/>
                    <a:gd name="T44" fmla="*/ 55 w 165"/>
                    <a:gd name="T45" fmla="*/ 139 h 182"/>
                    <a:gd name="T46" fmla="*/ 55 w 165"/>
                    <a:gd name="T47" fmla="*/ 114 h 182"/>
                    <a:gd name="T48" fmla="*/ 35 w 165"/>
                    <a:gd name="T49" fmla="*/ 114 h 182"/>
                    <a:gd name="T50" fmla="*/ 23 w 165"/>
                    <a:gd name="T51" fmla="*/ 117 h 182"/>
                    <a:gd name="T52" fmla="*/ 39 w 165"/>
                    <a:gd name="T53" fmla="*/ 128 h 182"/>
                    <a:gd name="T54" fmla="*/ 47 w 165"/>
                    <a:gd name="T55" fmla="*/ 145 h 182"/>
                    <a:gd name="T56" fmla="*/ 41 w 165"/>
                    <a:gd name="T57" fmla="*/ 167 h 182"/>
                    <a:gd name="T58" fmla="*/ 29 w 165"/>
                    <a:gd name="T59" fmla="*/ 181 h 182"/>
                    <a:gd name="T60" fmla="*/ 29 w 165"/>
                    <a:gd name="T61" fmla="*/ 164 h 182"/>
                    <a:gd name="T62" fmla="*/ 21 w 165"/>
                    <a:gd name="T63" fmla="*/ 145 h 182"/>
                    <a:gd name="T64" fmla="*/ 10 w 165"/>
                    <a:gd name="T65" fmla="*/ 128 h 182"/>
                    <a:gd name="T66" fmla="*/ 2 w 165"/>
                    <a:gd name="T67" fmla="*/ 109 h 182"/>
                    <a:gd name="T68" fmla="*/ 16 w 165"/>
                    <a:gd name="T69" fmla="*/ 86 h 182"/>
                    <a:gd name="T70" fmla="*/ 23 w 165"/>
                    <a:gd name="T71" fmla="*/ 58 h 182"/>
                    <a:gd name="T72" fmla="*/ 25 w 165"/>
                    <a:gd name="T73" fmla="*/ 39 h 182"/>
                    <a:gd name="T74" fmla="*/ 23 w 165"/>
                    <a:gd name="T75" fmla="*/ 22 h 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5" h="182">
                      <a:moveTo>
                        <a:pt x="41" y="0"/>
                      </a:moveTo>
                      <a:lnTo>
                        <a:pt x="80" y="3"/>
                      </a:lnTo>
                      <a:lnTo>
                        <a:pt x="117" y="3"/>
                      </a:lnTo>
                      <a:lnTo>
                        <a:pt x="137" y="0"/>
                      </a:lnTo>
                      <a:lnTo>
                        <a:pt x="164" y="17"/>
                      </a:lnTo>
                      <a:lnTo>
                        <a:pt x="146" y="22"/>
                      </a:lnTo>
                      <a:lnTo>
                        <a:pt x="137" y="31"/>
                      </a:lnTo>
                      <a:lnTo>
                        <a:pt x="131" y="36"/>
                      </a:lnTo>
                      <a:lnTo>
                        <a:pt x="127" y="42"/>
                      </a:lnTo>
                      <a:lnTo>
                        <a:pt x="127" y="47"/>
                      </a:lnTo>
                      <a:lnTo>
                        <a:pt x="127" y="56"/>
                      </a:lnTo>
                      <a:lnTo>
                        <a:pt x="115" y="61"/>
                      </a:lnTo>
                      <a:lnTo>
                        <a:pt x="105" y="61"/>
                      </a:lnTo>
                      <a:lnTo>
                        <a:pt x="102" y="64"/>
                      </a:lnTo>
                      <a:lnTo>
                        <a:pt x="92" y="64"/>
                      </a:lnTo>
                      <a:lnTo>
                        <a:pt x="88" y="56"/>
                      </a:lnTo>
                      <a:lnTo>
                        <a:pt x="80" y="45"/>
                      </a:lnTo>
                      <a:lnTo>
                        <a:pt x="72" y="36"/>
                      </a:lnTo>
                      <a:lnTo>
                        <a:pt x="57" y="36"/>
                      </a:lnTo>
                      <a:lnTo>
                        <a:pt x="53" y="36"/>
                      </a:lnTo>
                      <a:lnTo>
                        <a:pt x="49" y="50"/>
                      </a:lnTo>
                      <a:lnTo>
                        <a:pt x="51" y="64"/>
                      </a:lnTo>
                      <a:lnTo>
                        <a:pt x="51" y="72"/>
                      </a:lnTo>
                      <a:lnTo>
                        <a:pt x="53" y="81"/>
                      </a:lnTo>
                      <a:lnTo>
                        <a:pt x="61" y="78"/>
                      </a:lnTo>
                      <a:lnTo>
                        <a:pt x="72" y="70"/>
                      </a:lnTo>
                      <a:lnTo>
                        <a:pt x="80" y="70"/>
                      </a:lnTo>
                      <a:lnTo>
                        <a:pt x="86" y="75"/>
                      </a:lnTo>
                      <a:lnTo>
                        <a:pt x="86" y="81"/>
                      </a:lnTo>
                      <a:lnTo>
                        <a:pt x="82" y="92"/>
                      </a:lnTo>
                      <a:lnTo>
                        <a:pt x="80" y="97"/>
                      </a:lnTo>
                      <a:lnTo>
                        <a:pt x="80" y="103"/>
                      </a:lnTo>
                      <a:lnTo>
                        <a:pt x="78" y="111"/>
                      </a:lnTo>
                      <a:lnTo>
                        <a:pt x="82" y="120"/>
                      </a:lnTo>
                      <a:lnTo>
                        <a:pt x="90" y="131"/>
                      </a:lnTo>
                      <a:lnTo>
                        <a:pt x="92" y="128"/>
                      </a:lnTo>
                      <a:lnTo>
                        <a:pt x="92" y="139"/>
                      </a:lnTo>
                      <a:lnTo>
                        <a:pt x="88" y="148"/>
                      </a:lnTo>
                      <a:lnTo>
                        <a:pt x="84" y="156"/>
                      </a:lnTo>
                      <a:lnTo>
                        <a:pt x="82" y="170"/>
                      </a:lnTo>
                      <a:lnTo>
                        <a:pt x="74" y="175"/>
                      </a:lnTo>
                      <a:lnTo>
                        <a:pt x="68" y="175"/>
                      </a:lnTo>
                      <a:lnTo>
                        <a:pt x="62" y="175"/>
                      </a:lnTo>
                      <a:lnTo>
                        <a:pt x="62" y="164"/>
                      </a:lnTo>
                      <a:lnTo>
                        <a:pt x="61" y="145"/>
                      </a:lnTo>
                      <a:lnTo>
                        <a:pt x="55" y="139"/>
                      </a:lnTo>
                      <a:lnTo>
                        <a:pt x="53" y="131"/>
                      </a:lnTo>
                      <a:lnTo>
                        <a:pt x="55" y="114"/>
                      </a:lnTo>
                      <a:lnTo>
                        <a:pt x="49" y="109"/>
                      </a:lnTo>
                      <a:lnTo>
                        <a:pt x="35" y="114"/>
                      </a:lnTo>
                      <a:lnTo>
                        <a:pt x="29" y="109"/>
                      </a:lnTo>
                      <a:lnTo>
                        <a:pt x="23" y="117"/>
                      </a:lnTo>
                      <a:lnTo>
                        <a:pt x="29" y="123"/>
                      </a:lnTo>
                      <a:lnTo>
                        <a:pt x="39" y="128"/>
                      </a:lnTo>
                      <a:lnTo>
                        <a:pt x="41" y="134"/>
                      </a:lnTo>
                      <a:lnTo>
                        <a:pt x="47" y="145"/>
                      </a:lnTo>
                      <a:lnTo>
                        <a:pt x="47" y="153"/>
                      </a:lnTo>
                      <a:lnTo>
                        <a:pt x="41" y="167"/>
                      </a:lnTo>
                      <a:lnTo>
                        <a:pt x="33" y="178"/>
                      </a:lnTo>
                      <a:lnTo>
                        <a:pt x="29" y="181"/>
                      </a:lnTo>
                      <a:lnTo>
                        <a:pt x="29" y="173"/>
                      </a:lnTo>
                      <a:lnTo>
                        <a:pt x="29" y="164"/>
                      </a:lnTo>
                      <a:lnTo>
                        <a:pt x="31" y="153"/>
                      </a:lnTo>
                      <a:lnTo>
                        <a:pt x="21" y="145"/>
                      </a:lnTo>
                      <a:lnTo>
                        <a:pt x="12" y="136"/>
                      </a:lnTo>
                      <a:lnTo>
                        <a:pt x="10" y="128"/>
                      </a:lnTo>
                      <a:lnTo>
                        <a:pt x="0" y="123"/>
                      </a:lnTo>
                      <a:lnTo>
                        <a:pt x="2" y="109"/>
                      </a:lnTo>
                      <a:lnTo>
                        <a:pt x="10" y="100"/>
                      </a:lnTo>
                      <a:lnTo>
                        <a:pt x="16" y="86"/>
                      </a:lnTo>
                      <a:lnTo>
                        <a:pt x="21" y="72"/>
                      </a:lnTo>
                      <a:lnTo>
                        <a:pt x="23" y="58"/>
                      </a:lnTo>
                      <a:lnTo>
                        <a:pt x="21" y="45"/>
                      </a:lnTo>
                      <a:lnTo>
                        <a:pt x="25" y="39"/>
                      </a:lnTo>
                      <a:lnTo>
                        <a:pt x="29" y="33"/>
                      </a:lnTo>
                      <a:lnTo>
                        <a:pt x="23" y="22"/>
                      </a:lnTo>
                      <a:lnTo>
                        <a:pt x="41"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15"/>
                <p:cNvSpPr>
                  <a:spLocks/>
                </p:cNvSpPr>
                <p:nvPr/>
              </p:nvSpPr>
              <p:spPr bwMode="auto">
                <a:xfrm>
                  <a:off x="4549" y="2387"/>
                  <a:ext cx="182" cy="249"/>
                </a:xfrm>
                <a:custGeom>
                  <a:avLst/>
                  <a:gdLst>
                    <a:gd name="T0" fmla="*/ 0 w 182"/>
                    <a:gd name="T1" fmla="*/ 83 h 249"/>
                    <a:gd name="T2" fmla="*/ 37 w 182"/>
                    <a:gd name="T3" fmla="*/ 44 h 249"/>
                    <a:gd name="T4" fmla="*/ 56 w 182"/>
                    <a:gd name="T5" fmla="*/ 28 h 249"/>
                    <a:gd name="T6" fmla="*/ 66 w 182"/>
                    <a:gd name="T7" fmla="*/ 14 h 249"/>
                    <a:gd name="T8" fmla="*/ 95 w 182"/>
                    <a:gd name="T9" fmla="*/ 0 h 249"/>
                    <a:gd name="T10" fmla="*/ 111 w 182"/>
                    <a:gd name="T11" fmla="*/ 30 h 249"/>
                    <a:gd name="T12" fmla="*/ 127 w 182"/>
                    <a:gd name="T13" fmla="*/ 17 h 249"/>
                    <a:gd name="T14" fmla="*/ 132 w 182"/>
                    <a:gd name="T15" fmla="*/ 8 h 249"/>
                    <a:gd name="T16" fmla="*/ 146 w 182"/>
                    <a:gd name="T17" fmla="*/ 0 h 249"/>
                    <a:gd name="T18" fmla="*/ 154 w 182"/>
                    <a:gd name="T19" fmla="*/ 0 h 249"/>
                    <a:gd name="T20" fmla="*/ 156 w 182"/>
                    <a:gd name="T21" fmla="*/ 11 h 249"/>
                    <a:gd name="T22" fmla="*/ 156 w 182"/>
                    <a:gd name="T23" fmla="*/ 19 h 249"/>
                    <a:gd name="T24" fmla="*/ 148 w 182"/>
                    <a:gd name="T25" fmla="*/ 33 h 249"/>
                    <a:gd name="T26" fmla="*/ 148 w 182"/>
                    <a:gd name="T27" fmla="*/ 41 h 249"/>
                    <a:gd name="T28" fmla="*/ 169 w 182"/>
                    <a:gd name="T29" fmla="*/ 77 h 249"/>
                    <a:gd name="T30" fmla="*/ 173 w 182"/>
                    <a:gd name="T31" fmla="*/ 99 h 249"/>
                    <a:gd name="T32" fmla="*/ 179 w 182"/>
                    <a:gd name="T33" fmla="*/ 99 h 249"/>
                    <a:gd name="T34" fmla="*/ 181 w 182"/>
                    <a:gd name="T35" fmla="*/ 110 h 249"/>
                    <a:gd name="T36" fmla="*/ 173 w 182"/>
                    <a:gd name="T37" fmla="*/ 121 h 249"/>
                    <a:gd name="T38" fmla="*/ 167 w 182"/>
                    <a:gd name="T39" fmla="*/ 116 h 249"/>
                    <a:gd name="T40" fmla="*/ 154 w 182"/>
                    <a:gd name="T41" fmla="*/ 124 h 249"/>
                    <a:gd name="T42" fmla="*/ 156 w 182"/>
                    <a:gd name="T43" fmla="*/ 146 h 249"/>
                    <a:gd name="T44" fmla="*/ 140 w 182"/>
                    <a:gd name="T45" fmla="*/ 160 h 249"/>
                    <a:gd name="T46" fmla="*/ 140 w 182"/>
                    <a:gd name="T47" fmla="*/ 196 h 249"/>
                    <a:gd name="T48" fmla="*/ 140 w 182"/>
                    <a:gd name="T49" fmla="*/ 220 h 249"/>
                    <a:gd name="T50" fmla="*/ 132 w 182"/>
                    <a:gd name="T51" fmla="*/ 231 h 249"/>
                    <a:gd name="T52" fmla="*/ 127 w 182"/>
                    <a:gd name="T53" fmla="*/ 248 h 249"/>
                    <a:gd name="T54" fmla="*/ 119 w 182"/>
                    <a:gd name="T55" fmla="*/ 245 h 249"/>
                    <a:gd name="T56" fmla="*/ 107 w 182"/>
                    <a:gd name="T57" fmla="*/ 237 h 249"/>
                    <a:gd name="T58" fmla="*/ 97 w 182"/>
                    <a:gd name="T59" fmla="*/ 229 h 249"/>
                    <a:gd name="T60" fmla="*/ 90 w 182"/>
                    <a:gd name="T61" fmla="*/ 215 h 249"/>
                    <a:gd name="T62" fmla="*/ 62 w 182"/>
                    <a:gd name="T63" fmla="*/ 218 h 249"/>
                    <a:gd name="T64" fmla="*/ 39 w 182"/>
                    <a:gd name="T65" fmla="*/ 209 h 249"/>
                    <a:gd name="T66" fmla="*/ 23 w 182"/>
                    <a:gd name="T67" fmla="*/ 187 h 249"/>
                    <a:gd name="T68" fmla="*/ 14 w 182"/>
                    <a:gd name="T69" fmla="*/ 171 h 249"/>
                    <a:gd name="T70" fmla="*/ 6 w 182"/>
                    <a:gd name="T71" fmla="*/ 157 h 249"/>
                    <a:gd name="T72" fmla="*/ 6 w 182"/>
                    <a:gd name="T73" fmla="*/ 130 h 249"/>
                    <a:gd name="T74" fmla="*/ 0 w 182"/>
                    <a:gd name="T75" fmla="*/ 83 h 2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2" h="249">
                      <a:moveTo>
                        <a:pt x="0" y="83"/>
                      </a:moveTo>
                      <a:lnTo>
                        <a:pt x="37" y="44"/>
                      </a:lnTo>
                      <a:lnTo>
                        <a:pt x="56" y="28"/>
                      </a:lnTo>
                      <a:lnTo>
                        <a:pt x="66" y="14"/>
                      </a:lnTo>
                      <a:lnTo>
                        <a:pt x="95" y="0"/>
                      </a:lnTo>
                      <a:lnTo>
                        <a:pt x="111" y="30"/>
                      </a:lnTo>
                      <a:lnTo>
                        <a:pt x="127" y="17"/>
                      </a:lnTo>
                      <a:lnTo>
                        <a:pt x="132" y="8"/>
                      </a:lnTo>
                      <a:lnTo>
                        <a:pt x="146" y="0"/>
                      </a:lnTo>
                      <a:lnTo>
                        <a:pt x="154" y="0"/>
                      </a:lnTo>
                      <a:lnTo>
                        <a:pt x="156" y="11"/>
                      </a:lnTo>
                      <a:lnTo>
                        <a:pt x="156" y="19"/>
                      </a:lnTo>
                      <a:lnTo>
                        <a:pt x="148" y="33"/>
                      </a:lnTo>
                      <a:lnTo>
                        <a:pt x="148" y="41"/>
                      </a:lnTo>
                      <a:lnTo>
                        <a:pt x="169" y="77"/>
                      </a:lnTo>
                      <a:lnTo>
                        <a:pt x="173" y="99"/>
                      </a:lnTo>
                      <a:lnTo>
                        <a:pt x="179" y="99"/>
                      </a:lnTo>
                      <a:lnTo>
                        <a:pt x="181" y="110"/>
                      </a:lnTo>
                      <a:lnTo>
                        <a:pt x="173" y="121"/>
                      </a:lnTo>
                      <a:lnTo>
                        <a:pt x="167" y="116"/>
                      </a:lnTo>
                      <a:lnTo>
                        <a:pt x="154" y="124"/>
                      </a:lnTo>
                      <a:lnTo>
                        <a:pt x="156" y="146"/>
                      </a:lnTo>
                      <a:lnTo>
                        <a:pt x="140" y="160"/>
                      </a:lnTo>
                      <a:lnTo>
                        <a:pt x="140" y="196"/>
                      </a:lnTo>
                      <a:lnTo>
                        <a:pt x="140" y="220"/>
                      </a:lnTo>
                      <a:lnTo>
                        <a:pt x="132" y="231"/>
                      </a:lnTo>
                      <a:lnTo>
                        <a:pt x="127" y="248"/>
                      </a:lnTo>
                      <a:lnTo>
                        <a:pt x="119" y="245"/>
                      </a:lnTo>
                      <a:lnTo>
                        <a:pt x="107" y="237"/>
                      </a:lnTo>
                      <a:lnTo>
                        <a:pt x="97" y="229"/>
                      </a:lnTo>
                      <a:lnTo>
                        <a:pt x="90" y="215"/>
                      </a:lnTo>
                      <a:lnTo>
                        <a:pt x="62" y="218"/>
                      </a:lnTo>
                      <a:lnTo>
                        <a:pt x="39" y="209"/>
                      </a:lnTo>
                      <a:lnTo>
                        <a:pt x="23" y="187"/>
                      </a:lnTo>
                      <a:lnTo>
                        <a:pt x="14" y="171"/>
                      </a:lnTo>
                      <a:lnTo>
                        <a:pt x="6" y="157"/>
                      </a:lnTo>
                      <a:lnTo>
                        <a:pt x="6" y="130"/>
                      </a:lnTo>
                      <a:lnTo>
                        <a:pt x="0" y="83"/>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16"/>
                <p:cNvSpPr>
                  <a:spLocks/>
                </p:cNvSpPr>
                <p:nvPr/>
              </p:nvSpPr>
              <p:spPr bwMode="auto">
                <a:xfrm>
                  <a:off x="4934" y="2529"/>
                  <a:ext cx="348" cy="235"/>
                </a:xfrm>
                <a:custGeom>
                  <a:avLst/>
                  <a:gdLst>
                    <a:gd name="T0" fmla="*/ 31 w 348"/>
                    <a:gd name="T1" fmla="*/ 3 h 235"/>
                    <a:gd name="T2" fmla="*/ 68 w 348"/>
                    <a:gd name="T3" fmla="*/ 39 h 235"/>
                    <a:gd name="T4" fmla="*/ 74 w 348"/>
                    <a:gd name="T5" fmla="*/ 56 h 235"/>
                    <a:gd name="T6" fmla="*/ 96 w 348"/>
                    <a:gd name="T7" fmla="*/ 47 h 235"/>
                    <a:gd name="T8" fmla="*/ 107 w 348"/>
                    <a:gd name="T9" fmla="*/ 53 h 235"/>
                    <a:gd name="T10" fmla="*/ 121 w 348"/>
                    <a:gd name="T11" fmla="*/ 39 h 235"/>
                    <a:gd name="T12" fmla="*/ 140 w 348"/>
                    <a:gd name="T13" fmla="*/ 31 h 235"/>
                    <a:gd name="T14" fmla="*/ 185 w 348"/>
                    <a:gd name="T15" fmla="*/ 47 h 235"/>
                    <a:gd name="T16" fmla="*/ 212 w 348"/>
                    <a:gd name="T17" fmla="*/ 67 h 235"/>
                    <a:gd name="T18" fmla="*/ 234 w 348"/>
                    <a:gd name="T19" fmla="*/ 81 h 235"/>
                    <a:gd name="T20" fmla="*/ 271 w 348"/>
                    <a:gd name="T21" fmla="*/ 111 h 235"/>
                    <a:gd name="T22" fmla="*/ 275 w 348"/>
                    <a:gd name="T23" fmla="*/ 128 h 235"/>
                    <a:gd name="T24" fmla="*/ 292 w 348"/>
                    <a:gd name="T25" fmla="*/ 142 h 235"/>
                    <a:gd name="T26" fmla="*/ 306 w 348"/>
                    <a:gd name="T27" fmla="*/ 148 h 235"/>
                    <a:gd name="T28" fmla="*/ 322 w 348"/>
                    <a:gd name="T29" fmla="*/ 176 h 235"/>
                    <a:gd name="T30" fmla="*/ 333 w 348"/>
                    <a:gd name="T31" fmla="*/ 192 h 235"/>
                    <a:gd name="T32" fmla="*/ 335 w 348"/>
                    <a:gd name="T33" fmla="*/ 234 h 235"/>
                    <a:gd name="T34" fmla="*/ 320 w 348"/>
                    <a:gd name="T35" fmla="*/ 234 h 235"/>
                    <a:gd name="T36" fmla="*/ 310 w 348"/>
                    <a:gd name="T37" fmla="*/ 226 h 235"/>
                    <a:gd name="T38" fmla="*/ 275 w 348"/>
                    <a:gd name="T39" fmla="*/ 184 h 235"/>
                    <a:gd name="T40" fmla="*/ 240 w 348"/>
                    <a:gd name="T41" fmla="*/ 184 h 235"/>
                    <a:gd name="T42" fmla="*/ 228 w 348"/>
                    <a:gd name="T43" fmla="*/ 198 h 235"/>
                    <a:gd name="T44" fmla="*/ 218 w 348"/>
                    <a:gd name="T45" fmla="*/ 206 h 235"/>
                    <a:gd name="T46" fmla="*/ 197 w 348"/>
                    <a:gd name="T47" fmla="*/ 217 h 235"/>
                    <a:gd name="T48" fmla="*/ 177 w 348"/>
                    <a:gd name="T49" fmla="*/ 212 h 235"/>
                    <a:gd name="T50" fmla="*/ 160 w 348"/>
                    <a:gd name="T51" fmla="*/ 212 h 235"/>
                    <a:gd name="T52" fmla="*/ 138 w 348"/>
                    <a:gd name="T53" fmla="*/ 159 h 235"/>
                    <a:gd name="T54" fmla="*/ 113 w 348"/>
                    <a:gd name="T55" fmla="*/ 111 h 235"/>
                    <a:gd name="T56" fmla="*/ 82 w 348"/>
                    <a:gd name="T57" fmla="*/ 95 h 235"/>
                    <a:gd name="T58" fmla="*/ 53 w 348"/>
                    <a:gd name="T59" fmla="*/ 92 h 235"/>
                    <a:gd name="T60" fmla="*/ 23 w 348"/>
                    <a:gd name="T61" fmla="*/ 75 h 235"/>
                    <a:gd name="T62" fmla="*/ 25 w 348"/>
                    <a:gd name="T63" fmla="*/ 25 h 2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8" h="235">
                      <a:moveTo>
                        <a:pt x="0" y="0"/>
                      </a:moveTo>
                      <a:lnTo>
                        <a:pt x="31" y="3"/>
                      </a:lnTo>
                      <a:lnTo>
                        <a:pt x="57" y="6"/>
                      </a:lnTo>
                      <a:lnTo>
                        <a:pt x="68" y="39"/>
                      </a:lnTo>
                      <a:lnTo>
                        <a:pt x="70" y="50"/>
                      </a:lnTo>
                      <a:lnTo>
                        <a:pt x="74" y="56"/>
                      </a:lnTo>
                      <a:lnTo>
                        <a:pt x="82" y="47"/>
                      </a:lnTo>
                      <a:lnTo>
                        <a:pt x="96" y="47"/>
                      </a:lnTo>
                      <a:lnTo>
                        <a:pt x="103" y="56"/>
                      </a:lnTo>
                      <a:lnTo>
                        <a:pt x="107" y="53"/>
                      </a:lnTo>
                      <a:lnTo>
                        <a:pt x="119" y="39"/>
                      </a:lnTo>
                      <a:lnTo>
                        <a:pt x="121" y="39"/>
                      </a:lnTo>
                      <a:lnTo>
                        <a:pt x="131" y="31"/>
                      </a:lnTo>
                      <a:lnTo>
                        <a:pt x="140" y="31"/>
                      </a:lnTo>
                      <a:lnTo>
                        <a:pt x="172" y="47"/>
                      </a:lnTo>
                      <a:lnTo>
                        <a:pt x="185" y="47"/>
                      </a:lnTo>
                      <a:lnTo>
                        <a:pt x="199" y="61"/>
                      </a:lnTo>
                      <a:lnTo>
                        <a:pt x="212" y="67"/>
                      </a:lnTo>
                      <a:lnTo>
                        <a:pt x="224" y="78"/>
                      </a:lnTo>
                      <a:lnTo>
                        <a:pt x="234" y="81"/>
                      </a:lnTo>
                      <a:lnTo>
                        <a:pt x="259" y="92"/>
                      </a:lnTo>
                      <a:lnTo>
                        <a:pt x="271" y="111"/>
                      </a:lnTo>
                      <a:lnTo>
                        <a:pt x="277" y="123"/>
                      </a:lnTo>
                      <a:lnTo>
                        <a:pt x="275" y="128"/>
                      </a:lnTo>
                      <a:lnTo>
                        <a:pt x="285" y="139"/>
                      </a:lnTo>
                      <a:lnTo>
                        <a:pt x="292" y="142"/>
                      </a:lnTo>
                      <a:lnTo>
                        <a:pt x="296" y="145"/>
                      </a:lnTo>
                      <a:lnTo>
                        <a:pt x="306" y="148"/>
                      </a:lnTo>
                      <a:lnTo>
                        <a:pt x="322" y="164"/>
                      </a:lnTo>
                      <a:lnTo>
                        <a:pt x="322" y="176"/>
                      </a:lnTo>
                      <a:lnTo>
                        <a:pt x="331" y="187"/>
                      </a:lnTo>
                      <a:lnTo>
                        <a:pt x="333" y="192"/>
                      </a:lnTo>
                      <a:lnTo>
                        <a:pt x="347" y="215"/>
                      </a:lnTo>
                      <a:lnTo>
                        <a:pt x="335" y="234"/>
                      </a:lnTo>
                      <a:lnTo>
                        <a:pt x="331" y="234"/>
                      </a:lnTo>
                      <a:lnTo>
                        <a:pt x="320" y="234"/>
                      </a:lnTo>
                      <a:lnTo>
                        <a:pt x="316" y="226"/>
                      </a:lnTo>
                      <a:lnTo>
                        <a:pt x="310" y="226"/>
                      </a:lnTo>
                      <a:lnTo>
                        <a:pt x="304" y="228"/>
                      </a:lnTo>
                      <a:lnTo>
                        <a:pt x="275" y="184"/>
                      </a:lnTo>
                      <a:lnTo>
                        <a:pt x="257" y="187"/>
                      </a:lnTo>
                      <a:lnTo>
                        <a:pt x="240" y="184"/>
                      </a:lnTo>
                      <a:lnTo>
                        <a:pt x="234" y="189"/>
                      </a:lnTo>
                      <a:lnTo>
                        <a:pt x="228" y="198"/>
                      </a:lnTo>
                      <a:lnTo>
                        <a:pt x="226" y="192"/>
                      </a:lnTo>
                      <a:lnTo>
                        <a:pt x="218" y="206"/>
                      </a:lnTo>
                      <a:lnTo>
                        <a:pt x="207" y="226"/>
                      </a:lnTo>
                      <a:lnTo>
                        <a:pt x="197" y="217"/>
                      </a:lnTo>
                      <a:lnTo>
                        <a:pt x="185" y="212"/>
                      </a:lnTo>
                      <a:lnTo>
                        <a:pt x="177" y="212"/>
                      </a:lnTo>
                      <a:lnTo>
                        <a:pt x="166" y="206"/>
                      </a:lnTo>
                      <a:lnTo>
                        <a:pt x="160" y="212"/>
                      </a:lnTo>
                      <a:lnTo>
                        <a:pt x="152" y="184"/>
                      </a:lnTo>
                      <a:lnTo>
                        <a:pt x="138" y="159"/>
                      </a:lnTo>
                      <a:lnTo>
                        <a:pt x="125" y="128"/>
                      </a:lnTo>
                      <a:lnTo>
                        <a:pt x="113" y="111"/>
                      </a:lnTo>
                      <a:lnTo>
                        <a:pt x="103" y="95"/>
                      </a:lnTo>
                      <a:lnTo>
                        <a:pt x="82" y="95"/>
                      </a:lnTo>
                      <a:lnTo>
                        <a:pt x="62" y="103"/>
                      </a:lnTo>
                      <a:lnTo>
                        <a:pt x="53" y="92"/>
                      </a:lnTo>
                      <a:lnTo>
                        <a:pt x="33" y="84"/>
                      </a:lnTo>
                      <a:lnTo>
                        <a:pt x="23" y="75"/>
                      </a:lnTo>
                      <a:lnTo>
                        <a:pt x="23" y="42"/>
                      </a:lnTo>
                      <a:lnTo>
                        <a:pt x="25" y="25"/>
                      </a:lnTo>
                      <a:lnTo>
                        <a:pt x="0"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17"/>
                <p:cNvSpPr>
                  <a:spLocks/>
                </p:cNvSpPr>
                <p:nvPr/>
              </p:nvSpPr>
              <p:spPr bwMode="auto">
                <a:xfrm>
                  <a:off x="4293" y="2362"/>
                  <a:ext cx="209" cy="310"/>
                </a:xfrm>
                <a:custGeom>
                  <a:avLst/>
                  <a:gdLst>
                    <a:gd name="T0" fmla="*/ 0 w 209"/>
                    <a:gd name="T1" fmla="*/ 8 h 310"/>
                    <a:gd name="T2" fmla="*/ 21 w 209"/>
                    <a:gd name="T3" fmla="*/ 0 h 310"/>
                    <a:gd name="T4" fmla="*/ 46 w 209"/>
                    <a:gd name="T5" fmla="*/ 14 h 310"/>
                    <a:gd name="T6" fmla="*/ 50 w 209"/>
                    <a:gd name="T7" fmla="*/ 28 h 310"/>
                    <a:gd name="T8" fmla="*/ 50 w 209"/>
                    <a:gd name="T9" fmla="*/ 33 h 310"/>
                    <a:gd name="T10" fmla="*/ 56 w 209"/>
                    <a:gd name="T11" fmla="*/ 36 h 310"/>
                    <a:gd name="T12" fmla="*/ 56 w 209"/>
                    <a:gd name="T13" fmla="*/ 42 h 310"/>
                    <a:gd name="T14" fmla="*/ 64 w 209"/>
                    <a:gd name="T15" fmla="*/ 45 h 310"/>
                    <a:gd name="T16" fmla="*/ 64 w 209"/>
                    <a:gd name="T17" fmla="*/ 56 h 310"/>
                    <a:gd name="T18" fmla="*/ 89 w 209"/>
                    <a:gd name="T19" fmla="*/ 89 h 310"/>
                    <a:gd name="T20" fmla="*/ 92 w 209"/>
                    <a:gd name="T21" fmla="*/ 89 h 310"/>
                    <a:gd name="T22" fmla="*/ 96 w 209"/>
                    <a:gd name="T23" fmla="*/ 97 h 310"/>
                    <a:gd name="T24" fmla="*/ 100 w 209"/>
                    <a:gd name="T25" fmla="*/ 106 h 310"/>
                    <a:gd name="T26" fmla="*/ 104 w 209"/>
                    <a:gd name="T27" fmla="*/ 106 h 310"/>
                    <a:gd name="T28" fmla="*/ 121 w 209"/>
                    <a:gd name="T29" fmla="*/ 117 h 310"/>
                    <a:gd name="T30" fmla="*/ 154 w 209"/>
                    <a:gd name="T31" fmla="*/ 122 h 310"/>
                    <a:gd name="T32" fmla="*/ 156 w 209"/>
                    <a:gd name="T33" fmla="*/ 161 h 310"/>
                    <a:gd name="T34" fmla="*/ 164 w 209"/>
                    <a:gd name="T35" fmla="*/ 167 h 310"/>
                    <a:gd name="T36" fmla="*/ 162 w 209"/>
                    <a:gd name="T37" fmla="*/ 181 h 310"/>
                    <a:gd name="T38" fmla="*/ 181 w 209"/>
                    <a:gd name="T39" fmla="*/ 200 h 310"/>
                    <a:gd name="T40" fmla="*/ 198 w 209"/>
                    <a:gd name="T41" fmla="*/ 209 h 310"/>
                    <a:gd name="T42" fmla="*/ 198 w 209"/>
                    <a:gd name="T43" fmla="*/ 273 h 310"/>
                    <a:gd name="T44" fmla="*/ 208 w 209"/>
                    <a:gd name="T45" fmla="*/ 298 h 310"/>
                    <a:gd name="T46" fmla="*/ 202 w 209"/>
                    <a:gd name="T47" fmla="*/ 306 h 310"/>
                    <a:gd name="T48" fmla="*/ 191 w 209"/>
                    <a:gd name="T49" fmla="*/ 309 h 310"/>
                    <a:gd name="T50" fmla="*/ 189 w 209"/>
                    <a:gd name="T51" fmla="*/ 287 h 310"/>
                    <a:gd name="T52" fmla="*/ 169 w 209"/>
                    <a:gd name="T53" fmla="*/ 309 h 310"/>
                    <a:gd name="T54" fmla="*/ 156 w 209"/>
                    <a:gd name="T55" fmla="*/ 276 h 310"/>
                    <a:gd name="T56" fmla="*/ 148 w 209"/>
                    <a:gd name="T57" fmla="*/ 253 h 310"/>
                    <a:gd name="T58" fmla="*/ 125 w 209"/>
                    <a:gd name="T59" fmla="*/ 223 h 310"/>
                    <a:gd name="T60" fmla="*/ 119 w 209"/>
                    <a:gd name="T61" fmla="*/ 223 h 310"/>
                    <a:gd name="T62" fmla="*/ 98 w 209"/>
                    <a:gd name="T63" fmla="*/ 206 h 310"/>
                    <a:gd name="T64" fmla="*/ 94 w 209"/>
                    <a:gd name="T65" fmla="*/ 189 h 310"/>
                    <a:gd name="T66" fmla="*/ 94 w 209"/>
                    <a:gd name="T67" fmla="*/ 178 h 310"/>
                    <a:gd name="T68" fmla="*/ 77 w 209"/>
                    <a:gd name="T69" fmla="*/ 134 h 310"/>
                    <a:gd name="T70" fmla="*/ 69 w 209"/>
                    <a:gd name="T71" fmla="*/ 106 h 310"/>
                    <a:gd name="T72" fmla="*/ 48 w 209"/>
                    <a:gd name="T73" fmla="*/ 81 h 310"/>
                    <a:gd name="T74" fmla="*/ 19 w 209"/>
                    <a:gd name="T75" fmla="*/ 42 h 310"/>
                    <a:gd name="T76" fmla="*/ 0 w 209"/>
                    <a:gd name="T77" fmla="*/ 8 h 3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9" h="310">
                      <a:moveTo>
                        <a:pt x="0" y="8"/>
                      </a:moveTo>
                      <a:lnTo>
                        <a:pt x="21" y="0"/>
                      </a:lnTo>
                      <a:lnTo>
                        <a:pt x="46" y="14"/>
                      </a:lnTo>
                      <a:lnTo>
                        <a:pt x="50" y="28"/>
                      </a:lnTo>
                      <a:lnTo>
                        <a:pt x="50" y="33"/>
                      </a:lnTo>
                      <a:lnTo>
                        <a:pt x="56" y="36"/>
                      </a:lnTo>
                      <a:lnTo>
                        <a:pt x="56" y="42"/>
                      </a:lnTo>
                      <a:lnTo>
                        <a:pt x="64" y="45"/>
                      </a:lnTo>
                      <a:lnTo>
                        <a:pt x="64" y="56"/>
                      </a:lnTo>
                      <a:lnTo>
                        <a:pt x="89" y="89"/>
                      </a:lnTo>
                      <a:lnTo>
                        <a:pt x="92" y="89"/>
                      </a:lnTo>
                      <a:lnTo>
                        <a:pt x="96" y="97"/>
                      </a:lnTo>
                      <a:lnTo>
                        <a:pt x="100" y="106"/>
                      </a:lnTo>
                      <a:lnTo>
                        <a:pt x="104" y="106"/>
                      </a:lnTo>
                      <a:lnTo>
                        <a:pt x="121" y="117"/>
                      </a:lnTo>
                      <a:lnTo>
                        <a:pt x="154" y="122"/>
                      </a:lnTo>
                      <a:lnTo>
                        <a:pt x="156" y="161"/>
                      </a:lnTo>
                      <a:lnTo>
                        <a:pt x="164" y="167"/>
                      </a:lnTo>
                      <a:lnTo>
                        <a:pt x="162" y="181"/>
                      </a:lnTo>
                      <a:lnTo>
                        <a:pt x="181" y="200"/>
                      </a:lnTo>
                      <a:lnTo>
                        <a:pt x="198" y="209"/>
                      </a:lnTo>
                      <a:lnTo>
                        <a:pt x="198" y="273"/>
                      </a:lnTo>
                      <a:lnTo>
                        <a:pt x="208" y="298"/>
                      </a:lnTo>
                      <a:lnTo>
                        <a:pt x="202" y="306"/>
                      </a:lnTo>
                      <a:lnTo>
                        <a:pt x="191" y="309"/>
                      </a:lnTo>
                      <a:lnTo>
                        <a:pt x="189" y="287"/>
                      </a:lnTo>
                      <a:lnTo>
                        <a:pt x="169" y="309"/>
                      </a:lnTo>
                      <a:lnTo>
                        <a:pt x="156" y="276"/>
                      </a:lnTo>
                      <a:lnTo>
                        <a:pt x="148" y="253"/>
                      </a:lnTo>
                      <a:lnTo>
                        <a:pt x="125" y="223"/>
                      </a:lnTo>
                      <a:lnTo>
                        <a:pt x="119" y="223"/>
                      </a:lnTo>
                      <a:lnTo>
                        <a:pt x="98" y="206"/>
                      </a:lnTo>
                      <a:lnTo>
                        <a:pt x="94" y="189"/>
                      </a:lnTo>
                      <a:lnTo>
                        <a:pt x="94" y="178"/>
                      </a:lnTo>
                      <a:lnTo>
                        <a:pt x="77" y="134"/>
                      </a:lnTo>
                      <a:lnTo>
                        <a:pt x="69" y="106"/>
                      </a:lnTo>
                      <a:lnTo>
                        <a:pt x="48" y="81"/>
                      </a:lnTo>
                      <a:lnTo>
                        <a:pt x="19" y="42"/>
                      </a:lnTo>
                      <a:lnTo>
                        <a:pt x="0" y="8"/>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18"/>
                <p:cNvSpPr>
                  <a:spLocks/>
                </p:cNvSpPr>
                <p:nvPr/>
              </p:nvSpPr>
              <p:spPr bwMode="auto">
                <a:xfrm>
                  <a:off x="4664" y="2029"/>
                  <a:ext cx="205" cy="341"/>
                </a:xfrm>
                <a:custGeom>
                  <a:avLst/>
                  <a:gdLst>
                    <a:gd name="T0" fmla="*/ 14 w 205"/>
                    <a:gd name="T1" fmla="*/ 0 h 341"/>
                    <a:gd name="T2" fmla="*/ 31 w 205"/>
                    <a:gd name="T3" fmla="*/ 0 h 341"/>
                    <a:gd name="T4" fmla="*/ 51 w 205"/>
                    <a:gd name="T5" fmla="*/ 36 h 341"/>
                    <a:gd name="T6" fmla="*/ 47 w 205"/>
                    <a:gd name="T7" fmla="*/ 70 h 341"/>
                    <a:gd name="T8" fmla="*/ 59 w 205"/>
                    <a:gd name="T9" fmla="*/ 81 h 341"/>
                    <a:gd name="T10" fmla="*/ 65 w 205"/>
                    <a:gd name="T11" fmla="*/ 103 h 341"/>
                    <a:gd name="T12" fmla="*/ 78 w 205"/>
                    <a:gd name="T13" fmla="*/ 114 h 341"/>
                    <a:gd name="T14" fmla="*/ 94 w 205"/>
                    <a:gd name="T15" fmla="*/ 117 h 341"/>
                    <a:gd name="T16" fmla="*/ 118 w 205"/>
                    <a:gd name="T17" fmla="*/ 134 h 341"/>
                    <a:gd name="T18" fmla="*/ 133 w 205"/>
                    <a:gd name="T19" fmla="*/ 153 h 341"/>
                    <a:gd name="T20" fmla="*/ 137 w 205"/>
                    <a:gd name="T21" fmla="*/ 153 h 341"/>
                    <a:gd name="T22" fmla="*/ 157 w 205"/>
                    <a:gd name="T23" fmla="*/ 170 h 341"/>
                    <a:gd name="T24" fmla="*/ 157 w 205"/>
                    <a:gd name="T25" fmla="*/ 212 h 341"/>
                    <a:gd name="T26" fmla="*/ 163 w 205"/>
                    <a:gd name="T27" fmla="*/ 231 h 341"/>
                    <a:gd name="T28" fmla="*/ 169 w 205"/>
                    <a:gd name="T29" fmla="*/ 242 h 341"/>
                    <a:gd name="T30" fmla="*/ 177 w 205"/>
                    <a:gd name="T31" fmla="*/ 254 h 341"/>
                    <a:gd name="T32" fmla="*/ 184 w 205"/>
                    <a:gd name="T33" fmla="*/ 268 h 341"/>
                    <a:gd name="T34" fmla="*/ 188 w 205"/>
                    <a:gd name="T35" fmla="*/ 284 h 341"/>
                    <a:gd name="T36" fmla="*/ 204 w 205"/>
                    <a:gd name="T37" fmla="*/ 298 h 341"/>
                    <a:gd name="T38" fmla="*/ 202 w 205"/>
                    <a:gd name="T39" fmla="*/ 315 h 341"/>
                    <a:gd name="T40" fmla="*/ 186 w 205"/>
                    <a:gd name="T41" fmla="*/ 318 h 341"/>
                    <a:gd name="T42" fmla="*/ 180 w 205"/>
                    <a:gd name="T43" fmla="*/ 304 h 341"/>
                    <a:gd name="T44" fmla="*/ 169 w 205"/>
                    <a:gd name="T45" fmla="*/ 304 h 341"/>
                    <a:gd name="T46" fmla="*/ 169 w 205"/>
                    <a:gd name="T47" fmla="*/ 340 h 341"/>
                    <a:gd name="T48" fmla="*/ 159 w 205"/>
                    <a:gd name="T49" fmla="*/ 340 h 341"/>
                    <a:gd name="T50" fmla="*/ 147 w 205"/>
                    <a:gd name="T51" fmla="*/ 323 h 341"/>
                    <a:gd name="T52" fmla="*/ 139 w 205"/>
                    <a:gd name="T53" fmla="*/ 315 h 341"/>
                    <a:gd name="T54" fmla="*/ 139 w 205"/>
                    <a:gd name="T55" fmla="*/ 295 h 341"/>
                    <a:gd name="T56" fmla="*/ 122 w 205"/>
                    <a:gd name="T57" fmla="*/ 295 h 341"/>
                    <a:gd name="T58" fmla="*/ 116 w 205"/>
                    <a:gd name="T59" fmla="*/ 315 h 341"/>
                    <a:gd name="T60" fmla="*/ 110 w 205"/>
                    <a:gd name="T61" fmla="*/ 295 h 341"/>
                    <a:gd name="T62" fmla="*/ 108 w 205"/>
                    <a:gd name="T63" fmla="*/ 276 h 341"/>
                    <a:gd name="T64" fmla="*/ 129 w 205"/>
                    <a:gd name="T65" fmla="*/ 268 h 341"/>
                    <a:gd name="T66" fmla="*/ 141 w 205"/>
                    <a:gd name="T67" fmla="*/ 273 h 341"/>
                    <a:gd name="T68" fmla="*/ 143 w 205"/>
                    <a:gd name="T69" fmla="*/ 240 h 341"/>
                    <a:gd name="T70" fmla="*/ 131 w 205"/>
                    <a:gd name="T71" fmla="*/ 229 h 341"/>
                    <a:gd name="T72" fmla="*/ 124 w 205"/>
                    <a:gd name="T73" fmla="*/ 201 h 341"/>
                    <a:gd name="T74" fmla="*/ 118 w 205"/>
                    <a:gd name="T75" fmla="*/ 167 h 341"/>
                    <a:gd name="T76" fmla="*/ 96 w 205"/>
                    <a:gd name="T77" fmla="*/ 156 h 341"/>
                    <a:gd name="T78" fmla="*/ 86 w 205"/>
                    <a:gd name="T79" fmla="*/ 142 h 341"/>
                    <a:gd name="T80" fmla="*/ 69 w 205"/>
                    <a:gd name="T81" fmla="*/ 134 h 341"/>
                    <a:gd name="T82" fmla="*/ 78 w 205"/>
                    <a:gd name="T83" fmla="*/ 164 h 341"/>
                    <a:gd name="T84" fmla="*/ 59 w 205"/>
                    <a:gd name="T85" fmla="*/ 178 h 341"/>
                    <a:gd name="T86" fmla="*/ 47 w 205"/>
                    <a:gd name="T87" fmla="*/ 145 h 341"/>
                    <a:gd name="T88" fmla="*/ 37 w 205"/>
                    <a:gd name="T89" fmla="*/ 137 h 341"/>
                    <a:gd name="T90" fmla="*/ 37 w 205"/>
                    <a:gd name="T91" fmla="*/ 117 h 341"/>
                    <a:gd name="T92" fmla="*/ 24 w 205"/>
                    <a:gd name="T93" fmla="*/ 95 h 341"/>
                    <a:gd name="T94" fmla="*/ 8 w 205"/>
                    <a:gd name="T95" fmla="*/ 81 h 341"/>
                    <a:gd name="T96" fmla="*/ 0 w 205"/>
                    <a:gd name="T97" fmla="*/ 67 h 341"/>
                    <a:gd name="T98" fmla="*/ 4 w 205"/>
                    <a:gd name="T99" fmla="*/ 56 h 341"/>
                    <a:gd name="T100" fmla="*/ 16 w 205"/>
                    <a:gd name="T101" fmla="*/ 61 h 341"/>
                    <a:gd name="T102" fmla="*/ 20 w 205"/>
                    <a:gd name="T103" fmla="*/ 47 h 341"/>
                    <a:gd name="T104" fmla="*/ 16 w 205"/>
                    <a:gd name="T105" fmla="*/ 28 h 341"/>
                    <a:gd name="T106" fmla="*/ 14 w 205"/>
                    <a:gd name="T107" fmla="*/ 0 h 3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5" h="341">
                      <a:moveTo>
                        <a:pt x="14" y="0"/>
                      </a:moveTo>
                      <a:lnTo>
                        <a:pt x="31" y="0"/>
                      </a:lnTo>
                      <a:lnTo>
                        <a:pt x="51" y="36"/>
                      </a:lnTo>
                      <a:lnTo>
                        <a:pt x="47" y="70"/>
                      </a:lnTo>
                      <a:lnTo>
                        <a:pt x="59" y="81"/>
                      </a:lnTo>
                      <a:lnTo>
                        <a:pt x="65" y="103"/>
                      </a:lnTo>
                      <a:lnTo>
                        <a:pt x="78" y="114"/>
                      </a:lnTo>
                      <a:lnTo>
                        <a:pt x="94" y="117"/>
                      </a:lnTo>
                      <a:lnTo>
                        <a:pt x="118" y="134"/>
                      </a:lnTo>
                      <a:lnTo>
                        <a:pt x="133" y="153"/>
                      </a:lnTo>
                      <a:lnTo>
                        <a:pt x="137" y="153"/>
                      </a:lnTo>
                      <a:lnTo>
                        <a:pt x="157" y="170"/>
                      </a:lnTo>
                      <a:lnTo>
                        <a:pt x="157" y="212"/>
                      </a:lnTo>
                      <a:lnTo>
                        <a:pt x="163" y="231"/>
                      </a:lnTo>
                      <a:lnTo>
                        <a:pt x="169" y="242"/>
                      </a:lnTo>
                      <a:lnTo>
                        <a:pt x="177" y="254"/>
                      </a:lnTo>
                      <a:lnTo>
                        <a:pt x="184" y="268"/>
                      </a:lnTo>
                      <a:lnTo>
                        <a:pt x="188" y="284"/>
                      </a:lnTo>
                      <a:lnTo>
                        <a:pt x="204" y="298"/>
                      </a:lnTo>
                      <a:lnTo>
                        <a:pt x="202" y="315"/>
                      </a:lnTo>
                      <a:lnTo>
                        <a:pt x="186" y="318"/>
                      </a:lnTo>
                      <a:lnTo>
                        <a:pt x="180" y="304"/>
                      </a:lnTo>
                      <a:lnTo>
                        <a:pt x="169" y="304"/>
                      </a:lnTo>
                      <a:lnTo>
                        <a:pt x="169" y="340"/>
                      </a:lnTo>
                      <a:lnTo>
                        <a:pt x="159" y="340"/>
                      </a:lnTo>
                      <a:lnTo>
                        <a:pt x="147" y="323"/>
                      </a:lnTo>
                      <a:lnTo>
                        <a:pt x="139" y="315"/>
                      </a:lnTo>
                      <a:lnTo>
                        <a:pt x="139" y="295"/>
                      </a:lnTo>
                      <a:lnTo>
                        <a:pt x="122" y="295"/>
                      </a:lnTo>
                      <a:lnTo>
                        <a:pt x="116" y="315"/>
                      </a:lnTo>
                      <a:lnTo>
                        <a:pt x="110" y="295"/>
                      </a:lnTo>
                      <a:lnTo>
                        <a:pt x="108" y="276"/>
                      </a:lnTo>
                      <a:lnTo>
                        <a:pt x="129" y="268"/>
                      </a:lnTo>
                      <a:lnTo>
                        <a:pt x="141" y="273"/>
                      </a:lnTo>
                      <a:lnTo>
                        <a:pt x="143" y="240"/>
                      </a:lnTo>
                      <a:lnTo>
                        <a:pt x="131" y="229"/>
                      </a:lnTo>
                      <a:lnTo>
                        <a:pt x="124" y="201"/>
                      </a:lnTo>
                      <a:lnTo>
                        <a:pt x="118" y="167"/>
                      </a:lnTo>
                      <a:lnTo>
                        <a:pt x="96" y="156"/>
                      </a:lnTo>
                      <a:lnTo>
                        <a:pt x="86" y="142"/>
                      </a:lnTo>
                      <a:lnTo>
                        <a:pt x="69" y="134"/>
                      </a:lnTo>
                      <a:lnTo>
                        <a:pt x="78" y="164"/>
                      </a:lnTo>
                      <a:lnTo>
                        <a:pt x="59" y="178"/>
                      </a:lnTo>
                      <a:lnTo>
                        <a:pt x="47" y="145"/>
                      </a:lnTo>
                      <a:lnTo>
                        <a:pt x="37" y="137"/>
                      </a:lnTo>
                      <a:lnTo>
                        <a:pt x="37" y="117"/>
                      </a:lnTo>
                      <a:lnTo>
                        <a:pt x="24" y="95"/>
                      </a:lnTo>
                      <a:lnTo>
                        <a:pt x="8" y="81"/>
                      </a:lnTo>
                      <a:lnTo>
                        <a:pt x="0" y="67"/>
                      </a:lnTo>
                      <a:lnTo>
                        <a:pt x="4" y="56"/>
                      </a:lnTo>
                      <a:lnTo>
                        <a:pt x="16" y="61"/>
                      </a:lnTo>
                      <a:lnTo>
                        <a:pt x="20" y="47"/>
                      </a:lnTo>
                      <a:lnTo>
                        <a:pt x="16" y="28"/>
                      </a:lnTo>
                      <a:lnTo>
                        <a:pt x="14"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19"/>
                <p:cNvSpPr>
                  <a:spLocks/>
                </p:cNvSpPr>
                <p:nvPr/>
              </p:nvSpPr>
              <p:spPr bwMode="auto">
                <a:xfrm>
                  <a:off x="4619" y="1452"/>
                  <a:ext cx="150" cy="289"/>
                </a:xfrm>
                <a:custGeom>
                  <a:avLst/>
                  <a:gdLst>
                    <a:gd name="T0" fmla="*/ 31 w 150"/>
                    <a:gd name="T1" fmla="*/ 0 h 289"/>
                    <a:gd name="T2" fmla="*/ 60 w 150"/>
                    <a:gd name="T3" fmla="*/ 20 h 289"/>
                    <a:gd name="T4" fmla="*/ 77 w 150"/>
                    <a:gd name="T5" fmla="*/ 36 h 289"/>
                    <a:gd name="T6" fmla="*/ 89 w 150"/>
                    <a:gd name="T7" fmla="*/ 62 h 289"/>
                    <a:gd name="T8" fmla="*/ 99 w 150"/>
                    <a:gd name="T9" fmla="*/ 62 h 289"/>
                    <a:gd name="T10" fmla="*/ 97 w 150"/>
                    <a:gd name="T11" fmla="*/ 78 h 289"/>
                    <a:gd name="T12" fmla="*/ 108 w 150"/>
                    <a:gd name="T13" fmla="*/ 89 h 289"/>
                    <a:gd name="T14" fmla="*/ 116 w 150"/>
                    <a:gd name="T15" fmla="*/ 106 h 289"/>
                    <a:gd name="T16" fmla="*/ 135 w 150"/>
                    <a:gd name="T17" fmla="*/ 140 h 289"/>
                    <a:gd name="T18" fmla="*/ 149 w 150"/>
                    <a:gd name="T19" fmla="*/ 179 h 289"/>
                    <a:gd name="T20" fmla="*/ 124 w 150"/>
                    <a:gd name="T21" fmla="*/ 176 h 289"/>
                    <a:gd name="T22" fmla="*/ 104 w 150"/>
                    <a:gd name="T23" fmla="*/ 171 h 289"/>
                    <a:gd name="T24" fmla="*/ 118 w 150"/>
                    <a:gd name="T25" fmla="*/ 199 h 289"/>
                    <a:gd name="T26" fmla="*/ 118 w 150"/>
                    <a:gd name="T27" fmla="*/ 215 h 289"/>
                    <a:gd name="T28" fmla="*/ 118 w 150"/>
                    <a:gd name="T29" fmla="*/ 232 h 289"/>
                    <a:gd name="T30" fmla="*/ 110 w 150"/>
                    <a:gd name="T31" fmla="*/ 224 h 289"/>
                    <a:gd name="T32" fmla="*/ 101 w 150"/>
                    <a:gd name="T33" fmla="*/ 210 h 289"/>
                    <a:gd name="T34" fmla="*/ 83 w 150"/>
                    <a:gd name="T35" fmla="*/ 193 h 289"/>
                    <a:gd name="T36" fmla="*/ 74 w 150"/>
                    <a:gd name="T37" fmla="*/ 185 h 289"/>
                    <a:gd name="T38" fmla="*/ 58 w 150"/>
                    <a:gd name="T39" fmla="*/ 193 h 289"/>
                    <a:gd name="T40" fmla="*/ 48 w 150"/>
                    <a:gd name="T41" fmla="*/ 199 h 289"/>
                    <a:gd name="T42" fmla="*/ 54 w 150"/>
                    <a:gd name="T43" fmla="*/ 213 h 289"/>
                    <a:gd name="T44" fmla="*/ 70 w 150"/>
                    <a:gd name="T45" fmla="*/ 224 h 289"/>
                    <a:gd name="T46" fmla="*/ 85 w 150"/>
                    <a:gd name="T47" fmla="*/ 235 h 289"/>
                    <a:gd name="T48" fmla="*/ 91 w 150"/>
                    <a:gd name="T49" fmla="*/ 254 h 289"/>
                    <a:gd name="T50" fmla="*/ 89 w 150"/>
                    <a:gd name="T51" fmla="*/ 280 h 289"/>
                    <a:gd name="T52" fmla="*/ 89 w 150"/>
                    <a:gd name="T53" fmla="*/ 288 h 289"/>
                    <a:gd name="T54" fmla="*/ 83 w 150"/>
                    <a:gd name="T55" fmla="*/ 288 h 289"/>
                    <a:gd name="T56" fmla="*/ 74 w 150"/>
                    <a:gd name="T57" fmla="*/ 280 h 289"/>
                    <a:gd name="T58" fmla="*/ 70 w 150"/>
                    <a:gd name="T59" fmla="*/ 277 h 289"/>
                    <a:gd name="T60" fmla="*/ 64 w 150"/>
                    <a:gd name="T61" fmla="*/ 271 h 289"/>
                    <a:gd name="T62" fmla="*/ 58 w 150"/>
                    <a:gd name="T63" fmla="*/ 285 h 289"/>
                    <a:gd name="T64" fmla="*/ 48 w 150"/>
                    <a:gd name="T65" fmla="*/ 288 h 289"/>
                    <a:gd name="T66" fmla="*/ 41 w 150"/>
                    <a:gd name="T67" fmla="*/ 277 h 289"/>
                    <a:gd name="T68" fmla="*/ 41 w 150"/>
                    <a:gd name="T69" fmla="*/ 252 h 289"/>
                    <a:gd name="T70" fmla="*/ 39 w 150"/>
                    <a:gd name="T71" fmla="*/ 238 h 289"/>
                    <a:gd name="T72" fmla="*/ 29 w 150"/>
                    <a:gd name="T73" fmla="*/ 229 h 289"/>
                    <a:gd name="T74" fmla="*/ 19 w 150"/>
                    <a:gd name="T75" fmla="*/ 243 h 289"/>
                    <a:gd name="T76" fmla="*/ 4 w 150"/>
                    <a:gd name="T77" fmla="*/ 243 h 289"/>
                    <a:gd name="T78" fmla="*/ 0 w 150"/>
                    <a:gd name="T79" fmla="*/ 232 h 289"/>
                    <a:gd name="T80" fmla="*/ 4 w 150"/>
                    <a:gd name="T81" fmla="*/ 204 h 289"/>
                    <a:gd name="T82" fmla="*/ 15 w 150"/>
                    <a:gd name="T83" fmla="*/ 187 h 289"/>
                    <a:gd name="T84" fmla="*/ 14 w 150"/>
                    <a:gd name="T85" fmla="*/ 143 h 289"/>
                    <a:gd name="T86" fmla="*/ 14 w 150"/>
                    <a:gd name="T87" fmla="*/ 131 h 289"/>
                    <a:gd name="T88" fmla="*/ 25 w 150"/>
                    <a:gd name="T89" fmla="*/ 129 h 289"/>
                    <a:gd name="T90" fmla="*/ 35 w 150"/>
                    <a:gd name="T91" fmla="*/ 140 h 289"/>
                    <a:gd name="T92" fmla="*/ 52 w 150"/>
                    <a:gd name="T93" fmla="*/ 145 h 289"/>
                    <a:gd name="T94" fmla="*/ 52 w 150"/>
                    <a:gd name="T95" fmla="*/ 126 h 289"/>
                    <a:gd name="T96" fmla="*/ 45 w 150"/>
                    <a:gd name="T97" fmla="*/ 115 h 289"/>
                    <a:gd name="T98" fmla="*/ 41 w 150"/>
                    <a:gd name="T99" fmla="*/ 106 h 289"/>
                    <a:gd name="T100" fmla="*/ 46 w 150"/>
                    <a:gd name="T101" fmla="*/ 106 h 289"/>
                    <a:gd name="T102" fmla="*/ 50 w 150"/>
                    <a:gd name="T103" fmla="*/ 106 h 289"/>
                    <a:gd name="T104" fmla="*/ 54 w 150"/>
                    <a:gd name="T105" fmla="*/ 106 h 289"/>
                    <a:gd name="T106" fmla="*/ 58 w 150"/>
                    <a:gd name="T107" fmla="*/ 106 h 289"/>
                    <a:gd name="T108" fmla="*/ 64 w 150"/>
                    <a:gd name="T109" fmla="*/ 98 h 289"/>
                    <a:gd name="T110" fmla="*/ 62 w 150"/>
                    <a:gd name="T111" fmla="*/ 89 h 289"/>
                    <a:gd name="T112" fmla="*/ 56 w 150"/>
                    <a:gd name="T113" fmla="*/ 70 h 289"/>
                    <a:gd name="T114" fmla="*/ 45 w 150"/>
                    <a:gd name="T115" fmla="*/ 50 h 289"/>
                    <a:gd name="T116" fmla="*/ 29 w 150"/>
                    <a:gd name="T117" fmla="*/ 39 h 289"/>
                    <a:gd name="T118" fmla="*/ 23 w 150"/>
                    <a:gd name="T119" fmla="*/ 28 h 289"/>
                    <a:gd name="T120" fmla="*/ 31 w 150"/>
                    <a:gd name="T121" fmla="*/ 0 h 2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0" h="289">
                      <a:moveTo>
                        <a:pt x="31" y="0"/>
                      </a:moveTo>
                      <a:lnTo>
                        <a:pt x="60" y="20"/>
                      </a:lnTo>
                      <a:lnTo>
                        <a:pt x="77" y="36"/>
                      </a:lnTo>
                      <a:lnTo>
                        <a:pt x="89" y="62"/>
                      </a:lnTo>
                      <a:lnTo>
                        <a:pt x="99" y="62"/>
                      </a:lnTo>
                      <a:lnTo>
                        <a:pt x="97" y="78"/>
                      </a:lnTo>
                      <a:lnTo>
                        <a:pt x="108" y="89"/>
                      </a:lnTo>
                      <a:lnTo>
                        <a:pt x="116" y="106"/>
                      </a:lnTo>
                      <a:lnTo>
                        <a:pt x="135" y="140"/>
                      </a:lnTo>
                      <a:lnTo>
                        <a:pt x="149" y="179"/>
                      </a:lnTo>
                      <a:lnTo>
                        <a:pt x="124" y="176"/>
                      </a:lnTo>
                      <a:lnTo>
                        <a:pt x="104" y="171"/>
                      </a:lnTo>
                      <a:lnTo>
                        <a:pt x="118" y="199"/>
                      </a:lnTo>
                      <a:lnTo>
                        <a:pt x="118" y="215"/>
                      </a:lnTo>
                      <a:lnTo>
                        <a:pt x="118" y="232"/>
                      </a:lnTo>
                      <a:lnTo>
                        <a:pt x="110" y="224"/>
                      </a:lnTo>
                      <a:lnTo>
                        <a:pt x="101" y="210"/>
                      </a:lnTo>
                      <a:lnTo>
                        <a:pt x="83" y="193"/>
                      </a:lnTo>
                      <a:lnTo>
                        <a:pt x="74" y="185"/>
                      </a:lnTo>
                      <a:lnTo>
                        <a:pt x="58" y="193"/>
                      </a:lnTo>
                      <a:lnTo>
                        <a:pt x="48" y="199"/>
                      </a:lnTo>
                      <a:lnTo>
                        <a:pt x="54" y="213"/>
                      </a:lnTo>
                      <a:lnTo>
                        <a:pt x="70" y="224"/>
                      </a:lnTo>
                      <a:lnTo>
                        <a:pt x="85" y="235"/>
                      </a:lnTo>
                      <a:lnTo>
                        <a:pt x="91" y="254"/>
                      </a:lnTo>
                      <a:lnTo>
                        <a:pt x="89" y="280"/>
                      </a:lnTo>
                      <a:lnTo>
                        <a:pt x="89" y="288"/>
                      </a:lnTo>
                      <a:lnTo>
                        <a:pt x="83" y="288"/>
                      </a:lnTo>
                      <a:lnTo>
                        <a:pt x="74" y="280"/>
                      </a:lnTo>
                      <a:lnTo>
                        <a:pt x="70" y="277"/>
                      </a:lnTo>
                      <a:lnTo>
                        <a:pt x="64" y="271"/>
                      </a:lnTo>
                      <a:lnTo>
                        <a:pt x="58" y="285"/>
                      </a:lnTo>
                      <a:lnTo>
                        <a:pt x="48" y="288"/>
                      </a:lnTo>
                      <a:lnTo>
                        <a:pt x="41" y="277"/>
                      </a:lnTo>
                      <a:lnTo>
                        <a:pt x="41" y="252"/>
                      </a:lnTo>
                      <a:lnTo>
                        <a:pt x="39" y="238"/>
                      </a:lnTo>
                      <a:lnTo>
                        <a:pt x="29" y="229"/>
                      </a:lnTo>
                      <a:lnTo>
                        <a:pt x="19" y="243"/>
                      </a:lnTo>
                      <a:lnTo>
                        <a:pt x="4" y="243"/>
                      </a:lnTo>
                      <a:lnTo>
                        <a:pt x="0" y="232"/>
                      </a:lnTo>
                      <a:lnTo>
                        <a:pt x="4" y="204"/>
                      </a:lnTo>
                      <a:lnTo>
                        <a:pt x="15" y="187"/>
                      </a:lnTo>
                      <a:lnTo>
                        <a:pt x="14" y="143"/>
                      </a:lnTo>
                      <a:lnTo>
                        <a:pt x="14" y="131"/>
                      </a:lnTo>
                      <a:lnTo>
                        <a:pt x="25" y="129"/>
                      </a:lnTo>
                      <a:lnTo>
                        <a:pt x="35" y="140"/>
                      </a:lnTo>
                      <a:lnTo>
                        <a:pt x="52" y="145"/>
                      </a:lnTo>
                      <a:lnTo>
                        <a:pt x="52" y="126"/>
                      </a:lnTo>
                      <a:lnTo>
                        <a:pt x="45" y="115"/>
                      </a:lnTo>
                      <a:lnTo>
                        <a:pt x="41" y="106"/>
                      </a:lnTo>
                      <a:lnTo>
                        <a:pt x="46" y="106"/>
                      </a:lnTo>
                      <a:lnTo>
                        <a:pt x="50" y="106"/>
                      </a:lnTo>
                      <a:lnTo>
                        <a:pt x="54" y="106"/>
                      </a:lnTo>
                      <a:lnTo>
                        <a:pt x="58" y="106"/>
                      </a:lnTo>
                      <a:lnTo>
                        <a:pt x="64" y="98"/>
                      </a:lnTo>
                      <a:lnTo>
                        <a:pt x="62" y="89"/>
                      </a:lnTo>
                      <a:lnTo>
                        <a:pt x="56" y="70"/>
                      </a:lnTo>
                      <a:lnTo>
                        <a:pt x="45" y="50"/>
                      </a:lnTo>
                      <a:lnTo>
                        <a:pt x="29" y="39"/>
                      </a:lnTo>
                      <a:lnTo>
                        <a:pt x="23" y="28"/>
                      </a:lnTo>
                      <a:lnTo>
                        <a:pt x="31"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0"/>
                <p:cNvSpPr>
                  <a:spLocks/>
                </p:cNvSpPr>
                <p:nvPr/>
              </p:nvSpPr>
              <p:spPr bwMode="auto">
                <a:xfrm>
                  <a:off x="4448" y="1104"/>
                  <a:ext cx="165" cy="237"/>
                </a:xfrm>
                <a:custGeom>
                  <a:avLst/>
                  <a:gdLst>
                    <a:gd name="T0" fmla="*/ 0 w 165"/>
                    <a:gd name="T1" fmla="*/ 0 h 237"/>
                    <a:gd name="T2" fmla="*/ 16 w 165"/>
                    <a:gd name="T3" fmla="*/ 0 h 237"/>
                    <a:gd name="T4" fmla="*/ 21 w 165"/>
                    <a:gd name="T5" fmla="*/ 17 h 237"/>
                    <a:gd name="T6" fmla="*/ 43 w 165"/>
                    <a:gd name="T7" fmla="*/ 42 h 237"/>
                    <a:gd name="T8" fmla="*/ 53 w 165"/>
                    <a:gd name="T9" fmla="*/ 69 h 237"/>
                    <a:gd name="T10" fmla="*/ 68 w 165"/>
                    <a:gd name="T11" fmla="*/ 72 h 237"/>
                    <a:gd name="T12" fmla="*/ 80 w 165"/>
                    <a:gd name="T13" fmla="*/ 78 h 237"/>
                    <a:gd name="T14" fmla="*/ 90 w 165"/>
                    <a:gd name="T15" fmla="*/ 89 h 237"/>
                    <a:gd name="T16" fmla="*/ 102 w 165"/>
                    <a:gd name="T17" fmla="*/ 89 h 237"/>
                    <a:gd name="T18" fmla="*/ 115 w 165"/>
                    <a:gd name="T19" fmla="*/ 106 h 237"/>
                    <a:gd name="T20" fmla="*/ 127 w 165"/>
                    <a:gd name="T21" fmla="*/ 119 h 237"/>
                    <a:gd name="T22" fmla="*/ 141 w 165"/>
                    <a:gd name="T23" fmla="*/ 128 h 237"/>
                    <a:gd name="T24" fmla="*/ 139 w 165"/>
                    <a:gd name="T25" fmla="*/ 136 h 237"/>
                    <a:gd name="T26" fmla="*/ 131 w 165"/>
                    <a:gd name="T27" fmla="*/ 142 h 237"/>
                    <a:gd name="T28" fmla="*/ 123 w 165"/>
                    <a:gd name="T29" fmla="*/ 142 h 237"/>
                    <a:gd name="T30" fmla="*/ 119 w 165"/>
                    <a:gd name="T31" fmla="*/ 150 h 237"/>
                    <a:gd name="T32" fmla="*/ 135 w 165"/>
                    <a:gd name="T33" fmla="*/ 167 h 237"/>
                    <a:gd name="T34" fmla="*/ 146 w 165"/>
                    <a:gd name="T35" fmla="*/ 183 h 237"/>
                    <a:gd name="T36" fmla="*/ 164 w 165"/>
                    <a:gd name="T37" fmla="*/ 200 h 237"/>
                    <a:gd name="T38" fmla="*/ 152 w 165"/>
                    <a:gd name="T39" fmla="*/ 219 h 237"/>
                    <a:gd name="T40" fmla="*/ 143 w 165"/>
                    <a:gd name="T41" fmla="*/ 225 h 237"/>
                    <a:gd name="T42" fmla="*/ 144 w 165"/>
                    <a:gd name="T43" fmla="*/ 236 h 237"/>
                    <a:gd name="T44" fmla="*/ 127 w 165"/>
                    <a:gd name="T45" fmla="*/ 236 h 237"/>
                    <a:gd name="T46" fmla="*/ 121 w 165"/>
                    <a:gd name="T47" fmla="*/ 228 h 237"/>
                    <a:gd name="T48" fmla="*/ 107 w 165"/>
                    <a:gd name="T49" fmla="*/ 205 h 237"/>
                    <a:gd name="T50" fmla="*/ 98 w 165"/>
                    <a:gd name="T51" fmla="*/ 186 h 237"/>
                    <a:gd name="T52" fmla="*/ 82 w 165"/>
                    <a:gd name="T53" fmla="*/ 153 h 237"/>
                    <a:gd name="T54" fmla="*/ 64 w 165"/>
                    <a:gd name="T55" fmla="*/ 128 h 237"/>
                    <a:gd name="T56" fmla="*/ 45 w 165"/>
                    <a:gd name="T57" fmla="*/ 92 h 237"/>
                    <a:gd name="T58" fmla="*/ 33 w 165"/>
                    <a:gd name="T59" fmla="*/ 81 h 237"/>
                    <a:gd name="T60" fmla="*/ 23 w 165"/>
                    <a:gd name="T61" fmla="*/ 72 h 237"/>
                    <a:gd name="T62" fmla="*/ 20 w 165"/>
                    <a:gd name="T63" fmla="*/ 53 h 237"/>
                    <a:gd name="T64" fmla="*/ 2 w 165"/>
                    <a:gd name="T65" fmla="*/ 36 h 237"/>
                    <a:gd name="T66" fmla="*/ 2 w 165"/>
                    <a:gd name="T67" fmla="*/ 25 h 237"/>
                    <a:gd name="T68" fmla="*/ 0 w 165"/>
                    <a:gd name="T69" fmla="*/ 0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5" h="237">
                      <a:moveTo>
                        <a:pt x="0" y="0"/>
                      </a:moveTo>
                      <a:lnTo>
                        <a:pt x="16" y="0"/>
                      </a:lnTo>
                      <a:lnTo>
                        <a:pt x="21" y="17"/>
                      </a:lnTo>
                      <a:lnTo>
                        <a:pt x="43" y="42"/>
                      </a:lnTo>
                      <a:lnTo>
                        <a:pt x="53" y="69"/>
                      </a:lnTo>
                      <a:lnTo>
                        <a:pt x="68" y="72"/>
                      </a:lnTo>
                      <a:lnTo>
                        <a:pt x="80" y="78"/>
                      </a:lnTo>
                      <a:lnTo>
                        <a:pt x="90" y="89"/>
                      </a:lnTo>
                      <a:lnTo>
                        <a:pt x="102" y="89"/>
                      </a:lnTo>
                      <a:lnTo>
                        <a:pt x="115" y="106"/>
                      </a:lnTo>
                      <a:lnTo>
                        <a:pt x="127" y="119"/>
                      </a:lnTo>
                      <a:lnTo>
                        <a:pt x="141" y="128"/>
                      </a:lnTo>
                      <a:lnTo>
                        <a:pt x="139" y="136"/>
                      </a:lnTo>
                      <a:lnTo>
                        <a:pt x="131" y="142"/>
                      </a:lnTo>
                      <a:lnTo>
                        <a:pt x="123" y="142"/>
                      </a:lnTo>
                      <a:lnTo>
                        <a:pt x="119" y="150"/>
                      </a:lnTo>
                      <a:lnTo>
                        <a:pt x="135" y="167"/>
                      </a:lnTo>
                      <a:lnTo>
                        <a:pt x="146" y="183"/>
                      </a:lnTo>
                      <a:lnTo>
                        <a:pt x="164" y="200"/>
                      </a:lnTo>
                      <a:lnTo>
                        <a:pt x="152" y="219"/>
                      </a:lnTo>
                      <a:lnTo>
                        <a:pt x="143" y="225"/>
                      </a:lnTo>
                      <a:lnTo>
                        <a:pt x="144" y="236"/>
                      </a:lnTo>
                      <a:lnTo>
                        <a:pt x="127" y="236"/>
                      </a:lnTo>
                      <a:lnTo>
                        <a:pt x="121" y="228"/>
                      </a:lnTo>
                      <a:lnTo>
                        <a:pt x="107" y="205"/>
                      </a:lnTo>
                      <a:lnTo>
                        <a:pt x="98" y="186"/>
                      </a:lnTo>
                      <a:lnTo>
                        <a:pt x="82" y="153"/>
                      </a:lnTo>
                      <a:lnTo>
                        <a:pt x="64" y="128"/>
                      </a:lnTo>
                      <a:lnTo>
                        <a:pt x="45" y="92"/>
                      </a:lnTo>
                      <a:lnTo>
                        <a:pt x="33" y="81"/>
                      </a:lnTo>
                      <a:lnTo>
                        <a:pt x="23" y="72"/>
                      </a:lnTo>
                      <a:lnTo>
                        <a:pt x="20" y="53"/>
                      </a:lnTo>
                      <a:lnTo>
                        <a:pt x="2" y="36"/>
                      </a:lnTo>
                      <a:lnTo>
                        <a:pt x="2" y="25"/>
                      </a:lnTo>
                      <a:lnTo>
                        <a:pt x="0"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9" name="Group 30"/>
              <p:cNvGrpSpPr>
                <a:grpSpLocks/>
              </p:cNvGrpSpPr>
              <p:nvPr/>
            </p:nvGrpSpPr>
            <p:grpSpPr bwMode="auto">
              <a:xfrm>
                <a:off x="2314" y="617"/>
                <a:ext cx="2387" cy="2766"/>
                <a:chOff x="2314" y="617"/>
                <a:chExt cx="2387" cy="2766"/>
              </a:xfrm>
            </p:grpSpPr>
            <p:sp>
              <p:nvSpPr>
                <p:cNvPr id="1040" name="Freeform 22"/>
                <p:cNvSpPr>
                  <a:spLocks/>
                </p:cNvSpPr>
                <p:nvPr/>
              </p:nvSpPr>
              <p:spPr bwMode="auto">
                <a:xfrm>
                  <a:off x="2314" y="1584"/>
                  <a:ext cx="1187" cy="1799"/>
                </a:xfrm>
                <a:custGeom>
                  <a:avLst/>
                  <a:gdLst>
                    <a:gd name="T0" fmla="*/ 906 w 1187"/>
                    <a:gd name="T1" fmla="*/ 290 h 1799"/>
                    <a:gd name="T2" fmla="*/ 1017 w 1187"/>
                    <a:gd name="T3" fmla="*/ 589 h 1799"/>
                    <a:gd name="T4" fmla="*/ 1062 w 1187"/>
                    <a:gd name="T5" fmla="*/ 664 h 1799"/>
                    <a:gd name="T6" fmla="*/ 1159 w 1187"/>
                    <a:gd name="T7" fmla="*/ 645 h 1799"/>
                    <a:gd name="T8" fmla="*/ 1184 w 1187"/>
                    <a:gd name="T9" fmla="*/ 718 h 1799"/>
                    <a:gd name="T10" fmla="*/ 1067 w 1187"/>
                    <a:gd name="T11" fmla="*/ 919 h 1799"/>
                    <a:gd name="T12" fmla="*/ 972 w 1187"/>
                    <a:gd name="T13" fmla="*/ 1150 h 1799"/>
                    <a:gd name="T14" fmla="*/ 986 w 1187"/>
                    <a:gd name="T15" fmla="*/ 1234 h 1799"/>
                    <a:gd name="T16" fmla="*/ 986 w 1187"/>
                    <a:gd name="T17" fmla="*/ 1318 h 1799"/>
                    <a:gd name="T18" fmla="*/ 943 w 1187"/>
                    <a:gd name="T19" fmla="*/ 1349 h 1799"/>
                    <a:gd name="T20" fmla="*/ 881 w 1187"/>
                    <a:gd name="T21" fmla="*/ 1463 h 1799"/>
                    <a:gd name="T22" fmla="*/ 857 w 1187"/>
                    <a:gd name="T23" fmla="*/ 1561 h 1799"/>
                    <a:gd name="T24" fmla="*/ 799 w 1187"/>
                    <a:gd name="T25" fmla="*/ 1695 h 1799"/>
                    <a:gd name="T26" fmla="*/ 766 w 1187"/>
                    <a:gd name="T27" fmla="*/ 1725 h 1799"/>
                    <a:gd name="T28" fmla="*/ 694 w 1187"/>
                    <a:gd name="T29" fmla="*/ 1792 h 1799"/>
                    <a:gd name="T30" fmla="*/ 607 w 1187"/>
                    <a:gd name="T31" fmla="*/ 1770 h 1799"/>
                    <a:gd name="T32" fmla="*/ 597 w 1187"/>
                    <a:gd name="T33" fmla="*/ 1706 h 1799"/>
                    <a:gd name="T34" fmla="*/ 558 w 1187"/>
                    <a:gd name="T35" fmla="*/ 1617 h 1799"/>
                    <a:gd name="T36" fmla="*/ 550 w 1187"/>
                    <a:gd name="T37" fmla="*/ 1541 h 1799"/>
                    <a:gd name="T38" fmla="*/ 539 w 1187"/>
                    <a:gd name="T39" fmla="*/ 1491 h 1799"/>
                    <a:gd name="T40" fmla="*/ 502 w 1187"/>
                    <a:gd name="T41" fmla="*/ 1435 h 1799"/>
                    <a:gd name="T42" fmla="*/ 478 w 1187"/>
                    <a:gd name="T43" fmla="*/ 1362 h 1799"/>
                    <a:gd name="T44" fmla="*/ 511 w 1187"/>
                    <a:gd name="T45" fmla="*/ 1240 h 1799"/>
                    <a:gd name="T46" fmla="*/ 496 w 1187"/>
                    <a:gd name="T47" fmla="*/ 1067 h 1799"/>
                    <a:gd name="T48" fmla="*/ 443 w 1187"/>
                    <a:gd name="T49" fmla="*/ 980 h 1799"/>
                    <a:gd name="T50" fmla="*/ 436 w 1187"/>
                    <a:gd name="T51" fmla="*/ 843 h 1799"/>
                    <a:gd name="T52" fmla="*/ 360 w 1187"/>
                    <a:gd name="T53" fmla="*/ 793 h 1799"/>
                    <a:gd name="T54" fmla="*/ 261 w 1187"/>
                    <a:gd name="T55" fmla="*/ 807 h 1799"/>
                    <a:gd name="T56" fmla="*/ 56 w 1187"/>
                    <a:gd name="T57" fmla="*/ 698 h 1799"/>
                    <a:gd name="T58" fmla="*/ 10 w 1187"/>
                    <a:gd name="T59" fmla="*/ 522 h 1799"/>
                    <a:gd name="T60" fmla="*/ 47 w 1187"/>
                    <a:gd name="T61" fmla="*/ 396 h 1799"/>
                    <a:gd name="T62" fmla="*/ 115 w 1187"/>
                    <a:gd name="T63" fmla="*/ 260 h 1799"/>
                    <a:gd name="T64" fmla="*/ 216 w 1187"/>
                    <a:gd name="T65" fmla="*/ 156 h 1799"/>
                    <a:gd name="T66" fmla="*/ 292 w 1187"/>
                    <a:gd name="T67" fmla="*/ 47 h 1799"/>
                    <a:gd name="T68" fmla="*/ 362 w 1187"/>
                    <a:gd name="T69" fmla="*/ 75 h 1799"/>
                    <a:gd name="T70" fmla="*/ 437 w 1187"/>
                    <a:gd name="T71" fmla="*/ 28 h 1799"/>
                    <a:gd name="T72" fmla="*/ 490 w 1187"/>
                    <a:gd name="T73" fmla="*/ 6 h 1799"/>
                    <a:gd name="T74" fmla="*/ 531 w 1187"/>
                    <a:gd name="T75" fmla="*/ 61 h 1799"/>
                    <a:gd name="T76" fmla="*/ 612 w 1187"/>
                    <a:gd name="T77" fmla="*/ 151 h 1799"/>
                    <a:gd name="T78" fmla="*/ 669 w 1187"/>
                    <a:gd name="T79" fmla="*/ 109 h 1799"/>
                    <a:gd name="T80" fmla="*/ 754 w 1187"/>
                    <a:gd name="T81" fmla="*/ 140 h 1799"/>
                    <a:gd name="T82" fmla="*/ 848 w 1187"/>
                    <a:gd name="T83" fmla="*/ 137 h 17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87" h="1799">
                      <a:moveTo>
                        <a:pt x="887" y="215"/>
                      </a:moveTo>
                      <a:lnTo>
                        <a:pt x="906" y="290"/>
                      </a:lnTo>
                      <a:lnTo>
                        <a:pt x="943" y="405"/>
                      </a:lnTo>
                      <a:lnTo>
                        <a:pt x="1017" y="589"/>
                      </a:lnTo>
                      <a:lnTo>
                        <a:pt x="1044" y="611"/>
                      </a:lnTo>
                      <a:lnTo>
                        <a:pt x="1062" y="664"/>
                      </a:lnTo>
                      <a:lnTo>
                        <a:pt x="1120" y="662"/>
                      </a:lnTo>
                      <a:lnTo>
                        <a:pt x="1159" y="645"/>
                      </a:lnTo>
                      <a:lnTo>
                        <a:pt x="1186" y="645"/>
                      </a:lnTo>
                      <a:lnTo>
                        <a:pt x="1184" y="718"/>
                      </a:lnTo>
                      <a:lnTo>
                        <a:pt x="1174" y="757"/>
                      </a:lnTo>
                      <a:lnTo>
                        <a:pt x="1067" y="919"/>
                      </a:lnTo>
                      <a:lnTo>
                        <a:pt x="970" y="1086"/>
                      </a:lnTo>
                      <a:lnTo>
                        <a:pt x="972" y="1150"/>
                      </a:lnTo>
                      <a:lnTo>
                        <a:pt x="999" y="1198"/>
                      </a:lnTo>
                      <a:lnTo>
                        <a:pt x="986" y="1234"/>
                      </a:lnTo>
                      <a:lnTo>
                        <a:pt x="994" y="1281"/>
                      </a:lnTo>
                      <a:lnTo>
                        <a:pt x="986" y="1318"/>
                      </a:lnTo>
                      <a:lnTo>
                        <a:pt x="962" y="1349"/>
                      </a:lnTo>
                      <a:lnTo>
                        <a:pt x="943" y="1349"/>
                      </a:lnTo>
                      <a:lnTo>
                        <a:pt x="910" y="1402"/>
                      </a:lnTo>
                      <a:lnTo>
                        <a:pt x="881" y="1463"/>
                      </a:lnTo>
                      <a:lnTo>
                        <a:pt x="887" y="1530"/>
                      </a:lnTo>
                      <a:lnTo>
                        <a:pt x="857" y="1561"/>
                      </a:lnTo>
                      <a:lnTo>
                        <a:pt x="830" y="1630"/>
                      </a:lnTo>
                      <a:lnTo>
                        <a:pt x="799" y="1695"/>
                      </a:lnTo>
                      <a:lnTo>
                        <a:pt x="782" y="1720"/>
                      </a:lnTo>
                      <a:lnTo>
                        <a:pt x="766" y="1725"/>
                      </a:lnTo>
                      <a:lnTo>
                        <a:pt x="739" y="1767"/>
                      </a:lnTo>
                      <a:lnTo>
                        <a:pt x="694" y="1792"/>
                      </a:lnTo>
                      <a:lnTo>
                        <a:pt x="638" y="1798"/>
                      </a:lnTo>
                      <a:lnTo>
                        <a:pt x="607" y="1770"/>
                      </a:lnTo>
                      <a:lnTo>
                        <a:pt x="603" y="1742"/>
                      </a:lnTo>
                      <a:lnTo>
                        <a:pt x="597" y="1706"/>
                      </a:lnTo>
                      <a:lnTo>
                        <a:pt x="576" y="1686"/>
                      </a:lnTo>
                      <a:lnTo>
                        <a:pt x="558" y="1617"/>
                      </a:lnTo>
                      <a:lnTo>
                        <a:pt x="552" y="1583"/>
                      </a:lnTo>
                      <a:lnTo>
                        <a:pt x="550" y="1541"/>
                      </a:lnTo>
                      <a:lnTo>
                        <a:pt x="541" y="1510"/>
                      </a:lnTo>
                      <a:lnTo>
                        <a:pt x="539" y="1491"/>
                      </a:lnTo>
                      <a:lnTo>
                        <a:pt x="521" y="1460"/>
                      </a:lnTo>
                      <a:lnTo>
                        <a:pt x="502" y="1435"/>
                      </a:lnTo>
                      <a:lnTo>
                        <a:pt x="488" y="1393"/>
                      </a:lnTo>
                      <a:lnTo>
                        <a:pt x="478" y="1362"/>
                      </a:lnTo>
                      <a:lnTo>
                        <a:pt x="482" y="1312"/>
                      </a:lnTo>
                      <a:lnTo>
                        <a:pt x="511" y="1240"/>
                      </a:lnTo>
                      <a:lnTo>
                        <a:pt x="517" y="1159"/>
                      </a:lnTo>
                      <a:lnTo>
                        <a:pt x="496" y="1067"/>
                      </a:lnTo>
                      <a:lnTo>
                        <a:pt x="465" y="1030"/>
                      </a:lnTo>
                      <a:lnTo>
                        <a:pt x="443" y="980"/>
                      </a:lnTo>
                      <a:lnTo>
                        <a:pt x="451" y="902"/>
                      </a:lnTo>
                      <a:lnTo>
                        <a:pt x="436" y="843"/>
                      </a:lnTo>
                      <a:lnTo>
                        <a:pt x="399" y="838"/>
                      </a:lnTo>
                      <a:lnTo>
                        <a:pt x="360" y="793"/>
                      </a:lnTo>
                      <a:lnTo>
                        <a:pt x="311" y="768"/>
                      </a:lnTo>
                      <a:lnTo>
                        <a:pt x="261" y="807"/>
                      </a:lnTo>
                      <a:lnTo>
                        <a:pt x="128" y="796"/>
                      </a:lnTo>
                      <a:lnTo>
                        <a:pt x="56" y="698"/>
                      </a:lnTo>
                      <a:lnTo>
                        <a:pt x="0" y="567"/>
                      </a:lnTo>
                      <a:lnTo>
                        <a:pt x="10" y="522"/>
                      </a:lnTo>
                      <a:lnTo>
                        <a:pt x="35" y="489"/>
                      </a:lnTo>
                      <a:lnTo>
                        <a:pt x="47" y="396"/>
                      </a:lnTo>
                      <a:lnTo>
                        <a:pt x="64" y="329"/>
                      </a:lnTo>
                      <a:lnTo>
                        <a:pt x="115" y="260"/>
                      </a:lnTo>
                      <a:lnTo>
                        <a:pt x="167" y="229"/>
                      </a:lnTo>
                      <a:lnTo>
                        <a:pt x="216" y="156"/>
                      </a:lnTo>
                      <a:lnTo>
                        <a:pt x="227" y="126"/>
                      </a:lnTo>
                      <a:lnTo>
                        <a:pt x="292" y="47"/>
                      </a:lnTo>
                      <a:lnTo>
                        <a:pt x="332" y="78"/>
                      </a:lnTo>
                      <a:lnTo>
                        <a:pt x="362" y="75"/>
                      </a:lnTo>
                      <a:lnTo>
                        <a:pt x="397" y="34"/>
                      </a:lnTo>
                      <a:lnTo>
                        <a:pt x="437" y="28"/>
                      </a:lnTo>
                      <a:lnTo>
                        <a:pt x="465" y="39"/>
                      </a:lnTo>
                      <a:lnTo>
                        <a:pt x="490" y="6"/>
                      </a:lnTo>
                      <a:lnTo>
                        <a:pt x="523" y="0"/>
                      </a:lnTo>
                      <a:lnTo>
                        <a:pt x="531" y="61"/>
                      </a:lnTo>
                      <a:lnTo>
                        <a:pt x="552" y="106"/>
                      </a:lnTo>
                      <a:lnTo>
                        <a:pt x="612" y="151"/>
                      </a:lnTo>
                      <a:lnTo>
                        <a:pt x="663" y="159"/>
                      </a:lnTo>
                      <a:lnTo>
                        <a:pt x="669" y="109"/>
                      </a:lnTo>
                      <a:lnTo>
                        <a:pt x="708" y="109"/>
                      </a:lnTo>
                      <a:lnTo>
                        <a:pt x="754" y="140"/>
                      </a:lnTo>
                      <a:lnTo>
                        <a:pt x="805" y="156"/>
                      </a:lnTo>
                      <a:lnTo>
                        <a:pt x="848" y="137"/>
                      </a:lnTo>
                      <a:lnTo>
                        <a:pt x="887" y="215"/>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nvGrpSpPr>
                <p:cNvPr id="1041" name="Group 27"/>
                <p:cNvGrpSpPr>
                  <a:grpSpLocks/>
                </p:cNvGrpSpPr>
                <p:nvPr/>
              </p:nvGrpSpPr>
              <p:grpSpPr bwMode="auto">
                <a:xfrm>
                  <a:off x="2395" y="617"/>
                  <a:ext cx="526" cy="620"/>
                  <a:chOff x="2395" y="617"/>
                  <a:chExt cx="526" cy="620"/>
                </a:xfrm>
              </p:grpSpPr>
              <p:grpSp>
                <p:nvGrpSpPr>
                  <p:cNvPr id="1044" name="Group 25"/>
                  <p:cNvGrpSpPr>
                    <a:grpSpLocks/>
                  </p:cNvGrpSpPr>
                  <p:nvPr/>
                </p:nvGrpSpPr>
                <p:grpSpPr bwMode="auto">
                  <a:xfrm>
                    <a:off x="2603" y="1004"/>
                    <a:ext cx="165" cy="233"/>
                    <a:chOff x="2603" y="1004"/>
                    <a:chExt cx="165" cy="233"/>
                  </a:xfrm>
                </p:grpSpPr>
                <p:sp>
                  <p:nvSpPr>
                    <p:cNvPr id="1046" name="Freeform 23"/>
                    <p:cNvSpPr>
                      <a:spLocks/>
                    </p:cNvSpPr>
                    <p:nvPr/>
                  </p:nvSpPr>
                  <p:spPr bwMode="auto">
                    <a:xfrm>
                      <a:off x="2603" y="1089"/>
                      <a:ext cx="78" cy="132"/>
                    </a:xfrm>
                    <a:custGeom>
                      <a:avLst/>
                      <a:gdLst>
                        <a:gd name="T0" fmla="*/ 18 w 78"/>
                        <a:gd name="T1" fmla="*/ 40 h 132"/>
                        <a:gd name="T2" fmla="*/ 24 w 78"/>
                        <a:gd name="T3" fmla="*/ 26 h 132"/>
                        <a:gd name="T4" fmla="*/ 38 w 78"/>
                        <a:gd name="T5" fmla="*/ 26 h 132"/>
                        <a:gd name="T6" fmla="*/ 57 w 78"/>
                        <a:gd name="T7" fmla="*/ 0 h 132"/>
                        <a:gd name="T8" fmla="*/ 63 w 78"/>
                        <a:gd name="T9" fmla="*/ 17 h 132"/>
                        <a:gd name="T10" fmla="*/ 73 w 78"/>
                        <a:gd name="T11" fmla="*/ 17 h 132"/>
                        <a:gd name="T12" fmla="*/ 77 w 78"/>
                        <a:gd name="T13" fmla="*/ 26 h 132"/>
                        <a:gd name="T14" fmla="*/ 71 w 78"/>
                        <a:gd name="T15" fmla="*/ 40 h 132"/>
                        <a:gd name="T16" fmla="*/ 63 w 78"/>
                        <a:gd name="T17" fmla="*/ 46 h 132"/>
                        <a:gd name="T18" fmla="*/ 63 w 78"/>
                        <a:gd name="T19" fmla="*/ 57 h 132"/>
                        <a:gd name="T20" fmla="*/ 61 w 78"/>
                        <a:gd name="T21" fmla="*/ 63 h 132"/>
                        <a:gd name="T22" fmla="*/ 59 w 78"/>
                        <a:gd name="T23" fmla="*/ 71 h 132"/>
                        <a:gd name="T24" fmla="*/ 63 w 78"/>
                        <a:gd name="T25" fmla="*/ 83 h 132"/>
                        <a:gd name="T26" fmla="*/ 57 w 78"/>
                        <a:gd name="T27" fmla="*/ 94 h 132"/>
                        <a:gd name="T28" fmla="*/ 51 w 78"/>
                        <a:gd name="T29" fmla="*/ 100 h 132"/>
                        <a:gd name="T30" fmla="*/ 45 w 78"/>
                        <a:gd name="T31" fmla="*/ 100 h 132"/>
                        <a:gd name="T32" fmla="*/ 43 w 78"/>
                        <a:gd name="T33" fmla="*/ 103 h 132"/>
                        <a:gd name="T34" fmla="*/ 41 w 78"/>
                        <a:gd name="T35" fmla="*/ 111 h 132"/>
                        <a:gd name="T36" fmla="*/ 32 w 78"/>
                        <a:gd name="T37" fmla="*/ 114 h 132"/>
                        <a:gd name="T38" fmla="*/ 30 w 78"/>
                        <a:gd name="T39" fmla="*/ 111 h 132"/>
                        <a:gd name="T40" fmla="*/ 22 w 78"/>
                        <a:gd name="T41" fmla="*/ 120 h 132"/>
                        <a:gd name="T42" fmla="*/ 20 w 78"/>
                        <a:gd name="T43" fmla="*/ 122 h 132"/>
                        <a:gd name="T44" fmla="*/ 10 w 78"/>
                        <a:gd name="T45" fmla="*/ 131 h 132"/>
                        <a:gd name="T46" fmla="*/ 6 w 78"/>
                        <a:gd name="T47" fmla="*/ 131 h 132"/>
                        <a:gd name="T48" fmla="*/ 4 w 78"/>
                        <a:gd name="T49" fmla="*/ 125 h 132"/>
                        <a:gd name="T50" fmla="*/ 2 w 78"/>
                        <a:gd name="T51" fmla="*/ 111 h 132"/>
                        <a:gd name="T52" fmla="*/ 0 w 78"/>
                        <a:gd name="T53" fmla="*/ 108 h 132"/>
                        <a:gd name="T54" fmla="*/ 0 w 78"/>
                        <a:gd name="T55" fmla="*/ 97 h 132"/>
                        <a:gd name="T56" fmla="*/ 6 w 78"/>
                        <a:gd name="T57" fmla="*/ 91 h 132"/>
                        <a:gd name="T58" fmla="*/ 12 w 78"/>
                        <a:gd name="T59" fmla="*/ 85 h 132"/>
                        <a:gd name="T60" fmla="*/ 16 w 78"/>
                        <a:gd name="T61" fmla="*/ 74 h 132"/>
                        <a:gd name="T62" fmla="*/ 22 w 78"/>
                        <a:gd name="T63" fmla="*/ 74 h 132"/>
                        <a:gd name="T64" fmla="*/ 26 w 78"/>
                        <a:gd name="T65" fmla="*/ 77 h 132"/>
                        <a:gd name="T66" fmla="*/ 32 w 78"/>
                        <a:gd name="T67" fmla="*/ 74 h 132"/>
                        <a:gd name="T68" fmla="*/ 26 w 78"/>
                        <a:gd name="T69" fmla="*/ 71 h 132"/>
                        <a:gd name="T70" fmla="*/ 18 w 78"/>
                        <a:gd name="T71" fmla="*/ 40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8" h="132">
                          <a:moveTo>
                            <a:pt x="18" y="40"/>
                          </a:moveTo>
                          <a:lnTo>
                            <a:pt x="24" y="26"/>
                          </a:lnTo>
                          <a:lnTo>
                            <a:pt x="38" y="26"/>
                          </a:lnTo>
                          <a:lnTo>
                            <a:pt x="57" y="0"/>
                          </a:lnTo>
                          <a:lnTo>
                            <a:pt x="63" y="17"/>
                          </a:lnTo>
                          <a:lnTo>
                            <a:pt x="73" y="17"/>
                          </a:lnTo>
                          <a:lnTo>
                            <a:pt x="77" y="26"/>
                          </a:lnTo>
                          <a:lnTo>
                            <a:pt x="71" y="40"/>
                          </a:lnTo>
                          <a:lnTo>
                            <a:pt x="63" y="46"/>
                          </a:lnTo>
                          <a:lnTo>
                            <a:pt x="63" y="57"/>
                          </a:lnTo>
                          <a:lnTo>
                            <a:pt x="61" y="63"/>
                          </a:lnTo>
                          <a:lnTo>
                            <a:pt x="59" y="71"/>
                          </a:lnTo>
                          <a:lnTo>
                            <a:pt x="63" y="83"/>
                          </a:lnTo>
                          <a:lnTo>
                            <a:pt x="57" y="94"/>
                          </a:lnTo>
                          <a:lnTo>
                            <a:pt x="51" y="100"/>
                          </a:lnTo>
                          <a:lnTo>
                            <a:pt x="45" y="100"/>
                          </a:lnTo>
                          <a:lnTo>
                            <a:pt x="43" y="103"/>
                          </a:lnTo>
                          <a:lnTo>
                            <a:pt x="41" y="111"/>
                          </a:lnTo>
                          <a:lnTo>
                            <a:pt x="32" y="114"/>
                          </a:lnTo>
                          <a:lnTo>
                            <a:pt x="30" y="111"/>
                          </a:lnTo>
                          <a:lnTo>
                            <a:pt x="22" y="120"/>
                          </a:lnTo>
                          <a:lnTo>
                            <a:pt x="20" y="122"/>
                          </a:lnTo>
                          <a:lnTo>
                            <a:pt x="10" y="131"/>
                          </a:lnTo>
                          <a:lnTo>
                            <a:pt x="6" y="131"/>
                          </a:lnTo>
                          <a:lnTo>
                            <a:pt x="4" y="125"/>
                          </a:lnTo>
                          <a:lnTo>
                            <a:pt x="2" y="111"/>
                          </a:lnTo>
                          <a:lnTo>
                            <a:pt x="0" y="108"/>
                          </a:lnTo>
                          <a:lnTo>
                            <a:pt x="0" y="97"/>
                          </a:lnTo>
                          <a:lnTo>
                            <a:pt x="6" y="91"/>
                          </a:lnTo>
                          <a:lnTo>
                            <a:pt x="12" y="85"/>
                          </a:lnTo>
                          <a:lnTo>
                            <a:pt x="16" y="74"/>
                          </a:lnTo>
                          <a:lnTo>
                            <a:pt x="22" y="74"/>
                          </a:lnTo>
                          <a:lnTo>
                            <a:pt x="26" y="77"/>
                          </a:lnTo>
                          <a:lnTo>
                            <a:pt x="32" y="74"/>
                          </a:lnTo>
                          <a:lnTo>
                            <a:pt x="26" y="71"/>
                          </a:lnTo>
                          <a:lnTo>
                            <a:pt x="18" y="4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24"/>
                    <p:cNvSpPr>
                      <a:spLocks/>
                    </p:cNvSpPr>
                    <p:nvPr/>
                  </p:nvSpPr>
                  <p:spPr bwMode="auto">
                    <a:xfrm>
                      <a:off x="2674" y="1004"/>
                      <a:ext cx="94" cy="233"/>
                    </a:xfrm>
                    <a:custGeom>
                      <a:avLst/>
                      <a:gdLst>
                        <a:gd name="T0" fmla="*/ 36 w 94"/>
                        <a:gd name="T1" fmla="*/ 25 h 233"/>
                        <a:gd name="T2" fmla="*/ 57 w 94"/>
                        <a:gd name="T3" fmla="*/ 22 h 233"/>
                        <a:gd name="T4" fmla="*/ 65 w 94"/>
                        <a:gd name="T5" fmla="*/ 14 h 233"/>
                        <a:gd name="T6" fmla="*/ 75 w 94"/>
                        <a:gd name="T7" fmla="*/ 6 h 233"/>
                        <a:gd name="T8" fmla="*/ 93 w 94"/>
                        <a:gd name="T9" fmla="*/ 3 h 233"/>
                        <a:gd name="T10" fmla="*/ 87 w 94"/>
                        <a:gd name="T11" fmla="*/ 22 h 233"/>
                        <a:gd name="T12" fmla="*/ 79 w 94"/>
                        <a:gd name="T13" fmla="*/ 28 h 233"/>
                        <a:gd name="T14" fmla="*/ 67 w 94"/>
                        <a:gd name="T15" fmla="*/ 45 h 233"/>
                        <a:gd name="T16" fmla="*/ 81 w 94"/>
                        <a:gd name="T17" fmla="*/ 45 h 233"/>
                        <a:gd name="T18" fmla="*/ 93 w 94"/>
                        <a:gd name="T19" fmla="*/ 45 h 233"/>
                        <a:gd name="T20" fmla="*/ 85 w 94"/>
                        <a:gd name="T21" fmla="*/ 64 h 233"/>
                        <a:gd name="T22" fmla="*/ 71 w 94"/>
                        <a:gd name="T23" fmla="*/ 73 h 233"/>
                        <a:gd name="T24" fmla="*/ 69 w 94"/>
                        <a:gd name="T25" fmla="*/ 87 h 233"/>
                        <a:gd name="T26" fmla="*/ 81 w 94"/>
                        <a:gd name="T27" fmla="*/ 106 h 233"/>
                        <a:gd name="T28" fmla="*/ 87 w 94"/>
                        <a:gd name="T29" fmla="*/ 126 h 233"/>
                        <a:gd name="T30" fmla="*/ 93 w 94"/>
                        <a:gd name="T31" fmla="*/ 151 h 233"/>
                        <a:gd name="T32" fmla="*/ 89 w 94"/>
                        <a:gd name="T33" fmla="*/ 182 h 233"/>
                        <a:gd name="T34" fmla="*/ 79 w 94"/>
                        <a:gd name="T35" fmla="*/ 196 h 233"/>
                        <a:gd name="T36" fmla="*/ 87 w 94"/>
                        <a:gd name="T37" fmla="*/ 218 h 233"/>
                        <a:gd name="T38" fmla="*/ 65 w 94"/>
                        <a:gd name="T39" fmla="*/ 218 h 233"/>
                        <a:gd name="T40" fmla="*/ 53 w 94"/>
                        <a:gd name="T41" fmla="*/ 215 h 233"/>
                        <a:gd name="T42" fmla="*/ 36 w 94"/>
                        <a:gd name="T43" fmla="*/ 224 h 233"/>
                        <a:gd name="T44" fmla="*/ 26 w 94"/>
                        <a:gd name="T45" fmla="*/ 226 h 233"/>
                        <a:gd name="T46" fmla="*/ 14 w 94"/>
                        <a:gd name="T47" fmla="*/ 229 h 233"/>
                        <a:gd name="T48" fmla="*/ 4 w 94"/>
                        <a:gd name="T49" fmla="*/ 221 h 233"/>
                        <a:gd name="T50" fmla="*/ 0 w 94"/>
                        <a:gd name="T51" fmla="*/ 207 h 233"/>
                        <a:gd name="T52" fmla="*/ 10 w 94"/>
                        <a:gd name="T53" fmla="*/ 193 h 233"/>
                        <a:gd name="T54" fmla="*/ 24 w 94"/>
                        <a:gd name="T55" fmla="*/ 190 h 233"/>
                        <a:gd name="T56" fmla="*/ 16 w 94"/>
                        <a:gd name="T57" fmla="*/ 182 h 233"/>
                        <a:gd name="T58" fmla="*/ 16 w 94"/>
                        <a:gd name="T59" fmla="*/ 168 h 233"/>
                        <a:gd name="T60" fmla="*/ 28 w 94"/>
                        <a:gd name="T61" fmla="*/ 159 h 233"/>
                        <a:gd name="T62" fmla="*/ 38 w 94"/>
                        <a:gd name="T63" fmla="*/ 157 h 233"/>
                        <a:gd name="T64" fmla="*/ 44 w 94"/>
                        <a:gd name="T65" fmla="*/ 131 h 233"/>
                        <a:gd name="T66" fmla="*/ 49 w 94"/>
                        <a:gd name="T67" fmla="*/ 106 h 233"/>
                        <a:gd name="T68" fmla="*/ 40 w 94"/>
                        <a:gd name="T69" fmla="*/ 89 h 233"/>
                        <a:gd name="T70" fmla="*/ 20 w 94"/>
                        <a:gd name="T71" fmla="*/ 84 h 233"/>
                        <a:gd name="T72" fmla="*/ 30 w 94"/>
                        <a:gd name="T73" fmla="*/ 34 h 2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233">
                          <a:moveTo>
                            <a:pt x="30" y="34"/>
                          </a:moveTo>
                          <a:lnTo>
                            <a:pt x="36" y="25"/>
                          </a:lnTo>
                          <a:lnTo>
                            <a:pt x="53" y="28"/>
                          </a:lnTo>
                          <a:lnTo>
                            <a:pt x="57" y="22"/>
                          </a:lnTo>
                          <a:lnTo>
                            <a:pt x="61" y="14"/>
                          </a:lnTo>
                          <a:lnTo>
                            <a:pt x="65" y="14"/>
                          </a:lnTo>
                          <a:lnTo>
                            <a:pt x="69" y="11"/>
                          </a:lnTo>
                          <a:lnTo>
                            <a:pt x="75" y="6"/>
                          </a:lnTo>
                          <a:lnTo>
                            <a:pt x="83" y="0"/>
                          </a:lnTo>
                          <a:lnTo>
                            <a:pt x="93" y="3"/>
                          </a:lnTo>
                          <a:lnTo>
                            <a:pt x="91" y="14"/>
                          </a:lnTo>
                          <a:lnTo>
                            <a:pt x="87" y="22"/>
                          </a:lnTo>
                          <a:lnTo>
                            <a:pt x="83" y="25"/>
                          </a:lnTo>
                          <a:lnTo>
                            <a:pt x="79" y="28"/>
                          </a:lnTo>
                          <a:lnTo>
                            <a:pt x="67" y="34"/>
                          </a:lnTo>
                          <a:lnTo>
                            <a:pt x="67" y="45"/>
                          </a:lnTo>
                          <a:lnTo>
                            <a:pt x="69" y="50"/>
                          </a:lnTo>
                          <a:lnTo>
                            <a:pt x="81" y="45"/>
                          </a:lnTo>
                          <a:lnTo>
                            <a:pt x="91" y="39"/>
                          </a:lnTo>
                          <a:lnTo>
                            <a:pt x="93" y="45"/>
                          </a:lnTo>
                          <a:lnTo>
                            <a:pt x="93" y="61"/>
                          </a:lnTo>
                          <a:lnTo>
                            <a:pt x="85" y="64"/>
                          </a:lnTo>
                          <a:lnTo>
                            <a:pt x="77" y="64"/>
                          </a:lnTo>
                          <a:lnTo>
                            <a:pt x="71" y="73"/>
                          </a:lnTo>
                          <a:lnTo>
                            <a:pt x="69" y="78"/>
                          </a:lnTo>
                          <a:lnTo>
                            <a:pt x="69" y="87"/>
                          </a:lnTo>
                          <a:lnTo>
                            <a:pt x="75" y="98"/>
                          </a:lnTo>
                          <a:lnTo>
                            <a:pt x="81" y="106"/>
                          </a:lnTo>
                          <a:lnTo>
                            <a:pt x="85" y="115"/>
                          </a:lnTo>
                          <a:lnTo>
                            <a:pt x="87" y="126"/>
                          </a:lnTo>
                          <a:lnTo>
                            <a:pt x="89" y="137"/>
                          </a:lnTo>
                          <a:lnTo>
                            <a:pt x="93" y="151"/>
                          </a:lnTo>
                          <a:lnTo>
                            <a:pt x="93" y="171"/>
                          </a:lnTo>
                          <a:lnTo>
                            <a:pt x="89" y="182"/>
                          </a:lnTo>
                          <a:lnTo>
                            <a:pt x="81" y="190"/>
                          </a:lnTo>
                          <a:lnTo>
                            <a:pt x="79" y="196"/>
                          </a:lnTo>
                          <a:lnTo>
                            <a:pt x="83" y="207"/>
                          </a:lnTo>
                          <a:lnTo>
                            <a:pt x="87" y="218"/>
                          </a:lnTo>
                          <a:lnTo>
                            <a:pt x="75" y="218"/>
                          </a:lnTo>
                          <a:lnTo>
                            <a:pt x="65" y="218"/>
                          </a:lnTo>
                          <a:lnTo>
                            <a:pt x="61" y="215"/>
                          </a:lnTo>
                          <a:lnTo>
                            <a:pt x="53" y="215"/>
                          </a:lnTo>
                          <a:lnTo>
                            <a:pt x="44" y="218"/>
                          </a:lnTo>
                          <a:lnTo>
                            <a:pt x="36" y="224"/>
                          </a:lnTo>
                          <a:lnTo>
                            <a:pt x="30" y="224"/>
                          </a:lnTo>
                          <a:lnTo>
                            <a:pt x="26" y="226"/>
                          </a:lnTo>
                          <a:lnTo>
                            <a:pt x="16" y="232"/>
                          </a:lnTo>
                          <a:lnTo>
                            <a:pt x="14" y="229"/>
                          </a:lnTo>
                          <a:lnTo>
                            <a:pt x="10" y="224"/>
                          </a:lnTo>
                          <a:lnTo>
                            <a:pt x="4" y="221"/>
                          </a:lnTo>
                          <a:lnTo>
                            <a:pt x="0" y="218"/>
                          </a:lnTo>
                          <a:lnTo>
                            <a:pt x="0" y="207"/>
                          </a:lnTo>
                          <a:lnTo>
                            <a:pt x="4" y="193"/>
                          </a:lnTo>
                          <a:lnTo>
                            <a:pt x="10" y="193"/>
                          </a:lnTo>
                          <a:lnTo>
                            <a:pt x="16" y="190"/>
                          </a:lnTo>
                          <a:lnTo>
                            <a:pt x="24" y="190"/>
                          </a:lnTo>
                          <a:lnTo>
                            <a:pt x="24" y="187"/>
                          </a:lnTo>
                          <a:lnTo>
                            <a:pt x="16" y="182"/>
                          </a:lnTo>
                          <a:lnTo>
                            <a:pt x="16" y="173"/>
                          </a:lnTo>
                          <a:lnTo>
                            <a:pt x="16" y="168"/>
                          </a:lnTo>
                          <a:lnTo>
                            <a:pt x="24" y="162"/>
                          </a:lnTo>
                          <a:lnTo>
                            <a:pt x="28" y="159"/>
                          </a:lnTo>
                          <a:lnTo>
                            <a:pt x="32" y="157"/>
                          </a:lnTo>
                          <a:lnTo>
                            <a:pt x="38" y="157"/>
                          </a:lnTo>
                          <a:lnTo>
                            <a:pt x="42" y="154"/>
                          </a:lnTo>
                          <a:lnTo>
                            <a:pt x="44" y="131"/>
                          </a:lnTo>
                          <a:lnTo>
                            <a:pt x="49" y="115"/>
                          </a:lnTo>
                          <a:lnTo>
                            <a:pt x="49" y="106"/>
                          </a:lnTo>
                          <a:lnTo>
                            <a:pt x="36" y="103"/>
                          </a:lnTo>
                          <a:lnTo>
                            <a:pt x="40" y="89"/>
                          </a:lnTo>
                          <a:lnTo>
                            <a:pt x="30" y="81"/>
                          </a:lnTo>
                          <a:lnTo>
                            <a:pt x="20" y="84"/>
                          </a:lnTo>
                          <a:lnTo>
                            <a:pt x="32" y="64"/>
                          </a:lnTo>
                          <a:lnTo>
                            <a:pt x="30" y="34"/>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45" name="Freeform 26"/>
                  <p:cNvSpPr>
                    <a:spLocks/>
                  </p:cNvSpPr>
                  <p:nvPr/>
                </p:nvSpPr>
                <p:spPr bwMode="auto">
                  <a:xfrm>
                    <a:off x="2395" y="617"/>
                    <a:ext cx="526" cy="390"/>
                  </a:xfrm>
                  <a:custGeom>
                    <a:avLst/>
                    <a:gdLst>
                      <a:gd name="T0" fmla="*/ 33 w 526"/>
                      <a:gd name="T1" fmla="*/ 381 h 390"/>
                      <a:gd name="T2" fmla="*/ 53 w 526"/>
                      <a:gd name="T3" fmla="*/ 353 h 390"/>
                      <a:gd name="T4" fmla="*/ 64 w 526"/>
                      <a:gd name="T5" fmla="*/ 344 h 390"/>
                      <a:gd name="T6" fmla="*/ 82 w 526"/>
                      <a:gd name="T7" fmla="*/ 336 h 390"/>
                      <a:gd name="T8" fmla="*/ 95 w 526"/>
                      <a:gd name="T9" fmla="*/ 336 h 390"/>
                      <a:gd name="T10" fmla="*/ 107 w 526"/>
                      <a:gd name="T11" fmla="*/ 325 h 390"/>
                      <a:gd name="T12" fmla="*/ 121 w 526"/>
                      <a:gd name="T13" fmla="*/ 308 h 390"/>
                      <a:gd name="T14" fmla="*/ 134 w 526"/>
                      <a:gd name="T15" fmla="*/ 299 h 390"/>
                      <a:gd name="T16" fmla="*/ 148 w 526"/>
                      <a:gd name="T17" fmla="*/ 291 h 390"/>
                      <a:gd name="T18" fmla="*/ 163 w 526"/>
                      <a:gd name="T19" fmla="*/ 280 h 390"/>
                      <a:gd name="T20" fmla="*/ 183 w 526"/>
                      <a:gd name="T21" fmla="*/ 274 h 390"/>
                      <a:gd name="T22" fmla="*/ 214 w 526"/>
                      <a:gd name="T23" fmla="*/ 280 h 390"/>
                      <a:gd name="T24" fmla="*/ 239 w 526"/>
                      <a:gd name="T25" fmla="*/ 269 h 390"/>
                      <a:gd name="T26" fmla="*/ 253 w 526"/>
                      <a:gd name="T27" fmla="*/ 241 h 390"/>
                      <a:gd name="T28" fmla="*/ 270 w 526"/>
                      <a:gd name="T29" fmla="*/ 218 h 390"/>
                      <a:gd name="T30" fmla="*/ 282 w 526"/>
                      <a:gd name="T31" fmla="*/ 199 h 390"/>
                      <a:gd name="T32" fmla="*/ 292 w 526"/>
                      <a:gd name="T33" fmla="*/ 182 h 390"/>
                      <a:gd name="T34" fmla="*/ 315 w 526"/>
                      <a:gd name="T35" fmla="*/ 165 h 390"/>
                      <a:gd name="T36" fmla="*/ 311 w 526"/>
                      <a:gd name="T37" fmla="*/ 188 h 390"/>
                      <a:gd name="T38" fmla="*/ 329 w 526"/>
                      <a:gd name="T39" fmla="*/ 199 h 390"/>
                      <a:gd name="T40" fmla="*/ 344 w 526"/>
                      <a:gd name="T41" fmla="*/ 190 h 390"/>
                      <a:gd name="T42" fmla="*/ 350 w 526"/>
                      <a:gd name="T43" fmla="*/ 174 h 390"/>
                      <a:gd name="T44" fmla="*/ 356 w 526"/>
                      <a:gd name="T45" fmla="*/ 157 h 390"/>
                      <a:gd name="T46" fmla="*/ 366 w 526"/>
                      <a:gd name="T47" fmla="*/ 140 h 390"/>
                      <a:gd name="T48" fmla="*/ 395 w 526"/>
                      <a:gd name="T49" fmla="*/ 140 h 390"/>
                      <a:gd name="T50" fmla="*/ 424 w 526"/>
                      <a:gd name="T51" fmla="*/ 112 h 390"/>
                      <a:gd name="T52" fmla="*/ 453 w 526"/>
                      <a:gd name="T53" fmla="*/ 92 h 390"/>
                      <a:gd name="T54" fmla="*/ 484 w 526"/>
                      <a:gd name="T55" fmla="*/ 45 h 390"/>
                      <a:gd name="T56" fmla="*/ 511 w 526"/>
                      <a:gd name="T57" fmla="*/ 22 h 390"/>
                      <a:gd name="T58" fmla="*/ 502 w 526"/>
                      <a:gd name="T59" fmla="*/ 0 h 390"/>
                      <a:gd name="T60" fmla="*/ 455 w 526"/>
                      <a:gd name="T61" fmla="*/ 14 h 390"/>
                      <a:gd name="T62" fmla="*/ 424 w 526"/>
                      <a:gd name="T63" fmla="*/ 28 h 390"/>
                      <a:gd name="T64" fmla="*/ 391 w 526"/>
                      <a:gd name="T65" fmla="*/ 36 h 390"/>
                      <a:gd name="T66" fmla="*/ 350 w 526"/>
                      <a:gd name="T67" fmla="*/ 59 h 390"/>
                      <a:gd name="T68" fmla="*/ 315 w 526"/>
                      <a:gd name="T69" fmla="*/ 73 h 390"/>
                      <a:gd name="T70" fmla="*/ 278 w 526"/>
                      <a:gd name="T71" fmla="*/ 92 h 390"/>
                      <a:gd name="T72" fmla="*/ 253 w 526"/>
                      <a:gd name="T73" fmla="*/ 120 h 390"/>
                      <a:gd name="T74" fmla="*/ 231 w 526"/>
                      <a:gd name="T75" fmla="*/ 140 h 390"/>
                      <a:gd name="T76" fmla="*/ 189 w 526"/>
                      <a:gd name="T77" fmla="*/ 174 h 390"/>
                      <a:gd name="T78" fmla="*/ 146 w 526"/>
                      <a:gd name="T79" fmla="*/ 215 h 390"/>
                      <a:gd name="T80" fmla="*/ 109 w 526"/>
                      <a:gd name="T81" fmla="*/ 246 h 390"/>
                      <a:gd name="T82" fmla="*/ 80 w 526"/>
                      <a:gd name="T83" fmla="*/ 288 h 390"/>
                      <a:gd name="T84" fmla="*/ 49 w 526"/>
                      <a:gd name="T85" fmla="*/ 316 h 390"/>
                      <a:gd name="T86" fmla="*/ 0 w 526"/>
                      <a:gd name="T87" fmla="*/ 389 h 3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6" h="390">
                        <a:moveTo>
                          <a:pt x="0" y="389"/>
                        </a:moveTo>
                        <a:lnTo>
                          <a:pt x="33" y="381"/>
                        </a:lnTo>
                        <a:lnTo>
                          <a:pt x="45" y="364"/>
                        </a:lnTo>
                        <a:lnTo>
                          <a:pt x="53" y="353"/>
                        </a:lnTo>
                        <a:lnTo>
                          <a:pt x="56" y="344"/>
                        </a:lnTo>
                        <a:lnTo>
                          <a:pt x="64" y="344"/>
                        </a:lnTo>
                        <a:lnTo>
                          <a:pt x="72" y="336"/>
                        </a:lnTo>
                        <a:lnTo>
                          <a:pt x="82" y="336"/>
                        </a:lnTo>
                        <a:lnTo>
                          <a:pt x="88" y="336"/>
                        </a:lnTo>
                        <a:lnTo>
                          <a:pt x="95" y="336"/>
                        </a:lnTo>
                        <a:lnTo>
                          <a:pt x="99" y="336"/>
                        </a:lnTo>
                        <a:lnTo>
                          <a:pt x="107" y="325"/>
                        </a:lnTo>
                        <a:lnTo>
                          <a:pt x="111" y="316"/>
                        </a:lnTo>
                        <a:lnTo>
                          <a:pt x="121" y="308"/>
                        </a:lnTo>
                        <a:lnTo>
                          <a:pt x="128" y="305"/>
                        </a:lnTo>
                        <a:lnTo>
                          <a:pt x="134" y="299"/>
                        </a:lnTo>
                        <a:lnTo>
                          <a:pt x="142" y="297"/>
                        </a:lnTo>
                        <a:lnTo>
                          <a:pt x="148" y="291"/>
                        </a:lnTo>
                        <a:lnTo>
                          <a:pt x="156" y="285"/>
                        </a:lnTo>
                        <a:lnTo>
                          <a:pt x="163" y="280"/>
                        </a:lnTo>
                        <a:lnTo>
                          <a:pt x="173" y="271"/>
                        </a:lnTo>
                        <a:lnTo>
                          <a:pt x="183" y="274"/>
                        </a:lnTo>
                        <a:lnTo>
                          <a:pt x="198" y="280"/>
                        </a:lnTo>
                        <a:lnTo>
                          <a:pt x="214" y="280"/>
                        </a:lnTo>
                        <a:lnTo>
                          <a:pt x="231" y="271"/>
                        </a:lnTo>
                        <a:lnTo>
                          <a:pt x="239" y="269"/>
                        </a:lnTo>
                        <a:lnTo>
                          <a:pt x="245" y="252"/>
                        </a:lnTo>
                        <a:lnTo>
                          <a:pt x="253" y="241"/>
                        </a:lnTo>
                        <a:lnTo>
                          <a:pt x="266" y="227"/>
                        </a:lnTo>
                        <a:lnTo>
                          <a:pt x="270" y="218"/>
                        </a:lnTo>
                        <a:lnTo>
                          <a:pt x="270" y="207"/>
                        </a:lnTo>
                        <a:lnTo>
                          <a:pt x="282" y="199"/>
                        </a:lnTo>
                        <a:lnTo>
                          <a:pt x="288" y="190"/>
                        </a:lnTo>
                        <a:lnTo>
                          <a:pt x="292" y="182"/>
                        </a:lnTo>
                        <a:lnTo>
                          <a:pt x="296" y="182"/>
                        </a:lnTo>
                        <a:lnTo>
                          <a:pt x="315" y="165"/>
                        </a:lnTo>
                        <a:lnTo>
                          <a:pt x="315" y="182"/>
                        </a:lnTo>
                        <a:lnTo>
                          <a:pt x="311" y="188"/>
                        </a:lnTo>
                        <a:lnTo>
                          <a:pt x="315" y="196"/>
                        </a:lnTo>
                        <a:lnTo>
                          <a:pt x="329" y="199"/>
                        </a:lnTo>
                        <a:lnTo>
                          <a:pt x="336" y="199"/>
                        </a:lnTo>
                        <a:lnTo>
                          <a:pt x="344" y="190"/>
                        </a:lnTo>
                        <a:lnTo>
                          <a:pt x="350" y="182"/>
                        </a:lnTo>
                        <a:lnTo>
                          <a:pt x="350" y="174"/>
                        </a:lnTo>
                        <a:lnTo>
                          <a:pt x="356" y="165"/>
                        </a:lnTo>
                        <a:lnTo>
                          <a:pt x="356" y="157"/>
                        </a:lnTo>
                        <a:lnTo>
                          <a:pt x="362" y="146"/>
                        </a:lnTo>
                        <a:lnTo>
                          <a:pt x="366" y="140"/>
                        </a:lnTo>
                        <a:lnTo>
                          <a:pt x="375" y="140"/>
                        </a:lnTo>
                        <a:lnTo>
                          <a:pt x="395" y="140"/>
                        </a:lnTo>
                        <a:lnTo>
                          <a:pt x="410" y="129"/>
                        </a:lnTo>
                        <a:lnTo>
                          <a:pt x="424" y="112"/>
                        </a:lnTo>
                        <a:lnTo>
                          <a:pt x="439" y="106"/>
                        </a:lnTo>
                        <a:lnTo>
                          <a:pt x="453" y="92"/>
                        </a:lnTo>
                        <a:lnTo>
                          <a:pt x="463" y="70"/>
                        </a:lnTo>
                        <a:lnTo>
                          <a:pt x="484" y="45"/>
                        </a:lnTo>
                        <a:lnTo>
                          <a:pt x="498" y="34"/>
                        </a:lnTo>
                        <a:lnTo>
                          <a:pt x="511" y="22"/>
                        </a:lnTo>
                        <a:lnTo>
                          <a:pt x="525" y="8"/>
                        </a:lnTo>
                        <a:lnTo>
                          <a:pt x="502" y="0"/>
                        </a:lnTo>
                        <a:lnTo>
                          <a:pt x="478" y="0"/>
                        </a:lnTo>
                        <a:lnTo>
                          <a:pt x="455" y="14"/>
                        </a:lnTo>
                        <a:lnTo>
                          <a:pt x="443" y="22"/>
                        </a:lnTo>
                        <a:lnTo>
                          <a:pt x="424" y="28"/>
                        </a:lnTo>
                        <a:lnTo>
                          <a:pt x="403" y="31"/>
                        </a:lnTo>
                        <a:lnTo>
                          <a:pt x="391" y="36"/>
                        </a:lnTo>
                        <a:lnTo>
                          <a:pt x="366" y="50"/>
                        </a:lnTo>
                        <a:lnTo>
                          <a:pt x="350" y="59"/>
                        </a:lnTo>
                        <a:lnTo>
                          <a:pt x="334" y="67"/>
                        </a:lnTo>
                        <a:lnTo>
                          <a:pt x="315" y="73"/>
                        </a:lnTo>
                        <a:lnTo>
                          <a:pt x="296" y="81"/>
                        </a:lnTo>
                        <a:lnTo>
                          <a:pt x="278" y="92"/>
                        </a:lnTo>
                        <a:lnTo>
                          <a:pt x="264" y="106"/>
                        </a:lnTo>
                        <a:lnTo>
                          <a:pt x="253" y="120"/>
                        </a:lnTo>
                        <a:lnTo>
                          <a:pt x="241" y="132"/>
                        </a:lnTo>
                        <a:lnTo>
                          <a:pt x="231" y="140"/>
                        </a:lnTo>
                        <a:lnTo>
                          <a:pt x="210" y="157"/>
                        </a:lnTo>
                        <a:lnTo>
                          <a:pt x="189" y="174"/>
                        </a:lnTo>
                        <a:lnTo>
                          <a:pt x="163" y="190"/>
                        </a:lnTo>
                        <a:lnTo>
                          <a:pt x="146" y="215"/>
                        </a:lnTo>
                        <a:lnTo>
                          <a:pt x="126" y="235"/>
                        </a:lnTo>
                        <a:lnTo>
                          <a:pt x="109" y="246"/>
                        </a:lnTo>
                        <a:lnTo>
                          <a:pt x="91" y="271"/>
                        </a:lnTo>
                        <a:lnTo>
                          <a:pt x="80" y="288"/>
                        </a:lnTo>
                        <a:lnTo>
                          <a:pt x="64" y="305"/>
                        </a:lnTo>
                        <a:lnTo>
                          <a:pt x="49" y="316"/>
                        </a:lnTo>
                        <a:lnTo>
                          <a:pt x="33" y="327"/>
                        </a:lnTo>
                        <a:lnTo>
                          <a:pt x="0" y="389"/>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42" name="Freeform 28"/>
                <p:cNvSpPr>
                  <a:spLocks/>
                </p:cNvSpPr>
                <p:nvPr/>
              </p:nvSpPr>
              <p:spPr bwMode="auto">
                <a:xfrm>
                  <a:off x="3324" y="2815"/>
                  <a:ext cx="158" cy="378"/>
                </a:xfrm>
                <a:custGeom>
                  <a:avLst/>
                  <a:gdLst>
                    <a:gd name="T0" fmla="*/ 29 w 158"/>
                    <a:gd name="T1" fmla="*/ 117 h 378"/>
                    <a:gd name="T2" fmla="*/ 26 w 158"/>
                    <a:gd name="T3" fmla="*/ 193 h 378"/>
                    <a:gd name="T4" fmla="*/ 12 w 158"/>
                    <a:gd name="T5" fmla="*/ 240 h 378"/>
                    <a:gd name="T6" fmla="*/ 0 w 158"/>
                    <a:gd name="T7" fmla="*/ 285 h 378"/>
                    <a:gd name="T8" fmla="*/ 0 w 158"/>
                    <a:gd name="T9" fmla="*/ 318 h 378"/>
                    <a:gd name="T10" fmla="*/ 4 w 158"/>
                    <a:gd name="T11" fmla="*/ 346 h 378"/>
                    <a:gd name="T12" fmla="*/ 18 w 158"/>
                    <a:gd name="T13" fmla="*/ 371 h 378"/>
                    <a:gd name="T14" fmla="*/ 29 w 158"/>
                    <a:gd name="T15" fmla="*/ 374 h 378"/>
                    <a:gd name="T16" fmla="*/ 39 w 158"/>
                    <a:gd name="T17" fmla="*/ 374 h 378"/>
                    <a:gd name="T18" fmla="*/ 51 w 158"/>
                    <a:gd name="T19" fmla="*/ 377 h 378"/>
                    <a:gd name="T20" fmla="*/ 57 w 158"/>
                    <a:gd name="T21" fmla="*/ 357 h 378"/>
                    <a:gd name="T22" fmla="*/ 63 w 158"/>
                    <a:gd name="T23" fmla="*/ 307 h 378"/>
                    <a:gd name="T24" fmla="*/ 80 w 158"/>
                    <a:gd name="T25" fmla="*/ 274 h 378"/>
                    <a:gd name="T26" fmla="*/ 84 w 158"/>
                    <a:gd name="T27" fmla="*/ 223 h 378"/>
                    <a:gd name="T28" fmla="*/ 92 w 158"/>
                    <a:gd name="T29" fmla="*/ 204 h 378"/>
                    <a:gd name="T30" fmla="*/ 100 w 158"/>
                    <a:gd name="T31" fmla="*/ 190 h 378"/>
                    <a:gd name="T32" fmla="*/ 106 w 158"/>
                    <a:gd name="T33" fmla="*/ 154 h 378"/>
                    <a:gd name="T34" fmla="*/ 118 w 158"/>
                    <a:gd name="T35" fmla="*/ 131 h 378"/>
                    <a:gd name="T36" fmla="*/ 126 w 158"/>
                    <a:gd name="T37" fmla="*/ 114 h 378"/>
                    <a:gd name="T38" fmla="*/ 133 w 158"/>
                    <a:gd name="T39" fmla="*/ 101 h 378"/>
                    <a:gd name="T40" fmla="*/ 133 w 158"/>
                    <a:gd name="T41" fmla="*/ 92 h 378"/>
                    <a:gd name="T42" fmla="*/ 151 w 158"/>
                    <a:gd name="T43" fmla="*/ 73 h 378"/>
                    <a:gd name="T44" fmla="*/ 153 w 158"/>
                    <a:gd name="T45" fmla="*/ 42 h 378"/>
                    <a:gd name="T46" fmla="*/ 157 w 158"/>
                    <a:gd name="T47" fmla="*/ 22 h 378"/>
                    <a:gd name="T48" fmla="*/ 141 w 158"/>
                    <a:gd name="T49" fmla="*/ 14 h 378"/>
                    <a:gd name="T50" fmla="*/ 131 w 158"/>
                    <a:gd name="T51" fmla="*/ 0 h 378"/>
                    <a:gd name="T52" fmla="*/ 118 w 158"/>
                    <a:gd name="T53" fmla="*/ 14 h 378"/>
                    <a:gd name="T54" fmla="*/ 106 w 158"/>
                    <a:gd name="T55" fmla="*/ 47 h 378"/>
                    <a:gd name="T56" fmla="*/ 92 w 158"/>
                    <a:gd name="T57" fmla="*/ 70 h 378"/>
                    <a:gd name="T58" fmla="*/ 80 w 158"/>
                    <a:gd name="T59" fmla="*/ 89 h 378"/>
                    <a:gd name="T60" fmla="*/ 75 w 158"/>
                    <a:gd name="T61" fmla="*/ 89 h 378"/>
                    <a:gd name="T62" fmla="*/ 63 w 158"/>
                    <a:gd name="T63" fmla="*/ 101 h 378"/>
                    <a:gd name="T64" fmla="*/ 57 w 158"/>
                    <a:gd name="T65" fmla="*/ 112 h 378"/>
                    <a:gd name="T66" fmla="*/ 29 w 158"/>
                    <a:gd name="T67" fmla="*/ 117 h 3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8" h="378">
                      <a:moveTo>
                        <a:pt x="29" y="117"/>
                      </a:moveTo>
                      <a:lnTo>
                        <a:pt x="26" y="193"/>
                      </a:lnTo>
                      <a:lnTo>
                        <a:pt x="12" y="240"/>
                      </a:lnTo>
                      <a:lnTo>
                        <a:pt x="0" y="285"/>
                      </a:lnTo>
                      <a:lnTo>
                        <a:pt x="0" y="318"/>
                      </a:lnTo>
                      <a:lnTo>
                        <a:pt x="4" y="346"/>
                      </a:lnTo>
                      <a:lnTo>
                        <a:pt x="18" y="371"/>
                      </a:lnTo>
                      <a:lnTo>
                        <a:pt x="29" y="374"/>
                      </a:lnTo>
                      <a:lnTo>
                        <a:pt x="39" y="374"/>
                      </a:lnTo>
                      <a:lnTo>
                        <a:pt x="51" y="377"/>
                      </a:lnTo>
                      <a:lnTo>
                        <a:pt x="57" y="357"/>
                      </a:lnTo>
                      <a:lnTo>
                        <a:pt x="63" y="307"/>
                      </a:lnTo>
                      <a:lnTo>
                        <a:pt x="80" y="274"/>
                      </a:lnTo>
                      <a:lnTo>
                        <a:pt x="84" y="223"/>
                      </a:lnTo>
                      <a:lnTo>
                        <a:pt x="92" y="204"/>
                      </a:lnTo>
                      <a:lnTo>
                        <a:pt x="100" y="190"/>
                      </a:lnTo>
                      <a:lnTo>
                        <a:pt x="106" y="154"/>
                      </a:lnTo>
                      <a:lnTo>
                        <a:pt x="118" y="131"/>
                      </a:lnTo>
                      <a:lnTo>
                        <a:pt x="126" y="114"/>
                      </a:lnTo>
                      <a:lnTo>
                        <a:pt x="133" y="101"/>
                      </a:lnTo>
                      <a:lnTo>
                        <a:pt x="133" y="92"/>
                      </a:lnTo>
                      <a:lnTo>
                        <a:pt x="151" y="73"/>
                      </a:lnTo>
                      <a:lnTo>
                        <a:pt x="153" y="42"/>
                      </a:lnTo>
                      <a:lnTo>
                        <a:pt x="157" y="22"/>
                      </a:lnTo>
                      <a:lnTo>
                        <a:pt x="141" y="14"/>
                      </a:lnTo>
                      <a:lnTo>
                        <a:pt x="131" y="0"/>
                      </a:lnTo>
                      <a:lnTo>
                        <a:pt x="118" y="14"/>
                      </a:lnTo>
                      <a:lnTo>
                        <a:pt x="106" y="47"/>
                      </a:lnTo>
                      <a:lnTo>
                        <a:pt x="92" y="70"/>
                      </a:lnTo>
                      <a:lnTo>
                        <a:pt x="80" y="89"/>
                      </a:lnTo>
                      <a:lnTo>
                        <a:pt x="75" y="89"/>
                      </a:lnTo>
                      <a:lnTo>
                        <a:pt x="63" y="101"/>
                      </a:lnTo>
                      <a:lnTo>
                        <a:pt x="57" y="112"/>
                      </a:lnTo>
                      <a:lnTo>
                        <a:pt x="29" y="117"/>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29"/>
                <p:cNvSpPr>
                  <a:spLocks/>
                </p:cNvSpPr>
                <p:nvPr/>
              </p:nvSpPr>
              <p:spPr bwMode="auto">
                <a:xfrm>
                  <a:off x="2575" y="655"/>
                  <a:ext cx="2126" cy="1789"/>
                </a:xfrm>
                <a:custGeom>
                  <a:avLst/>
                  <a:gdLst>
                    <a:gd name="T0" fmla="*/ 124 w 2126"/>
                    <a:gd name="T1" fmla="*/ 750 h 1789"/>
                    <a:gd name="T2" fmla="*/ 142 w 2126"/>
                    <a:gd name="T3" fmla="*/ 619 h 1789"/>
                    <a:gd name="T4" fmla="*/ 214 w 2126"/>
                    <a:gd name="T5" fmla="*/ 544 h 1789"/>
                    <a:gd name="T6" fmla="*/ 296 w 2126"/>
                    <a:gd name="T7" fmla="*/ 508 h 1789"/>
                    <a:gd name="T8" fmla="*/ 319 w 2126"/>
                    <a:gd name="T9" fmla="*/ 432 h 1789"/>
                    <a:gd name="T10" fmla="*/ 424 w 2126"/>
                    <a:gd name="T11" fmla="*/ 365 h 1789"/>
                    <a:gd name="T12" fmla="*/ 492 w 2126"/>
                    <a:gd name="T13" fmla="*/ 271 h 1789"/>
                    <a:gd name="T14" fmla="*/ 461 w 2126"/>
                    <a:gd name="T15" fmla="*/ 223 h 1789"/>
                    <a:gd name="T16" fmla="*/ 467 w 2126"/>
                    <a:gd name="T17" fmla="*/ 179 h 1789"/>
                    <a:gd name="T18" fmla="*/ 399 w 2126"/>
                    <a:gd name="T19" fmla="*/ 243 h 1789"/>
                    <a:gd name="T20" fmla="*/ 377 w 2126"/>
                    <a:gd name="T21" fmla="*/ 371 h 1789"/>
                    <a:gd name="T22" fmla="*/ 331 w 2126"/>
                    <a:gd name="T23" fmla="*/ 410 h 1789"/>
                    <a:gd name="T24" fmla="*/ 307 w 2126"/>
                    <a:gd name="T25" fmla="*/ 343 h 1789"/>
                    <a:gd name="T26" fmla="*/ 243 w 2126"/>
                    <a:gd name="T27" fmla="*/ 374 h 1789"/>
                    <a:gd name="T28" fmla="*/ 226 w 2126"/>
                    <a:gd name="T29" fmla="*/ 324 h 1789"/>
                    <a:gd name="T30" fmla="*/ 227 w 2126"/>
                    <a:gd name="T31" fmla="*/ 273 h 1789"/>
                    <a:gd name="T32" fmla="*/ 296 w 2126"/>
                    <a:gd name="T33" fmla="*/ 240 h 1789"/>
                    <a:gd name="T34" fmla="*/ 340 w 2126"/>
                    <a:gd name="T35" fmla="*/ 153 h 1789"/>
                    <a:gd name="T36" fmla="*/ 412 w 2126"/>
                    <a:gd name="T37" fmla="*/ 53 h 1789"/>
                    <a:gd name="T38" fmla="*/ 511 w 2126"/>
                    <a:gd name="T39" fmla="*/ 25 h 1789"/>
                    <a:gd name="T40" fmla="*/ 642 w 2126"/>
                    <a:gd name="T41" fmla="*/ 103 h 1789"/>
                    <a:gd name="T42" fmla="*/ 595 w 2126"/>
                    <a:gd name="T43" fmla="*/ 223 h 1789"/>
                    <a:gd name="T44" fmla="*/ 642 w 2126"/>
                    <a:gd name="T45" fmla="*/ 285 h 1789"/>
                    <a:gd name="T46" fmla="*/ 682 w 2126"/>
                    <a:gd name="T47" fmla="*/ 215 h 1789"/>
                    <a:gd name="T48" fmla="*/ 859 w 2126"/>
                    <a:gd name="T49" fmla="*/ 187 h 1789"/>
                    <a:gd name="T50" fmla="*/ 1073 w 2126"/>
                    <a:gd name="T51" fmla="*/ 33 h 1789"/>
                    <a:gd name="T52" fmla="*/ 1406 w 2126"/>
                    <a:gd name="T53" fmla="*/ 103 h 1789"/>
                    <a:gd name="T54" fmla="*/ 2004 w 2126"/>
                    <a:gd name="T55" fmla="*/ 226 h 1789"/>
                    <a:gd name="T56" fmla="*/ 2057 w 2126"/>
                    <a:gd name="T57" fmla="*/ 298 h 1789"/>
                    <a:gd name="T58" fmla="*/ 2076 w 2126"/>
                    <a:gd name="T59" fmla="*/ 541 h 1789"/>
                    <a:gd name="T60" fmla="*/ 1901 w 2126"/>
                    <a:gd name="T61" fmla="*/ 346 h 1789"/>
                    <a:gd name="T62" fmla="*/ 1763 w 2126"/>
                    <a:gd name="T63" fmla="*/ 435 h 1789"/>
                    <a:gd name="T64" fmla="*/ 1954 w 2126"/>
                    <a:gd name="T65" fmla="*/ 775 h 1789"/>
                    <a:gd name="T66" fmla="*/ 1876 w 2126"/>
                    <a:gd name="T67" fmla="*/ 920 h 1789"/>
                    <a:gd name="T68" fmla="*/ 2003 w 2126"/>
                    <a:gd name="T69" fmla="*/ 1252 h 1789"/>
                    <a:gd name="T70" fmla="*/ 1874 w 2126"/>
                    <a:gd name="T71" fmla="*/ 1425 h 1789"/>
                    <a:gd name="T72" fmla="*/ 1841 w 2126"/>
                    <a:gd name="T73" fmla="*/ 1559 h 1789"/>
                    <a:gd name="T74" fmla="*/ 1833 w 2126"/>
                    <a:gd name="T75" fmla="*/ 1690 h 1789"/>
                    <a:gd name="T76" fmla="*/ 1789 w 2126"/>
                    <a:gd name="T77" fmla="*/ 1685 h 1789"/>
                    <a:gd name="T78" fmla="*/ 1658 w 2126"/>
                    <a:gd name="T79" fmla="*/ 1411 h 1789"/>
                    <a:gd name="T80" fmla="*/ 1472 w 2126"/>
                    <a:gd name="T81" fmla="*/ 1403 h 1789"/>
                    <a:gd name="T82" fmla="*/ 1359 w 2126"/>
                    <a:gd name="T83" fmla="*/ 1562 h 1789"/>
                    <a:gd name="T84" fmla="*/ 1128 w 2126"/>
                    <a:gd name="T85" fmla="*/ 1213 h 1789"/>
                    <a:gd name="T86" fmla="*/ 822 w 2126"/>
                    <a:gd name="T87" fmla="*/ 1091 h 1789"/>
                    <a:gd name="T88" fmla="*/ 1054 w 2126"/>
                    <a:gd name="T89" fmla="*/ 1308 h 1789"/>
                    <a:gd name="T90" fmla="*/ 784 w 2126"/>
                    <a:gd name="T91" fmla="*/ 1503 h 1789"/>
                    <a:gd name="T92" fmla="*/ 714 w 2126"/>
                    <a:gd name="T93" fmla="*/ 1319 h 1789"/>
                    <a:gd name="T94" fmla="*/ 601 w 2126"/>
                    <a:gd name="T95" fmla="*/ 1105 h 1789"/>
                    <a:gd name="T96" fmla="*/ 537 w 2126"/>
                    <a:gd name="T97" fmla="*/ 946 h 1789"/>
                    <a:gd name="T98" fmla="*/ 505 w 2126"/>
                    <a:gd name="T99" fmla="*/ 873 h 1789"/>
                    <a:gd name="T100" fmla="*/ 465 w 2126"/>
                    <a:gd name="T101" fmla="*/ 831 h 1789"/>
                    <a:gd name="T102" fmla="*/ 449 w 2126"/>
                    <a:gd name="T103" fmla="*/ 909 h 1789"/>
                    <a:gd name="T104" fmla="*/ 393 w 2126"/>
                    <a:gd name="T105" fmla="*/ 787 h 1789"/>
                    <a:gd name="T106" fmla="*/ 329 w 2126"/>
                    <a:gd name="T107" fmla="*/ 742 h 1789"/>
                    <a:gd name="T108" fmla="*/ 397 w 2126"/>
                    <a:gd name="T109" fmla="*/ 848 h 1789"/>
                    <a:gd name="T110" fmla="*/ 367 w 2126"/>
                    <a:gd name="T111" fmla="*/ 873 h 1789"/>
                    <a:gd name="T112" fmla="*/ 313 w 2126"/>
                    <a:gd name="T113" fmla="*/ 803 h 1789"/>
                    <a:gd name="T114" fmla="*/ 251 w 2126"/>
                    <a:gd name="T115" fmla="*/ 753 h 1789"/>
                    <a:gd name="T116" fmla="*/ 169 w 2126"/>
                    <a:gd name="T117" fmla="*/ 817 h 1789"/>
                    <a:gd name="T118" fmla="*/ 152 w 2126"/>
                    <a:gd name="T119" fmla="*/ 890 h 1789"/>
                    <a:gd name="T120" fmla="*/ 95 w 2126"/>
                    <a:gd name="T121" fmla="*/ 943 h 1789"/>
                    <a:gd name="T122" fmla="*/ 12 w 2126"/>
                    <a:gd name="T123" fmla="*/ 909 h 17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26" h="1789">
                      <a:moveTo>
                        <a:pt x="0" y="803"/>
                      </a:moveTo>
                      <a:lnTo>
                        <a:pt x="19" y="778"/>
                      </a:lnTo>
                      <a:lnTo>
                        <a:pt x="31" y="759"/>
                      </a:lnTo>
                      <a:lnTo>
                        <a:pt x="56" y="759"/>
                      </a:lnTo>
                      <a:lnTo>
                        <a:pt x="84" y="764"/>
                      </a:lnTo>
                      <a:lnTo>
                        <a:pt x="103" y="753"/>
                      </a:lnTo>
                      <a:lnTo>
                        <a:pt x="124" y="750"/>
                      </a:lnTo>
                      <a:lnTo>
                        <a:pt x="126" y="717"/>
                      </a:lnTo>
                      <a:lnTo>
                        <a:pt x="138" y="695"/>
                      </a:lnTo>
                      <a:lnTo>
                        <a:pt x="109" y="669"/>
                      </a:lnTo>
                      <a:lnTo>
                        <a:pt x="105" y="650"/>
                      </a:lnTo>
                      <a:lnTo>
                        <a:pt x="107" y="622"/>
                      </a:lnTo>
                      <a:lnTo>
                        <a:pt x="128" y="622"/>
                      </a:lnTo>
                      <a:lnTo>
                        <a:pt x="142" y="619"/>
                      </a:lnTo>
                      <a:lnTo>
                        <a:pt x="144" y="622"/>
                      </a:lnTo>
                      <a:lnTo>
                        <a:pt x="159" y="605"/>
                      </a:lnTo>
                      <a:lnTo>
                        <a:pt x="175" y="597"/>
                      </a:lnTo>
                      <a:lnTo>
                        <a:pt x="181" y="597"/>
                      </a:lnTo>
                      <a:lnTo>
                        <a:pt x="191" y="580"/>
                      </a:lnTo>
                      <a:lnTo>
                        <a:pt x="202" y="575"/>
                      </a:lnTo>
                      <a:lnTo>
                        <a:pt x="214" y="544"/>
                      </a:lnTo>
                      <a:lnTo>
                        <a:pt x="222" y="552"/>
                      </a:lnTo>
                      <a:lnTo>
                        <a:pt x="237" y="533"/>
                      </a:lnTo>
                      <a:lnTo>
                        <a:pt x="239" y="533"/>
                      </a:lnTo>
                      <a:lnTo>
                        <a:pt x="259" y="510"/>
                      </a:lnTo>
                      <a:lnTo>
                        <a:pt x="270" y="508"/>
                      </a:lnTo>
                      <a:lnTo>
                        <a:pt x="286" y="508"/>
                      </a:lnTo>
                      <a:lnTo>
                        <a:pt x="296" y="508"/>
                      </a:lnTo>
                      <a:lnTo>
                        <a:pt x="288" y="480"/>
                      </a:lnTo>
                      <a:lnTo>
                        <a:pt x="284" y="457"/>
                      </a:lnTo>
                      <a:lnTo>
                        <a:pt x="280" y="410"/>
                      </a:lnTo>
                      <a:lnTo>
                        <a:pt x="303" y="407"/>
                      </a:lnTo>
                      <a:lnTo>
                        <a:pt x="315" y="399"/>
                      </a:lnTo>
                      <a:lnTo>
                        <a:pt x="309" y="418"/>
                      </a:lnTo>
                      <a:lnTo>
                        <a:pt x="319" y="432"/>
                      </a:lnTo>
                      <a:lnTo>
                        <a:pt x="329" y="449"/>
                      </a:lnTo>
                      <a:lnTo>
                        <a:pt x="334" y="460"/>
                      </a:lnTo>
                      <a:lnTo>
                        <a:pt x="362" y="457"/>
                      </a:lnTo>
                      <a:lnTo>
                        <a:pt x="385" y="416"/>
                      </a:lnTo>
                      <a:lnTo>
                        <a:pt x="402" y="396"/>
                      </a:lnTo>
                      <a:lnTo>
                        <a:pt x="412" y="382"/>
                      </a:lnTo>
                      <a:lnTo>
                        <a:pt x="424" y="365"/>
                      </a:lnTo>
                      <a:lnTo>
                        <a:pt x="435" y="343"/>
                      </a:lnTo>
                      <a:lnTo>
                        <a:pt x="445" y="351"/>
                      </a:lnTo>
                      <a:lnTo>
                        <a:pt x="445" y="338"/>
                      </a:lnTo>
                      <a:lnTo>
                        <a:pt x="451" y="329"/>
                      </a:lnTo>
                      <a:lnTo>
                        <a:pt x="469" y="335"/>
                      </a:lnTo>
                      <a:lnTo>
                        <a:pt x="498" y="371"/>
                      </a:lnTo>
                      <a:lnTo>
                        <a:pt x="492" y="271"/>
                      </a:lnTo>
                      <a:lnTo>
                        <a:pt x="467" y="315"/>
                      </a:lnTo>
                      <a:lnTo>
                        <a:pt x="447" y="312"/>
                      </a:lnTo>
                      <a:lnTo>
                        <a:pt x="441" y="285"/>
                      </a:lnTo>
                      <a:lnTo>
                        <a:pt x="441" y="271"/>
                      </a:lnTo>
                      <a:lnTo>
                        <a:pt x="435" y="262"/>
                      </a:lnTo>
                      <a:lnTo>
                        <a:pt x="451" y="240"/>
                      </a:lnTo>
                      <a:lnTo>
                        <a:pt x="461" y="223"/>
                      </a:lnTo>
                      <a:lnTo>
                        <a:pt x="470" y="218"/>
                      </a:lnTo>
                      <a:lnTo>
                        <a:pt x="478" y="215"/>
                      </a:lnTo>
                      <a:lnTo>
                        <a:pt x="484" y="201"/>
                      </a:lnTo>
                      <a:lnTo>
                        <a:pt x="492" y="198"/>
                      </a:lnTo>
                      <a:lnTo>
                        <a:pt x="502" y="198"/>
                      </a:lnTo>
                      <a:lnTo>
                        <a:pt x="484" y="173"/>
                      </a:lnTo>
                      <a:lnTo>
                        <a:pt x="467" y="179"/>
                      </a:lnTo>
                      <a:lnTo>
                        <a:pt x="455" y="179"/>
                      </a:lnTo>
                      <a:lnTo>
                        <a:pt x="445" y="170"/>
                      </a:lnTo>
                      <a:lnTo>
                        <a:pt x="445" y="187"/>
                      </a:lnTo>
                      <a:lnTo>
                        <a:pt x="435" y="204"/>
                      </a:lnTo>
                      <a:lnTo>
                        <a:pt x="422" y="232"/>
                      </a:lnTo>
                      <a:lnTo>
                        <a:pt x="408" y="243"/>
                      </a:lnTo>
                      <a:lnTo>
                        <a:pt x="399" y="243"/>
                      </a:lnTo>
                      <a:lnTo>
                        <a:pt x="395" y="262"/>
                      </a:lnTo>
                      <a:lnTo>
                        <a:pt x="395" y="271"/>
                      </a:lnTo>
                      <a:lnTo>
                        <a:pt x="387" y="279"/>
                      </a:lnTo>
                      <a:lnTo>
                        <a:pt x="397" y="312"/>
                      </a:lnTo>
                      <a:lnTo>
                        <a:pt x="402" y="329"/>
                      </a:lnTo>
                      <a:lnTo>
                        <a:pt x="391" y="354"/>
                      </a:lnTo>
                      <a:lnTo>
                        <a:pt x="377" y="371"/>
                      </a:lnTo>
                      <a:lnTo>
                        <a:pt x="373" y="396"/>
                      </a:lnTo>
                      <a:lnTo>
                        <a:pt x="366" y="416"/>
                      </a:lnTo>
                      <a:lnTo>
                        <a:pt x="358" y="416"/>
                      </a:lnTo>
                      <a:lnTo>
                        <a:pt x="346" y="418"/>
                      </a:lnTo>
                      <a:lnTo>
                        <a:pt x="334" y="427"/>
                      </a:lnTo>
                      <a:lnTo>
                        <a:pt x="331" y="424"/>
                      </a:lnTo>
                      <a:lnTo>
                        <a:pt x="331" y="410"/>
                      </a:lnTo>
                      <a:lnTo>
                        <a:pt x="329" y="388"/>
                      </a:lnTo>
                      <a:lnTo>
                        <a:pt x="319" y="388"/>
                      </a:lnTo>
                      <a:lnTo>
                        <a:pt x="313" y="374"/>
                      </a:lnTo>
                      <a:lnTo>
                        <a:pt x="315" y="354"/>
                      </a:lnTo>
                      <a:lnTo>
                        <a:pt x="317" y="343"/>
                      </a:lnTo>
                      <a:lnTo>
                        <a:pt x="315" y="338"/>
                      </a:lnTo>
                      <a:lnTo>
                        <a:pt x="307" y="343"/>
                      </a:lnTo>
                      <a:lnTo>
                        <a:pt x="303" y="343"/>
                      </a:lnTo>
                      <a:lnTo>
                        <a:pt x="297" y="340"/>
                      </a:lnTo>
                      <a:lnTo>
                        <a:pt x="294" y="338"/>
                      </a:lnTo>
                      <a:lnTo>
                        <a:pt x="284" y="349"/>
                      </a:lnTo>
                      <a:lnTo>
                        <a:pt x="274" y="363"/>
                      </a:lnTo>
                      <a:lnTo>
                        <a:pt x="264" y="377"/>
                      </a:lnTo>
                      <a:lnTo>
                        <a:pt x="243" y="374"/>
                      </a:lnTo>
                      <a:lnTo>
                        <a:pt x="229" y="371"/>
                      </a:lnTo>
                      <a:lnTo>
                        <a:pt x="220" y="357"/>
                      </a:lnTo>
                      <a:lnTo>
                        <a:pt x="220" y="349"/>
                      </a:lnTo>
                      <a:lnTo>
                        <a:pt x="226" y="338"/>
                      </a:lnTo>
                      <a:lnTo>
                        <a:pt x="233" y="329"/>
                      </a:lnTo>
                      <a:lnTo>
                        <a:pt x="239" y="318"/>
                      </a:lnTo>
                      <a:lnTo>
                        <a:pt x="226" y="324"/>
                      </a:lnTo>
                      <a:lnTo>
                        <a:pt x="220" y="310"/>
                      </a:lnTo>
                      <a:lnTo>
                        <a:pt x="220" y="301"/>
                      </a:lnTo>
                      <a:lnTo>
                        <a:pt x="239" y="298"/>
                      </a:lnTo>
                      <a:lnTo>
                        <a:pt x="257" y="296"/>
                      </a:lnTo>
                      <a:lnTo>
                        <a:pt x="245" y="287"/>
                      </a:lnTo>
                      <a:lnTo>
                        <a:pt x="227" y="290"/>
                      </a:lnTo>
                      <a:lnTo>
                        <a:pt x="227" y="273"/>
                      </a:lnTo>
                      <a:lnTo>
                        <a:pt x="235" y="262"/>
                      </a:lnTo>
                      <a:lnTo>
                        <a:pt x="253" y="251"/>
                      </a:lnTo>
                      <a:lnTo>
                        <a:pt x="259" y="240"/>
                      </a:lnTo>
                      <a:lnTo>
                        <a:pt x="264" y="234"/>
                      </a:lnTo>
                      <a:lnTo>
                        <a:pt x="278" y="232"/>
                      </a:lnTo>
                      <a:lnTo>
                        <a:pt x="290" y="234"/>
                      </a:lnTo>
                      <a:lnTo>
                        <a:pt x="296" y="240"/>
                      </a:lnTo>
                      <a:lnTo>
                        <a:pt x="305" y="232"/>
                      </a:lnTo>
                      <a:lnTo>
                        <a:pt x="296" y="229"/>
                      </a:lnTo>
                      <a:lnTo>
                        <a:pt x="296" y="206"/>
                      </a:lnTo>
                      <a:lnTo>
                        <a:pt x="321" y="181"/>
                      </a:lnTo>
                      <a:lnTo>
                        <a:pt x="334" y="165"/>
                      </a:lnTo>
                      <a:lnTo>
                        <a:pt x="342" y="162"/>
                      </a:lnTo>
                      <a:lnTo>
                        <a:pt x="340" y="153"/>
                      </a:lnTo>
                      <a:lnTo>
                        <a:pt x="352" y="137"/>
                      </a:lnTo>
                      <a:lnTo>
                        <a:pt x="366" y="112"/>
                      </a:lnTo>
                      <a:lnTo>
                        <a:pt x="381" y="100"/>
                      </a:lnTo>
                      <a:lnTo>
                        <a:pt x="369" y="89"/>
                      </a:lnTo>
                      <a:lnTo>
                        <a:pt x="401" y="64"/>
                      </a:lnTo>
                      <a:lnTo>
                        <a:pt x="414" y="67"/>
                      </a:lnTo>
                      <a:lnTo>
                        <a:pt x="412" y="53"/>
                      </a:lnTo>
                      <a:lnTo>
                        <a:pt x="439" y="50"/>
                      </a:lnTo>
                      <a:lnTo>
                        <a:pt x="490" y="6"/>
                      </a:lnTo>
                      <a:lnTo>
                        <a:pt x="498" y="0"/>
                      </a:lnTo>
                      <a:lnTo>
                        <a:pt x="488" y="33"/>
                      </a:lnTo>
                      <a:lnTo>
                        <a:pt x="500" y="17"/>
                      </a:lnTo>
                      <a:lnTo>
                        <a:pt x="513" y="11"/>
                      </a:lnTo>
                      <a:lnTo>
                        <a:pt x="511" y="25"/>
                      </a:lnTo>
                      <a:lnTo>
                        <a:pt x="550" y="8"/>
                      </a:lnTo>
                      <a:lnTo>
                        <a:pt x="568" y="22"/>
                      </a:lnTo>
                      <a:lnTo>
                        <a:pt x="542" y="36"/>
                      </a:lnTo>
                      <a:lnTo>
                        <a:pt x="552" y="53"/>
                      </a:lnTo>
                      <a:lnTo>
                        <a:pt x="589" y="50"/>
                      </a:lnTo>
                      <a:lnTo>
                        <a:pt x="645" y="75"/>
                      </a:lnTo>
                      <a:lnTo>
                        <a:pt x="642" y="103"/>
                      </a:lnTo>
                      <a:lnTo>
                        <a:pt x="618" y="128"/>
                      </a:lnTo>
                      <a:lnTo>
                        <a:pt x="583" y="142"/>
                      </a:lnTo>
                      <a:lnTo>
                        <a:pt x="577" y="170"/>
                      </a:lnTo>
                      <a:lnTo>
                        <a:pt x="579" y="198"/>
                      </a:lnTo>
                      <a:lnTo>
                        <a:pt x="589" y="204"/>
                      </a:lnTo>
                      <a:lnTo>
                        <a:pt x="591" y="218"/>
                      </a:lnTo>
                      <a:lnTo>
                        <a:pt x="595" y="223"/>
                      </a:lnTo>
                      <a:lnTo>
                        <a:pt x="603" y="229"/>
                      </a:lnTo>
                      <a:lnTo>
                        <a:pt x="605" y="245"/>
                      </a:lnTo>
                      <a:lnTo>
                        <a:pt x="616" y="265"/>
                      </a:lnTo>
                      <a:lnTo>
                        <a:pt x="616" y="273"/>
                      </a:lnTo>
                      <a:lnTo>
                        <a:pt x="628" y="273"/>
                      </a:lnTo>
                      <a:lnTo>
                        <a:pt x="632" y="279"/>
                      </a:lnTo>
                      <a:lnTo>
                        <a:pt x="642" y="285"/>
                      </a:lnTo>
                      <a:lnTo>
                        <a:pt x="647" y="276"/>
                      </a:lnTo>
                      <a:lnTo>
                        <a:pt x="653" y="262"/>
                      </a:lnTo>
                      <a:lnTo>
                        <a:pt x="657" y="254"/>
                      </a:lnTo>
                      <a:lnTo>
                        <a:pt x="667" y="259"/>
                      </a:lnTo>
                      <a:lnTo>
                        <a:pt x="679" y="240"/>
                      </a:lnTo>
                      <a:lnTo>
                        <a:pt x="679" y="226"/>
                      </a:lnTo>
                      <a:lnTo>
                        <a:pt x="682" y="215"/>
                      </a:lnTo>
                      <a:lnTo>
                        <a:pt x="684" y="206"/>
                      </a:lnTo>
                      <a:lnTo>
                        <a:pt x="708" y="198"/>
                      </a:lnTo>
                      <a:lnTo>
                        <a:pt x="727" y="190"/>
                      </a:lnTo>
                      <a:lnTo>
                        <a:pt x="752" y="179"/>
                      </a:lnTo>
                      <a:lnTo>
                        <a:pt x="782" y="187"/>
                      </a:lnTo>
                      <a:lnTo>
                        <a:pt x="811" y="187"/>
                      </a:lnTo>
                      <a:lnTo>
                        <a:pt x="859" y="187"/>
                      </a:lnTo>
                      <a:lnTo>
                        <a:pt x="867" y="120"/>
                      </a:lnTo>
                      <a:lnTo>
                        <a:pt x="894" y="123"/>
                      </a:lnTo>
                      <a:lnTo>
                        <a:pt x="914" y="173"/>
                      </a:lnTo>
                      <a:lnTo>
                        <a:pt x="918" y="131"/>
                      </a:lnTo>
                      <a:lnTo>
                        <a:pt x="1007" y="8"/>
                      </a:lnTo>
                      <a:lnTo>
                        <a:pt x="1042" y="8"/>
                      </a:lnTo>
                      <a:lnTo>
                        <a:pt x="1073" y="33"/>
                      </a:lnTo>
                      <a:lnTo>
                        <a:pt x="1114" y="31"/>
                      </a:lnTo>
                      <a:lnTo>
                        <a:pt x="1168" y="75"/>
                      </a:lnTo>
                      <a:lnTo>
                        <a:pt x="1231" y="100"/>
                      </a:lnTo>
                      <a:lnTo>
                        <a:pt x="1275" y="95"/>
                      </a:lnTo>
                      <a:lnTo>
                        <a:pt x="1334" y="123"/>
                      </a:lnTo>
                      <a:lnTo>
                        <a:pt x="1382" y="123"/>
                      </a:lnTo>
                      <a:lnTo>
                        <a:pt x="1406" y="103"/>
                      </a:lnTo>
                      <a:lnTo>
                        <a:pt x="1460" y="103"/>
                      </a:lnTo>
                      <a:lnTo>
                        <a:pt x="1489" y="126"/>
                      </a:lnTo>
                      <a:lnTo>
                        <a:pt x="1563" y="126"/>
                      </a:lnTo>
                      <a:lnTo>
                        <a:pt x="1625" y="162"/>
                      </a:lnTo>
                      <a:lnTo>
                        <a:pt x="1736" y="156"/>
                      </a:lnTo>
                      <a:lnTo>
                        <a:pt x="1917" y="173"/>
                      </a:lnTo>
                      <a:lnTo>
                        <a:pt x="2004" y="226"/>
                      </a:lnTo>
                      <a:lnTo>
                        <a:pt x="2078" y="259"/>
                      </a:lnTo>
                      <a:lnTo>
                        <a:pt x="2125" y="287"/>
                      </a:lnTo>
                      <a:lnTo>
                        <a:pt x="2111" y="296"/>
                      </a:lnTo>
                      <a:lnTo>
                        <a:pt x="2078" y="273"/>
                      </a:lnTo>
                      <a:lnTo>
                        <a:pt x="2003" y="265"/>
                      </a:lnTo>
                      <a:lnTo>
                        <a:pt x="2024" y="287"/>
                      </a:lnTo>
                      <a:lnTo>
                        <a:pt x="2057" y="298"/>
                      </a:lnTo>
                      <a:lnTo>
                        <a:pt x="2047" y="335"/>
                      </a:lnTo>
                      <a:lnTo>
                        <a:pt x="2012" y="357"/>
                      </a:lnTo>
                      <a:lnTo>
                        <a:pt x="2001" y="393"/>
                      </a:lnTo>
                      <a:lnTo>
                        <a:pt x="2047" y="427"/>
                      </a:lnTo>
                      <a:lnTo>
                        <a:pt x="2080" y="471"/>
                      </a:lnTo>
                      <a:lnTo>
                        <a:pt x="2098" y="536"/>
                      </a:lnTo>
                      <a:lnTo>
                        <a:pt x="2076" y="541"/>
                      </a:lnTo>
                      <a:lnTo>
                        <a:pt x="2030" y="522"/>
                      </a:lnTo>
                      <a:lnTo>
                        <a:pt x="1981" y="474"/>
                      </a:lnTo>
                      <a:lnTo>
                        <a:pt x="1962" y="449"/>
                      </a:lnTo>
                      <a:lnTo>
                        <a:pt x="1950" y="416"/>
                      </a:lnTo>
                      <a:lnTo>
                        <a:pt x="1938" y="365"/>
                      </a:lnTo>
                      <a:lnTo>
                        <a:pt x="1919" y="349"/>
                      </a:lnTo>
                      <a:lnTo>
                        <a:pt x="1901" y="346"/>
                      </a:lnTo>
                      <a:lnTo>
                        <a:pt x="1886" y="351"/>
                      </a:lnTo>
                      <a:lnTo>
                        <a:pt x="1903" y="391"/>
                      </a:lnTo>
                      <a:lnTo>
                        <a:pt x="1857" y="396"/>
                      </a:lnTo>
                      <a:lnTo>
                        <a:pt x="1835" y="377"/>
                      </a:lnTo>
                      <a:lnTo>
                        <a:pt x="1794" y="388"/>
                      </a:lnTo>
                      <a:lnTo>
                        <a:pt x="1763" y="418"/>
                      </a:lnTo>
                      <a:lnTo>
                        <a:pt x="1763" y="435"/>
                      </a:lnTo>
                      <a:lnTo>
                        <a:pt x="1775" y="463"/>
                      </a:lnTo>
                      <a:lnTo>
                        <a:pt x="1824" y="471"/>
                      </a:lnTo>
                      <a:lnTo>
                        <a:pt x="1863" y="505"/>
                      </a:lnTo>
                      <a:lnTo>
                        <a:pt x="1929" y="597"/>
                      </a:lnTo>
                      <a:lnTo>
                        <a:pt x="1956" y="658"/>
                      </a:lnTo>
                      <a:lnTo>
                        <a:pt x="1960" y="722"/>
                      </a:lnTo>
                      <a:lnTo>
                        <a:pt x="1954" y="775"/>
                      </a:lnTo>
                      <a:lnTo>
                        <a:pt x="1938" y="775"/>
                      </a:lnTo>
                      <a:lnTo>
                        <a:pt x="1921" y="756"/>
                      </a:lnTo>
                      <a:lnTo>
                        <a:pt x="1896" y="781"/>
                      </a:lnTo>
                      <a:lnTo>
                        <a:pt x="1870" y="803"/>
                      </a:lnTo>
                      <a:lnTo>
                        <a:pt x="1866" y="840"/>
                      </a:lnTo>
                      <a:lnTo>
                        <a:pt x="1894" y="884"/>
                      </a:lnTo>
                      <a:lnTo>
                        <a:pt x="1876" y="920"/>
                      </a:lnTo>
                      <a:lnTo>
                        <a:pt x="1870" y="982"/>
                      </a:lnTo>
                      <a:lnTo>
                        <a:pt x="1903" y="1021"/>
                      </a:lnTo>
                      <a:lnTo>
                        <a:pt x="1940" y="1032"/>
                      </a:lnTo>
                      <a:lnTo>
                        <a:pt x="1979" y="1074"/>
                      </a:lnTo>
                      <a:lnTo>
                        <a:pt x="2012" y="1130"/>
                      </a:lnTo>
                      <a:lnTo>
                        <a:pt x="2014" y="1213"/>
                      </a:lnTo>
                      <a:lnTo>
                        <a:pt x="2003" y="1252"/>
                      </a:lnTo>
                      <a:lnTo>
                        <a:pt x="1968" y="1286"/>
                      </a:lnTo>
                      <a:lnTo>
                        <a:pt x="1925" y="1303"/>
                      </a:lnTo>
                      <a:lnTo>
                        <a:pt x="1898" y="1328"/>
                      </a:lnTo>
                      <a:lnTo>
                        <a:pt x="1882" y="1314"/>
                      </a:lnTo>
                      <a:lnTo>
                        <a:pt x="1868" y="1328"/>
                      </a:lnTo>
                      <a:lnTo>
                        <a:pt x="1864" y="1389"/>
                      </a:lnTo>
                      <a:lnTo>
                        <a:pt x="1874" y="1425"/>
                      </a:lnTo>
                      <a:lnTo>
                        <a:pt x="1917" y="1467"/>
                      </a:lnTo>
                      <a:lnTo>
                        <a:pt x="1934" y="1509"/>
                      </a:lnTo>
                      <a:lnTo>
                        <a:pt x="1948" y="1531"/>
                      </a:lnTo>
                      <a:lnTo>
                        <a:pt x="1944" y="1576"/>
                      </a:lnTo>
                      <a:lnTo>
                        <a:pt x="1917" y="1612"/>
                      </a:lnTo>
                      <a:lnTo>
                        <a:pt x="1888" y="1612"/>
                      </a:lnTo>
                      <a:lnTo>
                        <a:pt x="1841" y="1559"/>
                      </a:lnTo>
                      <a:lnTo>
                        <a:pt x="1808" y="1540"/>
                      </a:lnTo>
                      <a:lnTo>
                        <a:pt x="1794" y="1529"/>
                      </a:lnTo>
                      <a:lnTo>
                        <a:pt x="1781" y="1556"/>
                      </a:lnTo>
                      <a:lnTo>
                        <a:pt x="1785" y="1596"/>
                      </a:lnTo>
                      <a:lnTo>
                        <a:pt x="1796" y="1626"/>
                      </a:lnTo>
                      <a:lnTo>
                        <a:pt x="1804" y="1674"/>
                      </a:lnTo>
                      <a:lnTo>
                        <a:pt x="1833" y="1690"/>
                      </a:lnTo>
                      <a:lnTo>
                        <a:pt x="1824" y="1715"/>
                      </a:lnTo>
                      <a:lnTo>
                        <a:pt x="1826" y="1752"/>
                      </a:lnTo>
                      <a:lnTo>
                        <a:pt x="1835" y="1788"/>
                      </a:lnTo>
                      <a:lnTo>
                        <a:pt x="1816" y="1785"/>
                      </a:lnTo>
                      <a:lnTo>
                        <a:pt x="1794" y="1743"/>
                      </a:lnTo>
                      <a:lnTo>
                        <a:pt x="1796" y="1699"/>
                      </a:lnTo>
                      <a:lnTo>
                        <a:pt x="1789" y="1685"/>
                      </a:lnTo>
                      <a:lnTo>
                        <a:pt x="1781" y="1635"/>
                      </a:lnTo>
                      <a:lnTo>
                        <a:pt x="1771" y="1621"/>
                      </a:lnTo>
                      <a:lnTo>
                        <a:pt x="1767" y="1551"/>
                      </a:lnTo>
                      <a:lnTo>
                        <a:pt x="1754" y="1509"/>
                      </a:lnTo>
                      <a:lnTo>
                        <a:pt x="1730" y="1470"/>
                      </a:lnTo>
                      <a:lnTo>
                        <a:pt x="1688" y="1448"/>
                      </a:lnTo>
                      <a:lnTo>
                        <a:pt x="1658" y="1411"/>
                      </a:lnTo>
                      <a:lnTo>
                        <a:pt x="1647" y="1384"/>
                      </a:lnTo>
                      <a:lnTo>
                        <a:pt x="1625" y="1353"/>
                      </a:lnTo>
                      <a:lnTo>
                        <a:pt x="1592" y="1283"/>
                      </a:lnTo>
                      <a:lnTo>
                        <a:pt x="1563" y="1289"/>
                      </a:lnTo>
                      <a:lnTo>
                        <a:pt x="1524" y="1322"/>
                      </a:lnTo>
                      <a:lnTo>
                        <a:pt x="1507" y="1350"/>
                      </a:lnTo>
                      <a:lnTo>
                        <a:pt x="1472" y="1403"/>
                      </a:lnTo>
                      <a:lnTo>
                        <a:pt x="1446" y="1459"/>
                      </a:lnTo>
                      <a:lnTo>
                        <a:pt x="1437" y="1478"/>
                      </a:lnTo>
                      <a:lnTo>
                        <a:pt x="1446" y="1543"/>
                      </a:lnTo>
                      <a:lnTo>
                        <a:pt x="1445" y="1607"/>
                      </a:lnTo>
                      <a:lnTo>
                        <a:pt x="1413" y="1651"/>
                      </a:lnTo>
                      <a:lnTo>
                        <a:pt x="1396" y="1654"/>
                      </a:lnTo>
                      <a:lnTo>
                        <a:pt x="1359" y="1562"/>
                      </a:lnTo>
                      <a:lnTo>
                        <a:pt x="1330" y="1498"/>
                      </a:lnTo>
                      <a:lnTo>
                        <a:pt x="1272" y="1375"/>
                      </a:lnTo>
                      <a:lnTo>
                        <a:pt x="1270" y="1328"/>
                      </a:lnTo>
                      <a:lnTo>
                        <a:pt x="1256" y="1305"/>
                      </a:lnTo>
                      <a:lnTo>
                        <a:pt x="1246" y="1336"/>
                      </a:lnTo>
                      <a:lnTo>
                        <a:pt x="1196" y="1266"/>
                      </a:lnTo>
                      <a:lnTo>
                        <a:pt x="1128" y="1213"/>
                      </a:lnTo>
                      <a:lnTo>
                        <a:pt x="1085" y="1225"/>
                      </a:lnTo>
                      <a:lnTo>
                        <a:pt x="1023" y="1219"/>
                      </a:lnTo>
                      <a:lnTo>
                        <a:pt x="993" y="1180"/>
                      </a:lnTo>
                      <a:lnTo>
                        <a:pt x="960" y="1185"/>
                      </a:lnTo>
                      <a:lnTo>
                        <a:pt x="914" y="1169"/>
                      </a:lnTo>
                      <a:lnTo>
                        <a:pt x="817" y="1038"/>
                      </a:lnTo>
                      <a:lnTo>
                        <a:pt x="822" y="1091"/>
                      </a:lnTo>
                      <a:lnTo>
                        <a:pt x="852" y="1166"/>
                      </a:lnTo>
                      <a:lnTo>
                        <a:pt x="885" y="1219"/>
                      </a:lnTo>
                      <a:lnTo>
                        <a:pt x="920" y="1247"/>
                      </a:lnTo>
                      <a:lnTo>
                        <a:pt x="958" y="1225"/>
                      </a:lnTo>
                      <a:lnTo>
                        <a:pt x="990" y="1225"/>
                      </a:lnTo>
                      <a:lnTo>
                        <a:pt x="1030" y="1272"/>
                      </a:lnTo>
                      <a:lnTo>
                        <a:pt x="1054" y="1308"/>
                      </a:lnTo>
                      <a:lnTo>
                        <a:pt x="1050" y="1331"/>
                      </a:lnTo>
                      <a:lnTo>
                        <a:pt x="980" y="1434"/>
                      </a:lnTo>
                      <a:lnTo>
                        <a:pt x="933" y="1473"/>
                      </a:lnTo>
                      <a:lnTo>
                        <a:pt x="836" y="1523"/>
                      </a:lnTo>
                      <a:lnTo>
                        <a:pt x="807" y="1540"/>
                      </a:lnTo>
                      <a:lnTo>
                        <a:pt x="789" y="1523"/>
                      </a:lnTo>
                      <a:lnTo>
                        <a:pt x="784" y="1503"/>
                      </a:lnTo>
                      <a:lnTo>
                        <a:pt x="782" y="1473"/>
                      </a:lnTo>
                      <a:lnTo>
                        <a:pt x="774" y="1442"/>
                      </a:lnTo>
                      <a:lnTo>
                        <a:pt x="760" y="1417"/>
                      </a:lnTo>
                      <a:lnTo>
                        <a:pt x="749" y="1395"/>
                      </a:lnTo>
                      <a:lnTo>
                        <a:pt x="731" y="1364"/>
                      </a:lnTo>
                      <a:lnTo>
                        <a:pt x="721" y="1344"/>
                      </a:lnTo>
                      <a:lnTo>
                        <a:pt x="714" y="1319"/>
                      </a:lnTo>
                      <a:lnTo>
                        <a:pt x="700" y="1297"/>
                      </a:lnTo>
                      <a:lnTo>
                        <a:pt x="679" y="1241"/>
                      </a:lnTo>
                      <a:lnTo>
                        <a:pt x="667" y="1219"/>
                      </a:lnTo>
                      <a:lnTo>
                        <a:pt x="651" y="1188"/>
                      </a:lnTo>
                      <a:lnTo>
                        <a:pt x="626" y="1146"/>
                      </a:lnTo>
                      <a:lnTo>
                        <a:pt x="612" y="1121"/>
                      </a:lnTo>
                      <a:lnTo>
                        <a:pt x="601" y="1105"/>
                      </a:lnTo>
                      <a:lnTo>
                        <a:pt x="587" y="1068"/>
                      </a:lnTo>
                      <a:lnTo>
                        <a:pt x="628" y="1035"/>
                      </a:lnTo>
                      <a:lnTo>
                        <a:pt x="645" y="962"/>
                      </a:lnTo>
                      <a:lnTo>
                        <a:pt x="607" y="943"/>
                      </a:lnTo>
                      <a:lnTo>
                        <a:pt x="554" y="954"/>
                      </a:lnTo>
                      <a:lnTo>
                        <a:pt x="542" y="946"/>
                      </a:lnTo>
                      <a:lnTo>
                        <a:pt x="537" y="946"/>
                      </a:lnTo>
                      <a:lnTo>
                        <a:pt x="529" y="946"/>
                      </a:lnTo>
                      <a:lnTo>
                        <a:pt x="523" y="946"/>
                      </a:lnTo>
                      <a:lnTo>
                        <a:pt x="521" y="932"/>
                      </a:lnTo>
                      <a:lnTo>
                        <a:pt x="517" y="920"/>
                      </a:lnTo>
                      <a:lnTo>
                        <a:pt x="517" y="898"/>
                      </a:lnTo>
                      <a:lnTo>
                        <a:pt x="507" y="887"/>
                      </a:lnTo>
                      <a:lnTo>
                        <a:pt x="505" y="873"/>
                      </a:lnTo>
                      <a:lnTo>
                        <a:pt x="500" y="870"/>
                      </a:lnTo>
                      <a:lnTo>
                        <a:pt x="494" y="859"/>
                      </a:lnTo>
                      <a:lnTo>
                        <a:pt x="492" y="848"/>
                      </a:lnTo>
                      <a:lnTo>
                        <a:pt x="488" y="837"/>
                      </a:lnTo>
                      <a:lnTo>
                        <a:pt x="484" y="831"/>
                      </a:lnTo>
                      <a:lnTo>
                        <a:pt x="472" y="831"/>
                      </a:lnTo>
                      <a:lnTo>
                        <a:pt x="465" y="831"/>
                      </a:lnTo>
                      <a:lnTo>
                        <a:pt x="461" y="831"/>
                      </a:lnTo>
                      <a:lnTo>
                        <a:pt x="459" y="845"/>
                      </a:lnTo>
                      <a:lnTo>
                        <a:pt x="459" y="859"/>
                      </a:lnTo>
                      <a:lnTo>
                        <a:pt x="459" y="876"/>
                      </a:lnTo>
                      <a:lnTo>
                        <a:pt x="459" y="893"/>
                      </a:lnTo>
                      <a:lnTo>
                        <a:pt x="459" y="904"/>
                      </a:lnTo>
                      <a:lnTo>
                        <a:pt x="449" y="909"/>
                      </a:lnTo>
                      <a:lnTo>
                        <a:pt x="441" y="920"/>
                      </a:lnTo>
                      <a:lnTo>
                        <a:pt x="430" y="904"/>
                      </a:lnTo>
                      <a:lnTo>
                        <a:pt x="422" y="881"/>
                      </a:lnTo>
                      <a:lnTo>
                        <a:pt x="424" y="856"/>
                      </a:lnTo>
                      <a:lnTo>
                        <a:pt x="412" y="823"/>
                      </a:lnTo>
                      <a:lnTo>
                        <a:pt x="406" y="801"/>
                      </a:lnTo>
                      <a:lnTo>
                        <a:pt x="393" y="787"/>
                      </a:lnTo>
                      <a:lnTo>
                        <a:pt x="377" y="773"/>
                      </a:lnTo>
                      <a:lnTo>
                        <a:pt x="369" y="753"/>
                      </a:lnTo>
                      <a:lnTo>
                        <a:pt x="364" y="739"/>
                      </a:lnTo>
                      <a:lnTo>
                        <a:pt x="350" y="736"/>
                      </a:lnTo>
                      <a:lnTo>
                        <a:pt x="346" y="728"/>
                      </a:lnTo>
                      <a:lnTo>
                        <a:pt x="336" y="728"/>
                      </a:lnTo>
                      <a:lnTo>
                        <a:pt x="329" y="742"/>
                      </a:lnTo>
                      <a:lnTo>
                        <a:pt x="321" y="753"/>
                      </a:lnTo>
                      <a:lnTo>
                        <a:pt x="338" y="767"/>
                      </a:lnTo>
                      <a:lnTo>
                        <a:pt x="348" y="787"/>
                      </a:lnTo>
                      <a:lnTo>
                        <a:pt x="366" y="812"/>
                      </a:lnTo>
                      <a:lnTo>
                        <a:pt x="373" y="823"/>
                      </a:lnTo>
                      <a:lnTo>
                        <a:pt x="387" y="831"/>
                      </a:lnTo>
                      <a:lnTo>
                        <a:pt x="397" y="848"/>
                      </a:lnTo>
                      <a:lnTo>
                        <a:pt x="385" y="868"/>
                      </a:lnTo>
                      <a:lnTo>
                        <a:pt x="383" y="859"/>
                      </a:lnTo>
                      <a:lnTo>
                        <a:pt x="383" y="848"/>
                      </a:lnTo>
                      <a:lnTo>
                        <a:pt x="377" y="873"/>
                      </a:lnTo>
                      <a:lnTo>
                        <a:pt x="375" y="895"/>
                      </a:lnTo>
                      <a:lnTo>
                        <a:pt x="364" y="901"/>
                      </a:lnTo>
                      <a:lnTo>
                        <a:pt x="367" y="873"/>
                      </a:lnTo>
                      <a:lnTo>
                        <a:pt x="366" y="859"/>
                      </a:lnTo>
                      <a:lnTo>
                        <a:pt x="352" y="851"/>
                      </a:lnTo>
                      <a:lnTo>
                        <a:pt x="346" y="845"/>
                      </a:lnTo>
                      <a:lnTo>
                        <a:pt x="340" y="834"/>
                      </a:lnTo>
                      <a:lnTo>
                        <a:pt x="329" y="828"/>
                      </a:lnTo>
                      <a:lnTo>
                        <a:pt x="321" y="820"/>
                      </a:lnTo>
                      <a:lnTo>
                        <a:pt x="313" y="803"/>
                      </a:lnTo>
                      <a:lnTo>
                        <a:pt x="303" y="795"/>
                      </a:lnTo>
                      <a:lnTo>
                        <a:pt x="297" y="778"/>
                      </a:lnTo>
                      <a:lnTo>
                        <a:pt x="296" y="764"/>
                      </a:lnTo>
                      <a:lnTo>
                        <a:pt x="288" y="759"/>
                      </a:lnTo>
                      <a:lnTo>
                        <a:pt x="280" y="750"/>
                      </a:lnTo>
                      <a:lnTo>
                        <a:pt x="264" y="750"/>
                      </a:lnTo>
                      <a:lnTo>
                        <a:pt x="251" y="753"/>
                      </a:lnTo>
                      <a:lnTo>
                        <a:pt x="235" y="750"/>
                      </a:lnTo>
                      <a:lnTo>
                        <a:pt x="208" y="753"/>
                      </a:lnTo>
                      <a:lnTo>
                        <a:pt x="189" y="756"/>
                      </a:lnTo>
                      <a:lnTo>
                        <a:pt x="183" y="762"/>
                      </a:lnTo>
                      <a:lnTo>
                        <a:pt x="181" y="778"/>
                      </a:lnTo>
                      <a:lnTo>
                        <a:pt x="181" y="798"/>
                      </a:lnTo>
                      <a:lnTo>
                        <a:pt x="169" y="817"/>
                      </a:lnTo>
                      <a:lnTo>
                        <a:pt x="161" y="826"/>
                      </a:lnTo>
                      <a:lnTo>
                        <a:pt x="157" y="831"/>
                      </a:lnTo>
                      <a:lnTo>
                        <a:pt x="152" y="845"/>
                      </a:lnTo>
                      <a:lnTo>
                        <a:pt x="148" y="856"/>
                      </a:lnTo>
                      <a:lnTo>
                        <a:pt x="154" y="865"/>
                      </a:lnTo>
                      <a:lnTo>
                        <a:pt x="154" y="881"/>
                      </a:lnTo>
                      <a:lnTo>
                        <a:pt x="152" y="890"/>
                      </a:lnTo>
                      <a:lnTo>
                        <a:pt x="148" y="901"/>
                      </a:lnTo>
                      <a:lnTo>
                        <a:pt x="138" y="920"/>
                      </a:lnTo>
                      <a:lnTo>
                        <a:pt x="132" y="912"/>
                      </a:lnTo>
                      <a:lnTo>
                        <a:pt x="126" y="918"/>
                      </a:lnTo>
                      <a:lnTo>
                        <a:pt x="119" y="926"/>
                      </a:lnTo>
                      <a:lnTo>
                        <a:pt x="107" y="929"/>
                      </a:lnTo>
                      <a:lnTo>
                        <a:pt x="95" y="943"/>
                      </a:lnTo>
                      <a:lnTo>
                        <a:pt x="84" y="946"/>
                      </a:lnTo>
                      <a:lnTo>
                        <a:pt x="72" y="946"/>
                      </a:lnTo>
                      <a:lnTo>
                        <a:pt x="60" y="946"/>
                      </a:lnTo>
                      <a:lnTo>
                        <a:pt x="35" y="954"/>
                      </a:lnTo>
                      <a:lnTo>
                        <a:pt x="23" y="954"/>
                      </a:lnTo>
                      <a:lnTo>
                        <a:pt x="17" y="934"/>
                      </a:lnTo>
                      <a:lnTo>
                        <a:pt x="12" y="909"/>
                      </a:lnTo>
                      <a:lnTo>
                        <a:pt x="8" y="887"/>
                      </a:lnTo>
                      <a:lnTo>
                        <a:pt x="6" y="865"/>
                      </a:lnTo>
                      <a:lnTo>
                        <a:pt x="6" y="837"/>
                      </a:lnTo>
                      <a:lnTo>
                        <a:pt x="0" y="803"/>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grpSp>
          <p:nvGrpSpPr>
            <p:cNvPr id="1030" name="Group 38"/>
            <p:cNvGrpSpPr>
              <a:grpSpLocks/>
            </p:cNvGrpSpPr>
            <p:nvPr/>
          </p:nvGrpSpPr>
          <p:grpSpPr bwMode="auto">
            <a:xfrm>
              <a:off x="92" y="615"/>
              <a:ext cx="1865" cy="3311"/>
              <a:chOff x="92" y="615"/>
              <a:chExt cx="1865" cy="3311"/>
            </a:xfrm>
          </p:grpSpPr>
          <p:sp>
            <p:nvSpPr>
              <p:cNvPr id="1031" name="Freeform 32"/>
              <p:cNvSpPr>
                <a:spLocks/>
              </p:cNvSpPr>
              <p:nvPr/>
            </p:nvSpPr>
            <p:spPr bwMode="auto">
              <a:xfrm>
                <a:off x="92" y="761"/>
                <a:ext cx="1262" cy="1550"/>
              </a:xfrm>
              <a:custGeom>
                <a:avLst/>
                <a:gdLst>
                  <a:gd name="T0" fmla="*/ 101 w 1262"/>
                  <a:gd name="T1" fmla="*/ 290 h 1550"/>
                  <a:gd name="T2" fmla="*/ 82 w 1262"/>
                  <a:gd name="T3" fmla="*/ 203 h 1550"/>
                  <a:gd name="T4" fmla="*/ 181 w 1262"/>
                  <a:gd name="T5" fmla="*/ 131 h 1550"/>
                  <a:gd name="T6" fmla="*/ 225 w 1262"/>
                  <a:gd name="T7" fmla="*/ 75 h 1550"/>
                  <a:gd name="T8" fmla="*/ 303 w 1262"/>
                  <a:gd name="T9" fmla="*/ 64 h 1550"/>
                  <a:gd name="T10" fmla="*/ 544 w 1262"/>
                  <a:gd name="T11" fmla="*/ 67 h 1550"/>
                  <a:gd name="T12" fmla="*/ 666 w 1262"/>
                  <a:gd name="T13" fmla="*/ 95 h 1550"/>
                  <a:gd name="T14" fmla="*/ 620 w 1262"/>
                  <a:gd name="T15" fmla="*/ 92 h 1550"/>
                  <a:gd name="T16" fmla="*/ 589 w 1262"/>
                  <a:gd name="T17" fmla="*/ 3 h 1550"/>
                  <a:gd name="T18" fmla="*/ 649 w 1262"/>
                  <a:gd name="T19" fmla="*/ 0 h 1550"/>
                  <a:gd name="T20" fmla="*/ 696 w 1262"/>
                  <a:gd name="T21" fmla="*/ 39 h 1550"/>
                  <a:gd name="T22" fmla="*/ 767 w 1262"/>
                  <a:gd name="T23" fmla="*/ 103 h 1550"/>
                  <a:gd name="T24" fmla="*/ 754 w 1262"/>
                  <a:gd name="T25" fmla="*/ 33 h 1550"/>
                  <a:gd name="T26" fmla="*/ 884 w 1262"/>
                  <a:gd name="T27" fmla="*/ 100 h 1550"/>
                  <a:gd name="T28" fmla="*/ 886 w 1262"/>
                  <a:gd name="T29" fmla="*/ 128 h 1550"/>
                  <a:gd name="T30" fmla="*/ 847 w 1262"/>
                  <a:gd name="T31" fmla="*/ 198 h 1550"/>
                  <a:gd name="T32" fmla="*/ 814 w 1262"/>
                  <a:gd name="T33" fmla="*/ 312 h 1550"/>
                  <a:gd name="T34" fmla="*/ 935 w 1262"/>
                  <a:gd name="T35" fmla="*/ 376 h 1550"/>
                  <a:gd name="T36" fmla="*/ 938 w 1262"/>
                  <a:gd name="T37" fmla="*/ 476 h 1550"/>
                  <a:gd name="T38" fmla="*/ 956 w 1262"/>
                  <a:gd name="T39" fmla="*/ 398 h 1550"/>
                  <a:gd name="T40" fmla="*/ 956 w 1262"/>
                  <a:gd name="T41" fmla="*/ 254 h 1550"/>
                  <a:gd name="T42" fmla="*/ 1043 w 1262"/>
                  <a:gd name="T43" fmla="*/ 293 h 1550"/>
                  <a:gd name="T44" fmla="*/ 1098 w 1262"/>
                  <a:gd name="T45" fmla="*/ 251 h 1550"/>
                  <a:gd name="T46" fmla="*/ 1195 w 1262"/>
                  <a:gd name="T47" fmla="*/ 357 h 1550"/>
                  <a:gd name="T48" fmla="*/ 1261 w 1262"/>
                  <a:gd name="T49" fmla="*/ 449 h 1550"/>
                  <a:gd name="T50" fmla="*/ 1209 w 1262"/>
                  <a:gd name="T51" fmla="*/ 485 h 1550"/>
                  <a:gd name="T52" fmla="*/ 1117 w 1262"/>
                  <a:gd name="T53" fmla="*/ 515 h 1550"/>
                  <a:gd name="T54" fmla="*/ 1181 w 1262"/>
                  <a:gd name="T55" fmla="*/ 535 h 1550"/>
                  <a:gd name="T56" fmla="*/ 1209 w 1262"/>
                  <a:gd name="T57" fmla="*/ 618 h 1550"/>
                  <a:gd name="T58" fmla="*/ 1183 w 1262"/>
                  <a:gd name="T59" fmla="*/ 624 h 1550"/>
                  <a:gd name="T60" fmla="*/ 1146 w 1262"/>
                  <a:gd name="T61" fmla="*/ 657 h 1550"/>
                  <a:gd name="T62" fmla="*/ 1088 w 1262"/>
                  <a:gd name="T63" fmla="*/ 730 h 1550"/>
                  <a:gd name="T64" fmla="*/ 1082 w 1262"/>
                  <a:gd name="T65" fmla="*/ 839 h 1550"/>
                  <a:gd name="T66" fmla="*/ 1020 w 1262"/>
                  <a:gd name="T67" fmla="*/ 1003 h 1550"/>
                  <a:gd name="T68" fmla="*/ 1038 w 1262"/>
                  <a:gd name="T69" fmla="*/ 1142 h 1550"/>
                  <a:gd name="T70" fmla="*/ 1003 w 1262"/>
                  <a:gd name="T71" fmla="*/ 1048 h 1550"/>
                  <a:gd name="T72" fmla="*/ 942 w 1262"/>
                  <a:gd name="T73" fmla="*/ 1006 h 1550"/>
                  <a:gd name="T74" fmla="*/ 890 w 1262"/>
                  <a:gd name="T75" fmla="*/ 1034 h 1550"/>
                  <a:gd name="T76" fmla="*/ 804 w 1262"/>
                  <a:gd name="T77" fmla="*/ 1048 h 1550"/>
                  <a:gd name="T78" fmla="*/ 760 w 1262"/>
                  <a:gd name="T79" fmla="*/ 1151 h 1550"/>
                  <a:gd name="T80" fmla="*/ 859 w 1262"/>
                  <a:gd name="T81" fmla="*/ 1290 h 1550"/>
                  <a:gd name="T82" fmla="*/ 874 w 1262"/>
                  <a:gd name="T83" fmla="*/ 1212 h 1550"/>
                  <a:gd name="T84" fmla="*/ 931 w 1262"/>
                  <a:gd name="T85" fmla="*/ 1268 h 1550"/>
                  <a:gd name="T86" fmla="*/ 962 w 1262"/>
                  <a:gd name="T87" fmla="*/ 1346 h 1550"/>
                  <a:gd name="T88" fmla="*/ 987 w 1262"/>
                  <a:gd name="T89" fmla="*/ 1415 h 1550"/>
                  <a:gd name="T90" fmla="*/ 1045 w 1262"/>
                  <a:gd name="T91" fmla="*/ 1521 h 1550"/>
                  <a:gd name="T92" fmla="*/ 1133 w 1262"/>
                  <a:gd name="T93" fmla="*/ 1518 h 1550"/>
                  <a:gd name="T94" fmla="*/ 1080 w 1262"/>
                  <a:gd name="T95" fmla="*/ 1532 h 1550"/>
                  <a:gd name="T96" fmla="*/ 977 w 1262"/>
                  <a:gd name="T97" fmla="*/ 1516 h 1550"/>
                  <a:gd name="T98" fmla="*/ 905 w 1262"/>
                  <a:gd name="T99" fmla="*/ 1421 h 1550"/>
                  <a:gd name="T100" fmla="*/ 853 w 1262"/>
                  <a:gd name="T101" fmla="*/ 1385 h 1550"/>
                  <a:gd name="T102" fmla="*/ 769 w 1262"/>
                  <a:gd name="T103" fmla="*/ 1340 h 1550"/>
                  <a:gd name="T104" fmla="*/ 622 w 1262"/>
                  <a:gd name="T105" fmla="*/ 1190 h 1550"/>
                  <a:gd name="T106" fmla="*/ 501 w 1262"/>
                  <a:gd name="T107" fmla="*/ 970 h 1550"/>
                  <a:gd name="T108" fmla="*/ 542 w 1262"/>
                  <a:gd name="T109" fmla="*/ 1167 h 1550"/>
                  <a:gd name="T110" fmla="*/ 464 w 1262"/>
                  <a:gd name="T111" fmla="*/ 1031 h 1550"/>
                  <a:gd name="T112" fmla="*/ 392 w 1262"/>
                  <a:gd name="T113" fmla="*/ 763 h 1550"/>
                  <a:gd name="T114" fmla="*/ 400 w 1262"/>
                  <a:gd name="T115" fmla="*/ 568 h 1550"/>
                  <a:gd name="T116" fmla="*/ 375 w 1262"/>
                  <a:gd name="T117" fmla="*/ 418 h 1550"/>
                  <a:gd name="T118" fmla="*/ 354 w 1262"/>
                  <a:gd name="T119" fmla="*/ 329 h 1550"/>
                  <a:gd name="T120" fmla="*/ 305 w 1262"/>
                  <a:gd name="T121" fmla="*/ 276 h 1550"/>
                  <a:gd name="T122" fmla="*/ 202 w 1262"/>
                  <a:gd name="T123" fmla="*/ 290 h 1550"/>
                  <a:gd name="T124" fmla="*/ 124 w 1262"/>
                  <a:gd name="T125" fmla="*/ 345 h 155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62" h="1550">
                    <a:moveTo>
                      <a:pt x="0" y="398"/>
                    </a:moveTo>
                    <a:lnTo>
                      <a:pt x="60" y="345"/>
                    </a:lnTo>
                    <a:lnTo>
                      <a:pt x="95" y="323"/>
                    </a:lnTo>
                    <a:lnTo>
                      <a:pt x="101" y="290"/>
                    </a:lnTo>
                    <a:lnTo>
                      <a:pt x="74" y="270"/>
                    </a:lnTo>
                    <a:lnTo>
                      <a:pt x="72" y="231"/>
                    </a:lnTo>
                    <a:lnTo>
                      <a:pt x="84" y="220"/>
                    </a:lnTo>
                    <a:lnTo>
                      <a:pt x="82" y="203"/>
                    </a:lnTo>
                    <a:lnTo>
                      <a:pt x="128" y="198"/>
                    </a:lnTo>
                    <a:lnTo>
                      <a:pt x="140" y="167"/>
                    </a:lnTo>
                    <a:lnTo>
                      <a:pt x="142" y="139"/>
                    </a:lnTo>
                    <a:lnTo>
                      <a:pt x="181" y="131"/>
                    </a:lnTo>
                    <a:lnTo>
                      <a:pt x="185" y="103"/>
                    </a:lnTo>
                    <a:lnTo>
                      <a:pt x="148" y="95"/>
                    </a:lnTo>
                    <a:lnTo>
                      <a:pt x="165" y="75"/>
                    </a:lnTo>
                    <a:lnTo>
                      <a:pt x="225" y="75"/>
                    </a:lnTo>
                    <a:lnTo>
                      <a:pt x="243" y="53"/>
                    </a:lnTo>
                    <a:lnTo>
                      <a:pt x="268" y="50"/>
                    </a:lnTo>
                    <a:lnTo>
                      <a:pt x="284" y="33"/>
                    </a:lnTo>
                    <a:lnTo>
                      <a:pt x="303" y="64"/>
                    </a:lnTo>
                    <a:lnTo>
                      <a:pt x="379" y="59"/>
                    </a:lnTo>
                    <a:lnTo>
                      <a:pt x="414" y="92"/>
                    </a:lnTo>
                    <a:lnTo>
                      <a:pt x="527" y="84"/>
                    </a:lnTo>
                    <a:lnTo>
                      <a:pt x="544" y="67"/>
                    </a:lnTo>
                    <a:lnTo>
                      <a:pt x="587" y="95"/>
                    </a:lnTo>
                    <a:lnTo>
                      <a:pt x="631" y="120"/>
                    </a:lnTo>
                    <a:lnTo>
                      <a:pt x="653" y="109"/>
                    </a:lnTo>
                    <a:lnTo>
                      <a:pt x="666" y="95"/>
                    </a:lnTo>
                    <a:lnTo>
                      <a:pt x="703" y="103"/>
                    </a:lnTo>
                    <a:lnTo>
                      <a:pt x="678" y="84"/>
                    </a:lnTo>
                    <a:lnTo>
                      <a:pt x="655" y="86"/>
                    </a:lnTo>
                    <a:lnTo>
                      <a:pt x="620" y="92"/>
                    </a:lnTo>
                    <a:lnTo>
                      <a:pt x="602" y="64"/>
                    </a:lnTo>
                    <a:lnTo>
                      <a:pt x="583" y="50"/>
                    </a:lnTo>
                    <a:lnTo>
                      <a:pt x="583" y="28"/>
                    </a:lnTo>
                    <a:lnTo>
                      <a:pt x="589" y="3"/>
                    </a:lnTo>
                    <a:lnTo>
                      <a:pt x="604" y="0"/>
                    </a:lnTo>
                    <a:lnTo>
                      <a:pt x="626" y="22"/>
                    </a:lnTo>
                    <a:lnTo>
                      <a:pt x="631" y="11"/>
                    </a:lnTo>
                    <a:lnTo>
                      <a:pt x="649" y="0"/>
                    </a:lnTo>
                    <a:lnTo>
                      <a:pt x="670" y="17"/>
                    </a:lnTo>
                    <a:lnTo>
                      <a:pt x="682" y="3"/>
                    </a:lnTo>
                    <a:lnTo>
                      <a:pt x="694" y="25"/>
                    </a:lnTo>
                    <a:lnTo>
                      <a:pt x="696" y="39"/>
                    </a:lnTo>
                    <a:lnTo>
                      <a:pt x="727" y="59"/>
                    </a:lnTo>
                    <a:lnTo>
                      <a:pt x="715" y="75"/>
                    </a:lnTo>
                    <a:lnTo>
                      <a:pt x="715" y="98"/>
                    </a:lnTo>
                    <a:lnTo>
                      <a:pt x="767" y="103"/>
                    </a:lnTo>
                    <a:lnTo>
                      <a:pt x="781" y="75"/>
                    </a:lnTo>
                    <a:lnTo>
                      <a:pt x="771" y="61"/>
                    </a:lnTo>
                    <a:lnTo>
                      <a:pt x="748" y="64"/>
                    </a:lnTo>
                    <a:lnTo>
                      <a:pt x="754" y="33"/>
                    </a:lnTo>
                    <a:lnTo>
                      <a:pt x="801" y="50"/>
                    </a:lnTo>
                    <a:lnTo>
                      <a:pt x="810" y="72"/>
                    </a:lnTo>
                    <a:lnTo>
                      <a:pt x="849" y="72"/>
                    </a:lnTo>
                    <a:lnTo>
                      <a:pt x="884" y="100"/>
                    </a:lnTo>
                    <a:lnTo>
                      <a:pt x="903" y="95"/>
                    </a:lnTo>
                    <a:lnTo>
                      <a:pt x="925" y="120"/>
                    </a:lnTo>
                    <a:lnTo>
                      <a:pt x="903" y="153"/>
                    </a:lnTo>
                    <a:lnTo>
                      <a:pt x="886" y="128"/>
                    </a:lnTo>
                    <a:lnTo>
                      <a:pt x="874" y="137"/>
                    </a:lnTo>
                    <a:lnTo>
                      <a:pt x="859" y="156"/>
                    </a:lnTo>
                    <a:lnTo>
                      <a:pt x="834" y="173"/>
                    </a:lnTo>
                    <a:lnTo>
                      <a:pt x="847" y="198"/>
                    </a:lnTo>
                    <a:lnTo>
                      <a:pt x="824" y="201"/>
                    </a:lnTo>
                    <a:lnTo>
                      <a:pt x="804" y="234"/>
                    </a:lnTo>
                    <a:lnTo>
                      <a:pt x="785" y="276"/>
                    </a:lnTo>
                    <a:lnTo>
                      <a:pt x="814" y="312"/>
                    </a:lnTo>
                    <a:lnTo>
                      <a:pt x="837" y="354"/>
                    </a:lnTo>
                    <a:lnTo>
                      <a:pt x="878" y="359"/>
                    </a:lnTo>
                    <a:lnTo>
                      <a:pt x="917" y="354"/>
                    </a:lnTo>
                    <a:lnTo>
                      <a:pt x="935" y="376"/>
                    </a:lnTo>
                    <a:lnTo>
                      <a:pt x="927" y="387"/>
                    </a:lnTo>
                    <a:lnTo>
                      <a:pt x="915" y="410"/>
                    </a:lnTo>
                    <a:lnTo>
                      <a:pt x="933" y="449"/>
                    </a:lnTo>
                    <a:lnTo>
                      <a:pt x="938" y="476"/>
                    </a:lnTo>
                    <a:lnTo>
                      <a:pt x="960" y="490"/>
                    </a:lnTo>
                    <a:lnTo>
                      <a:pt x="989" y="465"/>
                    </a:lnTo>
                    <a:lnTo>
                      <a:pt x="981" y="429"/>
                    </a:lnTo>
                    <a:lnTo>
                      <a:pt x="956" y="398"/>
                    </a:lnTo>
                    <a:lnTo>
                      <a:pt x="985" y="362"/>
                    </a:lnTo>
                    <a:lnTo>
                      <a:pt x="960" y="301"/>
                    </a:lnTo>
                    <a:lnTo>
                      <a:pt x="937" y="276"/>
                    </a:lnTo>
                    <a:lnTo>
                      <a:pt x="956" y="254"/>
                    </a:lnTo>
                    <a:lnTo>
                      <a:pt x="952" y="220"/>
                    </a:lnTo>
                    <a:lnTo>
                      <a:pt x="966" y="201"/>
                    </a:lnTo>
                    <a:lnTo>
                      <a:pt x="989" y="220"/>
                    </a:lnTo>
                    <a:lnTo>
                      <a:pt x="1043" y="293"/>
                    </a:lnTo>
                    <a:lnTo>
                      <a:pt x="1076" y="304"/>
                    </a:lnTo>
                    <a:lnTo>
                      <a:pt x="1086" y="284"/>
                    </a:lnTo>
                    <a:lnTo>
                      <a:pt x="1078" y="245"/>
                    </a:lnTo>
                    <a:lnTo>
                      <a:pt x="1098" y="251"/>
                    </a:lnTo>
                    <a:lnTo>
                      <a:pt x="1131" y="295"/>
                    </a:lnTo>
                    <a:lnTo>
                      <a:pt x="1137" y="320"/>
                    </a:lnTo>
                    <a:lnTo>
                      <a:pt x="1156" y="337"/>
                    </a:lnTo>
                    <a:lnTo>
                      <a:pt x="1195" y="357"/>
                    </a:lnTo>
                    <a:lnTo>
                      <a:pt x="1214" y="393"/>
                    </a:lnTo>
                    <a:lnTo>
                      <a:pt x="1244" y="418"/>
                    </a:lnTo>
                    <a:lnTo>
                      <a:pt x="1259" y="426"/>
                    </a:lnTo>
                    <a:lnTo>
                      <a:pt x="1261" y="449"/>
                    </a:lnTo>
                    <a:lnTo>
                      <a:pt x="1238" y="462"/>
                    </a:lnTo>
                    <a:lnTo>
                      <a:pt x="1224" y="446"/>
                    </a:lnTo>
                    <a:lnTo>
                      <a:pt x="1212" y="449"/>
                    </a:lnTo>
                    <a:lnTo>
                      <a:pt x="1209" y="485"/>
                    </a:lnTo>
                    <a:lnTo>
                      <a:pt x="1189" y="493"/>
                    </a:lnTo>
                    <a:lnTo>
                      <a:pt x="1168" y="474"/>
                    </a:lnTo>
                    <a:lnTo>
                      <a:pt x="1123" y="474"/>
                    </a:lnTo>
                    <a:lnTo>
                      <a:pt x="1117" y="515"/>
                    </a:lnTo>
                    <a:lnTo>
                      <a:pt x="1129" y="540"/>
                    </a:lnTo>
                    <a:lnTo>
                      <a:pt x="1146" y="527"/>
                    </a:lnTo>
                    <a:lnTo>
                      <a:pt x="1164" y="521"/>
                    </a:lnTo>
                    <a:lnTo>
                      <a:pt x="1181" y="535"/>
                    </a:lnTo>
                    <a:lnTo>
                      <a:pt x="1158" y="566"/>
                    </a:lnTo>
                    <a:lnTo>
                      <a:pt x="1181" y="593"/>
                    </a:lnTo>
                    <a:lnTo>
                      <a:pt x="1212" y="602"/>
                    </a:lnTo>
                    <a:lnTo>
                      <a:pt x="1209" y="618"/>
                    </a:lnTo>
                    <a:lnTo>
                      <a:pt x="1197" y="621"/>
                    </a:lnTo>
                    <a:lnTo>
                      <a:pt x="1168" y="716"/>
                    </a:lnTo>
                    <a:lnTo>
                      <a:pt x="1170" y="655"/>
                    </a:lnTo>
                    <a:lnTo>
                      <a:pt x="1183" y="624"/>
                    </a:lnTo>
                    <a:lnTo>
                      <a:pt x="1168" y="610"/>
                    </a:lnTo>
                    <a:lnTo>
                      <a:pt x="1150" y="630"/>
                    </a:lnTo>
                    <a:lnTo>
                      <a:pt x="1160" y="646"/>
                    </a:lnTo>
                    <a:lnTo>
                      <a:pt x="1146" y="657"/>
                    </a:lnTo>
                    <a:lnTo>
                      <a:pt x="1133" y="671"/>
                    </a:lnTo>
                    <a:lnTo>
                      <a:pt x="1135" y="713"/>
                    </a:lnTo>
                    <a:lnTo>
                      <a:pt x="1115" y="727"/>
                    </a:lnTo>
                    <a:lnTo>
                      <a:pt x="1088" y="730"/>
                    </a:lnTo>
                    <a:lnTo>
                      <a:pt x="1098" y="752"/>
                    </a:lnTo>
                    <a:lnTo>
                      <a:pt x="1088" y="777"/>
                    </a:lnTo>
                    <a:lnTo>
                      <a:pt x="1098" y="797"/>
                    </a:lnTo>
                    <a:lnTo>
                      <a:pt x="1082" y="839"/>
                    </a:lnTo>
                    <a:lnTo>
                      <a:pt x="1076" y="878"/>
                    </a:lnTo>
                    <a:lnTo>
                      <a:pt x="1053" y="900"/>
                    </a:lnTo>
                    <a:lnTo>
                      <a:pt x="1024" y="961"/>
                    </a:lnTo>
                    <a:lnTo>
                      <a:pt x="1020" y="1003"/>
                    </a:lnTo>
                    <a:lnTo>
                      <a:pt x="1030" y="1036"/>
                    </a:lnTo>
                    <a:lnTo>
                      <a:pt x="1043" y="1078"/>
                    </a:lnTo>
                    <a:lnTo>
                      <a:pt x="1051" y="1123"/>
                    </a:lnTo>
                    <a:lnTo>
                      <a:pt x="1038" y="1142"/>
                    </a:lnTo>
                    <a:lnTo>
                      <a:pt x="1020" y="1128"/>
                    </a:lnTo>
                    <a:lnTo>
                      <a:pt x="1024" y="1106"/>
                    </a:lnTo>
                    <a:lnTo>
                      <a:pt x="1014" y="1056"/>
                    </a:lnTo>
                    <a:lnTo>
                      <a:pt x="1003" y="1048"/>
                    </a:lnTo>
                    <a:lnTo>
                      <a:pt x="995" y="1017"/>
                    </a:lnTo>
                    <a:lnTo>
                      <a:pt x="979" y="1017"/>
                    </a:lnTo>
                    <a:lnTo>
                      <a:pt x="962" y="1000"/>
                    </a:lnTo>
                    <a:lnTo>
                      <a:pt x="942" y="1006"/>
                    </a:lnTo>
                    <a:lnTo>
                      <a:pt x="925" y="995"/>
                    </a:lnTo>
                    <a:lnTo>
                      <a:pt x="903" y="1009"/>
                    </a:lnTo>
                    <a:lnTo>
                      <a:pt x="865" y="997"/>
                    </a:lnTo>
                    <a:lnTo>
                      <a:pt x="890" y="1034"/>
                    </a:lnTo>
                    <a:lnTo>
                      <a:pt x="859" y="1031"/>
                    </a:lnTo>
                    <a:lnTo>
                      <a:pt x="837" y="1003"/>
                    </a:lnTo>
                    <a:lnTo>
                      <a:pt x="799" y="1003"/>
                    </a:lnTo>
                    <a:lnTo>
                      <a:pt x="804" y="1048"/>
                    </a:lnTo>
                    <a:lnTo>
                      <a:pt x="775" y="1034"/>
                    </a:lnTo>
                    <a:lnTo>
                      <a:pt x="760" y="1078"/>
                    </a:lnTo>
                    <a:lnTo>
                      <a:pt x="771" y="1098"/>
                    </a:lnTo>
                    <a:lnTo>
                      <a:pt x="760" y="1151"/>
                    </a:lnTo>
                    <a:lnTo>
                      <a:pt x="773" y="1212"/>
                    </a:lnTo>
                    <a:lnTo>
                      <a:pt x="789" y="1254"/>
                    </a:lnTo>
                    <a:lnTo>
                      <a:pt x="806" y="1293"/>
                    </a:lnTo>
                    <a:lnTo>
                      <a:pt x="859" y="1290"/>
                    </a:lnTo>
                    <a:lnTo>
                      <a:pt x="880" y="1282"/>
                    </a:lnTo>
                    <a:lnTo>
                      <a:pt x="884" y="1254"/>
                    </a:lnTo>
                    <a:lnTo>
                      <a:pt x="872" y="1231"/>
                    </a:lnTo>
                    <a:lnTo>
                      <a:pt x="874" y="1212"/>
                    </a:lnTo>
                    <a:lnTo>
                      <a:pt x="907" y="1217"/>
                    </a:lnTo>
                    <a:lnTo>
                      <a:pt x="940" y="1206"/>
                    </a:lnTo>
                    <a:lnTo>
                      <a:pt x="940" y="1231"/>
                    </a:lnTo>
                    <a:lnTo>
                      <a:pt x="931" y="1268"/>
                    </a:lnTo>
                    <a:lnTo>
                      <a:pt x="915" y="1295"/>
                    </a:lnTo>
                    <a:lnTo>
                      <a:pt x="911" y="1334"/>
                    </a:lnTo>
                    <a:lnTo>
                      <a:pt x="933" y="1351"/>
                    </a:lnTo>
                    <a:lnTo>
                      <a:pt x="962" y="1346"/>
                    </a:lnTo>
                    <a:lnTo>
                      <a:pt x="979" y="1360"/>
                    </a:lnTo>
                    <a:lnTo>
                      <a:pt x="995" y="1354"/>
                    </a:lnTo>
                    <a:lnTo>
                      <a:pt x="1001" y="1379"/>
                    </a:lnTo>
                    <a:lnTo>
                      <a:pt x="987" y="1415"/>
                    </a:lnTo>
                    <a:lnTo>
                      <a:pt x="999" y="1438"/>
                    </a:lnTo>
                    <a:lnTo>
                      <a:pt x="1001" y="1482"/>
                    </a:lnTo>
                    <a:lnTo>
                      <a:pt x="1020" y="1513"/>
                    </a:lnTo>
                    <a:lnTo>
                      <a:pt x="1045" y="1521"/>
                    </a:lnTo>
                    <a:lnTo>
                      <a:pt x="1063" y="1513"/>
                    </a:lnTo>
                    <a:lnTo>
                      <a:pt x="1071" y="1516"/>
                    </a:lnTo>
                    <a:lnTo>
                      <a:pt x="1104" y="1516"/>
                    </a:lnTo>
                    <a:lnTo>
                      <a:pt x="1133" y="1518"/>
                    </a:lnTo>
                    <a:lnTo>
                      <a:pt x="1141" y="1499"/>
                    </a:lnTo>
                    <a:lnTo>
                      <a:pt x="1115" y="1532"/>
                    </a:lnTo>
                    <a:lnTo>
                      <a:pt x="1098" y="1529"/>
                    </a:lnTo>
                    <a:lnTo>
                      <a:pt x="1080" y="1532"/>
                    </a:lnTo>
                    <a:lnTo>
                      <a:pt x="1045" y="1549"/>
                    </a:lnTo>
                    <a:lnTo>
                      <a:pt x="1016" y="1527"/>
                    </a:lnTo>
                    <a:lnTo>
                      <a:pt x="989" y="1513"/>
                    </a:lnTo>
                    <a:lnTo>
                      <a:pt x="977" y="1516"/>
                    </a:lnTo>
                    <a:lnTo>
                      <a:pt x="979" y="1496"/>
                    </a:lnTo>
                    <a:lnTo>
                      <a:pt x="977" y="1465"/>
                    </a:lnTo>
                    <a:lnTo>
                      <a:pt x="954" y="1438"/>
                    </a:lnTo>
                    <a:lnTo>
                      <a:pt x="905" y="1421"/>
                    </a:lnTo>
                    <a:lnTo>
                      <a:pt x="898" y="1410"/>
                    </a:lnTo>
                    <a:lnTo>
                      <a:pt x="884" y="1412"/>
                    </a:lnTo>
                    <a:lnTo>
                      <a:pt x="870" y="1399"/>
                    </a:lnTo>
                    <a:lnTo>
                      <a:pt x="853" y="1385"/>
                    </a:lnTo>
                    <a:lnTo>
                      <a:pt x="830" y="1346"/>
                    </a:lnTo>
                    <a:lnTo>
                      <a:pt x="802" y="1334"/>
                    </a:lnTo>
                    <a:lnTo>
                      <a:pt x="787" y="1360"/>
                    </a:lnTo>
                    <a:lnTo>
                      <a:pt x="769" y="1340"/>
                    </a:lnTo>
                    <a:lnTo>
                      <a:pt x="748" y="1340"/>
                    </a:lnTo>
                    <a:lnTo>
                      <a:pt x="705" y="1326"/>
                    </a:lnTo>
                    <a:lnTo>
                      <a:pt x="628" y="1259"/>
                    </a:lnTo>
                    <a:lnTo>
                      <a:pt x="622" y="1190"/>
                    </a:lnTo>
                    <a:lnTo>
                      <a:pt x="614" y="1162"/>
                    </a:lnTo>
                    <a:lnTo>
                      <a:pt x="600" y="1142"/>
                    </a:lnTo>
                    <a:lnTo>
                      <a:pt x="583" y="1103"/>
                    </a:lnTo>
                    <a:lnTo>
                      <a:pt x="501" y="970"/>
                    </a:lnTo>
                    <a:lnTo>
                      <a:pt x="501" y="1020"/>
                    </a:lnTo>
                    <a:lnTo>
                      <a:pt x="552" y="1109"/>
                    </a:lnTo>
                    <a:lnTo>
                      <a:pt x="573" y="1184"/>
                    </a:lnTo>
                    <a:lnTo>
                      <a:pt x="542" y="1167"/>
                    </a:lnTo>
                    <a:lnTo>
                      <a:pt x="536" y="1123"/>
                    </a:lnTo>
                    <a:lnTo>
                      <a:pt x="495" y="1095"/>
                    </a:lnTo>
                    <a:lnTo>
                      <a:pt x="519" y="1078"/>
                    </a:lnTo>
                    <a:lnTo>
                      <a:pt x="464" y="1031"/>
                    </a:lnTo>
                    <a:lnTo>
                      <a:pt x="486" y="1003"/>
                    </a:lnTo>
                    <a:lnTo>
                      <a:pt x="466" y="947"/>
                    </a:lnTo>
                    <a:lnTo>
                      <a:pt x="400" y="830"/>
                    </a:lnTo>
                    <a:lnTo>
                      <a:pt x="392" y="763"/>
                    </a:lnTo>
                    <a:lnTo>
                      <a:pt x="396" y="713"/>
                    </a:lnTo>
                    <a:lnTo>
                      <a:pt x="414" y="657"/>
                    </a:lnTo>
                    <a:lnTo>
                      <a:pt x="414" y="602"/>
                    </a:lnTo>
                    <a:lnTo>
                      <a:pt x="400" y="568"/>
                    </a:lnTo>
                    <a:lnTo>
                      <a:pt x="437" y="557"/>
                    </a:lnTo>
                    <a:lnTo>
                      <a:pt x="392" y="490"/>
                    </a:lnTo>
                    <a:lnTo>
                      <a:pt x="394" y="460"/>
                    </a:lnTo>
                    <a:lnTo>
                      <a:pt x="375" y="418"/>
                    </a:lnTo>
                    <a:lnTo>
                      <a:pt x="383" y="393"/>
                    </a:lnTo>
                    <a:lnTo>
                      <a:pt x="369" y="379"/>
                    </a:lnTo>
                    <a:lnTo>
                      <a:pt x="367" y="351"/>
                    </a:lnTo>
                    <a:lnTo>
                      <a:pt x="354" y="329"/>
                    </a:lnTo>
                    <a:lnTo>
                      <a:pt x="369" y="309"/>
                    </a:lnTo>
                    <a:lnTo>
                      <a:pt x="348" y="295"/>
                    </a:lnTo>
                    <a:lnTo>
                      <a:pt x="330" y="315"/>
                    </a:lnTo>
                    <a:lnTo>
                      <a:pt x="305" y="276"/>
                    </a:lnTo>
                    <a:lnTo>
                      <a:pt x="278" y="265"/>
                    </a:lnTo>
                    <a:lnTo>
                      <a:pt x="239" y="265"/>
                    </a:lnTo>
                    <a:lnTo>
                      <a:pt x="214" y="301"/>
                    </a:lnTo>
                    <a:lnTo>
                      <a:pt x="202" y="290"/>
                    </a:lnTo>
                    <a:lnTo>
                      <a:pt x="223" y="242"/>
                    </a:lnTo>
                    <a:lnTo>
                      <a:pt x="204" y="251"/>
                    </a:lnTo>
                    <a:lnTo>
                      <a:pt x="165" y="301"/>
                    </a:lnTo>
                    <a:lnTo>
                      <a:pt x="124" y="345"/>
                    </a:lnTo>
                    <a:lnTo>
                      <a:pt x="87" y="357"/>
                    </a:lnTo>
                    <a:lnTo>
                      <a:pt x="25" y="401"/>
                    </a:lnTo>
                    <a:lnTo>
                      <a:pt x="0" y="398"/>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2" name="Freeform 33"/>
              <p:cNvSpPr>
                <a:spLocks/>
              </p:cNvSpPr>
              <p:nvPr/>
            </p:nvSpPr>
            <p:spPr bwMode="auto">
              <a:xfrm>
                <a:off x="994" y="615"/>
                <a:ext cx="429" cy="408"/>
              </a:xfrm>
              <a:custGeom>
                <a:avLst/>
                <a:gdLst>
                  <a:gd name="T0" fmla="*/ 0 w 429"/>
                  <a:gd name="T1" fmla="*/ 84 h 408"/>
                  <a:gd name="T2" fmla="*/ 10 w 429"/>
                  <a:gd name="T3" fmla="*/ 53 h 408"/>
                  <a:gd name="T4" fmla="*/ 10 w 429"/>
                  <a:gd name="T5" fmla="*/ 31 h 408"/>
                  <a:gd name="T6" fmla="*/ 25 w 429"/>
                  <a:gd name="T7" fmla="*/ 0 h 408"/>
                  <a:gd name="T8" fmla="*/ 103 w 429"/>
                  <a:gd name="T9" fmla="*/ 20 h 408"/>
                  <a:gd name="T10" fmla="*/ 236 w 429"/>
                  <a:gd name="T11" fmla="*/ 56 h 408"/>
                  <a:gd name="T12" fmla="*/ 289 w 429"/>
                  <a:gd name="T13" fmla="*/ 86 h 408"/>
                  <a:gd name="T14" fmla="*/ 358 w 429"/>
                  <a:gd name="T15" fmla="*/ 114 h 408"/>
                  <a:gd name="T16" fmla="*/ 393 w 429"/>
                  <a:gd name="T17" fmla="*/ 167 h 408"/>
                  <a:gd name="T18" fmla="*/ 428 w 429"/>
                  <a:gd name="T19" fmla="*/ 192 h 408"/>
                  <a:gd name="T20" fmla="*/ 414 w 429"/>
                  <a:gd name="T21" fmla="*/ 212 h 408"/>
                  <a:gd name="T22" fmla="*/ 414 w 429"/>
                  <a:gd name="T23" fmla="*/ 237 h 408"/>
                  <a:gd name="T24" fmla="*/ 401 w 429"/>
                  <a:gd name="T25" fmla="*/ 243 h 408"/>
                  <a:gd name="T26" fmla="*/ 389 w 429"/>
                  <a:gd name="T27" fmla="*/ 265 h 408"/>
                  <a:gd name="T28" fmla="*/ 401 w 429"/>
                  <a:gd name="T29" fmla="*/ 287 h 408"/>
                  <a:gd name="T30" fmla="*/ 399 w 429"/>
                  <a:gd name="T31" fmla="*/ 304 h 408"/>
                  <a:gd name="T32" fmla="*/ 385 w 429"/>
                  <a:gd name="T33" fmla="*/ 326 h 408"/>
                  <a:gd name="T34" fmla="*/ 387 w 429"/>
                  <a:gd name="T35" fmla="*/ 348 h 408"/>
                  <a:gd name="T36" fmla="*/ 411 w 429"/>
                  <a:gd name="T37" fmla="*/ 371 h 408"/>
                  <a:gd name="T38" fmla="*/ 413 w 429"/>
                  <a:gd name="T39" fmla="*/ 393 h 408"/>
                  <a:gd name="T40" fmla="*/ 407 w 429"/>
                  <a:gd name="T41" fmla="*/ 404 h 408"/>
                  <a:gd name="T42" fmla="*/ 383 w 429"/>
                  <a:gd name="T43" fmla="*/ 407 h 408"/>
                  <a:gd name="T44" fmla="*/ 366 w 429"/>
                  <a:gd name="T45" fmla="*/ 396 h 408"/>
                  <a:gd name="T46" fmla="*/ 347 w 429"/>
                  <a:gd name="T47" fmla="*/ 368 h 408"/>
                  <a:gd name="T48" fmla="*/ 339 w 429"/>
                  <a:gd name="T49" fmla="*/ 368 h 408"/>
                  <a:gd name="T50" fmla="*/ 329 w 429"/>
                  <a:gd name="T51" fmla="*/ 357 h 408"/>
                  <a:gd name="T52" fmla="*/ 320 w 429"/>
                  <a:gd name="T53" fmla="*/ 323 h 408"/>
                  <a:gd name="T54" fmla="*/ 308 w 429"/>
                  <a:gd name="T55" fmla="*/ 312 h 408"/>
                  <a:gd name="T56" fmla="*/ 283 w 429"/>
                  <a:gd name="T57" fmla="*/ 295 h 408"/>
                  <a:gd name="T58" fmla="*/ 261 w 429"/>
                  <a:gd name="T59" fmla="*/ 284 h 408"/>
                  <a:gd name="T60" fmla="*/ 230 w 429"/>
                  <a:gd name="T61" fmla="*/ 254 h 408"/>
                  <a:gd name="T62" fmla="*/ 217 w 429"/>
                  <a:gd name="T63" fmla="*/ 231 h 408"/>
                  <a:gd name="T64" fmla="*/ 219 w 429"/>
                  <a:gd name="T65" fmla="*/ 215 h 408"/>
                  <a:gd name="T66" fmla="*/ 232 w 429"/>
                  <a:gd name="T67" fmla="*/ 201 h 408"/>
                  <a:gd name="T68" fmla="*/ 221 w 429"/>
                  <a:gd name="T69" fmla="*/ 184 h 408"/>
                  <a:gd name="T70" fmla="*/ 209 w 429"/>
                  <a:gd name="T71" fmla="*/ 192 h 408"/>
                  <a:gd name="T72" fmla="*/ 190 w 429"/>
                  <a:gd name="T73" fmla="*/ 167 h 408"/>
                  <a:gd name="T74" fmla="*/ 186 w 429"/>
                  <a:gd name="T75" fmla="*/ 181 h 408"/>
                  <a:gd name="T76" fmla="*/ 168 w 429"/>
                  <a:gd name="T77" fmla="*/ 181 h 408"/>
                  <a:gd name="T78" fmla="*/ 165 w 429"/>
                  <a:gd name="T79" fmla="*/ 170 h 408"/>
                  <a:gd name="T80" fmla="*/ 165 w 429"/>
                  <a:gd name="T81" fmla="*/ 151 h 408"/>
                  <a:gd name="T82" fmla="*/ 157 w 429"/>
                  <a:gd name="T83" fmla="*/ 139 h 408"/>
                  <a:gd name="T84" fmla="*/ 145 w 429"/>
                  <a:gd name="T85" fmla="*/ 142 h 408"/>
                  <a:gd name="T86" fmla="*/ 130 w 429"/>
                  <a:gd name="T87" fmla="*/ 112 h 408"/>
                  <a:gd name="T88" fmla="*/ 118 w 429"/>
                  <a:gd name="T89" fmla="*/ 109 h 408"/>
                  <a:gd name="T90" fmla="*/ 101 w 429"/>
                  <a:gd name="T91" fmla="*/ 95 h 408"/>
                  <a:gd name="T92" fmla="*/ 64 w 429"/>
                  <a:gd name="T93" fmla="*/ 98 h 408"/>
                  <a:gd name="T94" fmla="*/ 27 w 429"/>
                  <a:gd name="T95" fmla="*/ 95 h 408"/>
                  <a:gd name="T96" fmla="*/ 0 w 429"/>
                  <a:gd name="T97" fmla="*/ 84 h 4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29" h="408">
                    <a:moveTo>
                      <a:pt x="0" y="84"/>
                    </a:moveTo>
                    <a:lnTo>
                      <a:pt x="10" y="53"/>
                    </a:lnTo>
                    <a:lnTo>
                      <a:pt x="10" y="31"/>
                    </a:lnTo>
                    <a:lnTo>
                      <a:pt x="25" y="0"/>
                    </a:lnTo>
                    <a:lnTo>
                      <a:pt x="103" y="20"/>
                    </a:lnTo>
                    <a:lnTo>
                      <a:pt x="236" y="56"/>
                    </a:lnTo>
                    <a:lnTo>
                      <a:pt x="289" y="86"/>
                    </a:lnTo>
                    <a:lnTo>
                      <a:pt x="358" y="114"/>
                    </a:lnTo>
                    <a:lnTo>
                      <a:pt x="393" y="167"/>
                    </a:lnTo>
                    <a:lnTo>
                      <a:pt x="428" y="192"/>
                    </a:lnTo>
                    <a:lnTo>
                      <a:pt x="414" y="212"/>
                    </a:lnTo>
                    <a:lnTo>
                      <a:pt x="414" y="237"/>
                    </a:lnTo>
                    <a:lnTo>
                      <a:pt x="401" y="243"/>
                    </a:lnTo>
                    <a:lnTo>
                      <a:pt x="389" y="265"/>
                    </a:lnTo>
                    <a:lnTo>
                      <a:pt x="401" y="287"/>
                    </a:lnTo>
                    <a:lnTo>
                      <a:pt x="399" y="304"/>
                    </a:lnTo>
                    <a:lnTo>
                      <a:pt x="385" y="326"/>
                    </a:lnTo>
                    <a:lnTo>
                      <a:pt x="387" y="348"/>
                    </a:lnTo>
                    <a:lnTo>
                      <a:pt x="411" y="371"/>
                    </a:lnTo>
                    <a:lnTo>
                      <a:pt x="413" y="393"/>
                    </a:lnTo>
                    <a:lnTo>
                      <a:pt x="407" y="404"/>
                    </a:lnTo>
                    <a:lnTo>
                      <a:pt x="383" y="407"/>
                    </a:lnTo>
                    <a:lnTo>
                      <a:pt x="366" y="396"/>
                    </a:lnTo>
                    <a:lnTo>
                      <a:pt x="347" y="368"/>
                    </a:lnTo>
                    <a:lnTo>
                      <a:pt x="339" y="368"/>
                    </a:lnTo>
                    <a:lnTo>
                      <a:pt x="329" y="357"/>
                    </a:lnTo>
                    <a:lnTo>
                      <a:pt x="320" y="323"/>
                    </a:lnTo>
                    <a:lnTo>
                      <a:pt x="308" y="312"/>
                    </a:lnTo>
                    <a:lnTo>
                      <a:pt x="283" y="295"/>
                    </a:lnTo>
                    <a:lnTo>
                      <a:pt x="261" y="284"/>
                    </a:lnTo>
                    <a:lnTo>
                      <a:pt x="230" y="254"/>
                    </a:lnTo>
                    <a:lnTo>
                      <a:pt x="217" y="231"/>
                    </a:lnTo>
                    <a:lnTo>
                      <a:pt x="219" y="215"/>
                    </a:lnTo>
                    <a:lnTo>
                      <a:pt x="232" y="201"/>
                    </a:lnTo>
                    <a:lnTo>
                      <a:pt x="221" y="184"/>
                    </a:lnTo>
                    <a:lnTo>
                      <a:pt x="209" y="192"/>
                    </a:lnTo>
                    <a:lnTo>
                      <a:pt x="190" y="167"/>
                    </a:lnTo>
                    <a:lnTo>
                      <a:pt x="186" y="181"/>
                    </a:lnTo>
                    <a:lnTo>
                      <a:pt x="168" y="181"/>
                    </a:lnTo>
                    <a:lnTo>
                      <a:pt x="165" y="170"/>
                    </a:lnTo>
                    <a:lnTo>
                      <a:pt x="165" y="151"/>
                    </a:lnTo>
                    <a:lnTo>
                      <a:pt x="157" y="139"/>
                    </a:lnTo>
                    <a:lnTo>
                      <a:pt x="145" y="142"/>
                    </a:lnTo>
                    <a:lnTo>
                      <a:pt x="130" y="112"/>
                    </a:lnTo>
                    <a:lnTo>
                      <a:pt x="118" y="109"/>
                    </a:lnTo>
                    <a:lnTo>
                      <a:pt x="101" y="95"/>
                    </a:lnTo>
                    <a:lnTo>
                      <a:pt x="64" y="98"/>
                    </a:lnTo>
                    <a:lnTo>
                      <a:pt x="27" y="95"/>
                    </a:lnTo>
                    <a:lnTo>
                      <a:pt x="0" y="84"/>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3" name="Freeform 34"/>
              <p:cNvSpPr>
                <a:spLocks/>
              </p:cNvSpPr>
              <p:nvPr/>
            </p:nvSpPr>
            <p:spPr bwMode="auto">
              <a:xfrm>
                <a:off x="908" y="758"/>
                <a:ext cx="274" cy="210"/>
              </a:xfrm>
              <a:custGeom>
                <a:avLst/>
                <a:gdLst>
                  <a:gd name="T0" fmla="*/ 10 w 274"/>
                  <a:gd name="T1" fmla="*/ 0 h 210"/>
                  <a:gd name="T2" fmla="*/ 0 w 274"/>
                  <a:gd name="T3" fmla="*/ 17 h 210"/>
                  <a:gd name="T4" fmla="*/ 0 w 274"/>
                  <a:gd name="T5" fmla="*/ 36 h 210"/>
                  <a:gd name="T6" fmla="*/ 19 w 274"/>
                  <a:gd name="T7" fmla="*/ 56 h 210"/>
                  <a:gd name="T8" fmla="*/ 31 w 274"/>
                  <a:gd name="T9" fmla="*/ 50 h 210"/>
                  <a:gd name="T10" fmla="*/ 35 w 274"/>
                  <a:gd name="T11" fmla="*/ 59 h 210"/>
                  <a:gd name="T12" fmla="*/ 46 w 274"/>
                  <a:gd name="T13" fmla="*/ 61 h 210"/>
                  <a:gd name="T14" fmla="*/ 54 w 274"/>
                  <a:gd name="T15" fmla="*/ 47 h 210"/>
                  <a:gd name="T16" fmla="*/ 81 w 274"/>
                  <a:gd name="T17" fmla="*/ 50 h 210"/>
                  <a:gd name="T18" fmla="*/ 85 w 274"/>
                  <a:gd name="T19" fmla="*/ 64 h 210"/>
                  <a:gd name="T20" fmla="*/ 94 w 274"/>
                  <a:gd name="T21" fmla="*/ 70 h 210"/>
                  <a:gd name="T22" fmla="*/ 117 w 274"/>
                  <a:gd name="T23" fmla="*/ 67 h 210"/>
                  <a:gd name="T24" fmla="*/ 125 w 274"/>
                  <a:gd name="T25" fmla="*/ 75 h 210"/>
                  <a:gd name="T26" fmla="*/ 137 w 274"/>
                  <a:gd name="T27" fmla="*/ 84 h 210"/>
                  <a:gd name="T28" fmla="*/ 146 w 274"/>
                  <a:gd name="T29" fmla="*/ 100 h 210"/>
                  <a:gd name="T30" fmla="*/ 146 w 274"/>
                  <a:gd name="T31" fmla="*/ 123 h 210"/>
                  <a:gd name="T32" fmla="*/ 138 w 274"/>
                  <a:gd name="T33" fmla="*/ 128 h 210"/>
                  <a:gd name="T34" fmla="*/ 142 w 274"/>
                  <a:gd name="T35" fmla="*/ 137 h 210"/>
                  <a:gd name="T36" fmla="*/ 131 w 274"/>
                  <a:gd name="T37" fmla="*/ 150 h 210"/>
                  <a:gd name="T38" fmla="*/ 131 w 274"/>
                  <a:gd name="T39" fmla="*/ 170 h 210"/>
                  <a:gd name="T40" fmla="*/ 148 w 274"/>
                  <a:gd name="T41" fmla="*/ 173 h 210"/>
                  <a:gd name="T42" fmla="*/ 158 w 274"/>
                  <a:gd name="T43" fmla="*/ 167 h 210"/>
                  <a:gd name="T44" fmla="*/ 161 w 274"/>
                  <a:gd name="T45" fmla="*/ 159 h 210"/>
                  <a:gd name="T46" fmla="*/ 167 w 274"/>
                  <a:gd name="T47" fmla="*/ 167 h 210"/>
                  <a:gd name="T48" fmla="*/ 177 w 274"/>
                  <a:gd name="T49" fmla="*/ 162 h 210"/>
                  <a:gd name="T50" fmla="*/ 198 w 274"/>
                  <a:gd name="T51" fmla="*/ 173 h 210"/>
                  <a:gd name="T52" fmla="*/ 211 w 274"/>
                  <a:gd name="T53" fmla="*/ 192 h 210"/>
                  <a:gd name="T54" fmla="*/ 215 w 274"/>
                  <a:gd name="T55" fmla="*/ 192 h 210"/>
                  <a:gd name="T56" fmla="*/ 217 w 274"/>
                  <a:gd name="T57" fmla="*/ 203 h 210"/>
                  <a:gd name="T58" fmla="*/ 231 w 274"/>
                  <a:gd name="T59" fmla="*/ 209 h 210"/>
                  <a:gd name="T60" fmla="*/ 246 w 274"/>
                  <a:gd name="T61" fmla="*/ 209 h 210"/>
                  <a:gd name="T62" fmla="*/ 236 w 274"/>
                  <a:gd name="T63" fmla="*/ 198 h 210"/>
                  <a:gd name="T64" fmla="*/ 240 w 274"/>
                  <a:gd name="T65" fmla="*/ 187 h 210"/>
                  <a:gd name="T66" fmla="*/ 252 w 274"/>
                  <a:gd name="T67" fmla="*/ 198 h 210"/>
                  <a:gd name="T68" fmla="*/ 265 w 274"/>
                  <a:gd name="T69" fmla="*/ 201 h 210"/>
                  <a:gd name="T70" fmla="*/ 267 w 274"/>
                  <a:gd name="T71" fmla="*/ 184 h 210"/>
                  <a:gd name="T72" fmla="*/ 254 w 274"/>
                  <a:gd name="T73" fmla="*/ 170 h 210"/>
                  <a:gd name="T74" fmla="*/ 244 w 274"/>
                  <a:gd name="T75" fmla="*/ 170 h 210"/>
                  <a:gd name="T76" fmla="*/ 231 w 274"/>
                  <a:gd name="T77" fmla="*/ 156 h 210"/>
                  <a:gd name="T78" fmla="*/ 244 w 274"/>
                  <a:gd name="T79" fmla="*/ 156 h 210"/>
                  <a:gd name="T80" fmla="*/ 254 w 274"/>
                  <a:gd name="T81" fmla="*/ 164 h 210"/>
                  <a:gd name="T82" fmla="*/ 273 w 274"/>
                  <a:gd name="T83" fmla="*/ 164 h 210"/>
                  <a:gd name="T84" fmla="*/ 269 w 274"/>
                  <a:gd name="T85" fmla="*/ 148 h 210"/>
                  <a:gd name="T86" fmla="*/ 252 w 274"/>
                  <a:gd name="T87" fmla="*/ 131 h 210"/>
                  <a:gd name="T88" fmla="*/ 240 w 274"/>
                  <a:gd name="T89" fmla="*/ 128 h 210"/>
                  <a:gd name="T90" fmla="*/ 223 w 274"/>
                  <a:gd name="T91" fmla="*/ 109 h 210"/>
                  <a:gd name="T92" fmla="*/ 202 w 274"/>
                  <a:gd name="T93" fmla="*/ 103 h 210"/>
                  <a:gd name="T94" fmla="*/ 185 w 274"/>
                  <a:gd name="T95" fmla="*/ 95 h 210"/>
                  <a:gd name="T96" fmla="*/ 171 w 274"/>
                  <a:gd name="T97" fmla="*/ 70 h 210"/>
                  <a:gd name="T98" fmla="*/ 161 w 274"/>
                  <a:gd name="T99" fmla="*/ 39 h 210"/>
                  <a:gd name="T100" fmla="*/ 148 w 274"/>
                  <a:gd name="T101" fmla="*/ 39 h 210"/>
                  <a:gd name="T102" fmla="*/ 144 w 274"/>
                  <a:gd name="T103" fmla="*/ 31 h 210"/>
                  <a:gd name="T104" fmla="*/ 137 w 274"/>
                  <a:gd name="T105" fmla="*/ 33 h 210"/>
                  <a:gd name="T106" fmla="*/ 123 w 274"/>
                  <a:gd name="T107" fmla="*/ 20 h 210"/>
                  <a:gd name="T108" fmla="*/ 100 w 274"/>
                  <a:gd name="T109" fmla="*/ 14 h 210"/>
                  <a:gd name="T110" fmla="*/ 90 w 274"/>
                  <a:gd name="T111" fmla="*/ 22 h 210"/>
                  <a:gd name="T112" fmla="*/ 69 w 274"/>
                  <a:gd name="T113" fmla="*/ 14 h 210"/>
                  <a:gd name="T114" fmla="*/ 56 w 274"/>
                  <a:gd name="T115" fmla="*/ 14 h 210"/>
                  <a:gd name="T116" fmla="*/ 50 w 274"/>
                  <a:gd name="T117" fmla="*/ 3 h 210"/>
                  <a:gd name="T118" fmla="*/ 44 w 274"/>
                  <a:gd name="T119" fmla="*/ 0 h 210"/>
                  <a:gd name="T120" fmla="*/ 35 w 274"/>
                  <a:gd name="T121" fmla="*/ 3 h 210"/>
                  <a:gd name="T122" fmla="*/ 10 w 274"/>
                  <a:gd name="T123" fmla="*/ 0 h 2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4" h="210">
                    <a:moveTo>
                      <a:pt x="10" y="0"/>
                    </a:moveTo>
                    <a:lnTo>
                      <a:pt x="0" y="17"/>
                    </a:lnTo>
                    <a:lnTo>
                      <a:pt x="0" y="36"/>
                    </a:lnTo>
                    <a:lnTo>
                      <a:pt x="19" y="56"/>
                    </a:lnTo>
                    <a:lnTo>
                      <a:pt x="31" y="50"/>
                    </a:lnTo>
                    <a:lnTo>
                      <a:pt x="35" y="59"/>
                    </a:lnTo>
                    <a:lnTo>
                      <a:pt x="46" y="61"/>
                    </a:lnTo>
                    <a:lnTo>
                      <a:pt x="54" y="47"/>
                    </a:lnTo>
                    <a:lnTo>
                      <a:pt x="81" y="50"/>
                    </a:lnTo>
                    <a:lnTo>
                      <a:pt x="85" y="64"/>
                    </a:lnTo>
                    <a:lnTo>
                      <a:pt x="94" y="70"/>
                    </a:lnTo>
                    <a:lnTo>
                      <a:pt x="117" y="67"/>
                    </a:lnTo>
                    <a:lnTo>
                      <a:pt x="125" y="75"/>
                    </a:lnTo>
                    <a:lnTo>
                      <a:pt x="137" y="84"/>
                    </a:lnTo>
                    <a:lnTo>
                      <a:pt x="146" y="100"/>
                    </a:lnTo>
                    <a:lnTo>
                      <a:pt x="146" y="123"/>
                    </a:lnTo>
                    <a:lnTo>
                      <a:pt x="138" y="128"/>
                    </a:lnTo>
                    <a:lnTo>
                      <a:pt x="142" y="137"/>
                    </a:lnTo>
                    <a:lnTo>
                      <a:pt x="131" y="150"/>
                    </a:lnTo>
                    <a:lnTo>
                      <a:pt x="131" y="170"/>
                    </a:lnTo>
                    <a:lnTo>
                      <a:pt x="148" y="173"/>
                    </a:lnTo>
                    <a:lnTo>
                      <a:pt x="158" y="167"/>
                    </a:lnTo>
                    <a:lnTo>
                      <a:pt x="161" y="159"/>
                    </a:lnTo>
                    <a:lnTo>
                      <a:pt x="167" y="167"/>
                    </a:lnTo>
                    <a:lnTo>
                      <a:pt x="177" y="162"/>
                    </a:lnTo>
                    <a:lnTo>
                      <a:pt x="198" y="173"/>
                    </a:lnTo>
                    <a:lnTo>
                      <a:pt x="211" y="192"/>
                    </a:lnTo>
                    <a:lnTo>
                      <a:pt x="215" y="192"/>
                    </a:lnTo>
                    <a:lnTo>
                      <a:pt x="217" y="203"/>
                    </a:lnTo>
                    <a:lnTo>
                      <a:pt x="231" y="209"/>
                    </a:lnTo>
                    <a:lnTo>
                      <a:pt x="246" y="209"/>
                    </a:lnTo>
                    <a:lnTo>
                      <a:pt x="236" y="198"/>
                    </a:lnTo>
                    <a:lnTo>
                      <a:pt x="240" y="187"/>
                    </a:lnTo>
                    <a:lnTo>
                      <a:pt x="252" y="198"/>
                    </a:lnTo>
                    <a:lnTo>
                      <a:pt x="265" y="201"/>
                    </a:lnTo>
                    <a:lnTo>
                      <a:pt x="267" y="184"/>
                    </a:lnTo>
                    <a:lnTo>
                      <a:pt x="254" y="170"/>
                    </a:lnTo>
                    <a:lnTo>
                      <a:pt x="244" y="170"/>
                    </a:lnTo>
                    <a:lnTo>
                      <a:pt x="231" y="156"/>
                    </a:lnTo>
                    <a:lnTo>
                      <a:pt x="244" y="156"/>
                    </a:lnTo>
                    <a:lnTo>
                      <a:pt x="254" y="164"/>
                    </a:lnTo>
                    <a:lnTo>
                      <a:pt x="273" y="164"/>
                    </a:lnTo>
                    <a:lnTo>
                      <a:pt x="269" y="148"/>
                    </a:lnTo>
                    <a:lnTo>
                      <a:pt x="252" y="131"/>
                    </a:lnTo>
                    <a:lnTo>
                      <a:pt x="240" y="128"/>
                    </a:lnTo>
                    <a:lnTo>
                      <a:pt x="223" y="109"/>
                    </a:lnTo>
                    <a:lnTo>
                      <a:pt x="202" y="103"/>
                    </a:lnTo>
                    <a:lnTo>
                      <a:pt x="185" y="95"/>
                    </a:lnTo>
                    <a:lnTo>
                      <a:pt x="171" y="70"/>
                    </a:lnTo>
                    <a:lnTo>
                      <a:pt x="161" y="39"/>
                    </a:lnTo>
                    <a:lnTo>
                      <a:pt x="148" y="39"/>
                    </a:lnTo>
                    <a:lnTo>
                      <a:pt x="144" y="31"/>
                    </a:lnTo>
                    <a:lnTo>
                      <a:pt x="137" y="33"/>
                    </a:lnTo>
                    <a:lnTo>
                      <a:pt x="123" y="20"/>
                    </a:lnTo>
                    <a:lnTo>
                      <a:pt x="100" y="14"/>
                    </a:lnTo>
                    <a:lnTo>
                      <a:pt x="90" y="22"/>
                    </a:lnTo>
                    <a:lnTo>
                      <a:pt x="69" y="14"/>
                    </a:lnTo>
                    <a:lnTo>
                      <a:pt x="56" y="14"/>
                    </a:lnTo>
                    <a:lnTo>
                      <a:pt x="50" y="3"/>
                    </a:lnTo>
                    <a:lnTo>
                      <a:pt x="44" y="0"/>
                    </a:lnTo>
                    <a:lnTo>
                      <a:pt x="35" y="3"/>
                    </a:lnTo>
                    <a:lnTo>
                      <a:pt x="10" y="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4" name="Freeform 35"/>
              <p:cNvSpPr>
                <a:spLocks/>
              </p:cNvSpPr>
              <p:nvPr/>
            </p:nvSpPr>
            <p:spPr bwMode="auto">
              <a:xfrm>
                <a:off x="1064" y="1925"/>
                <a:ext cx="195" cy="98"/>
              </a:xfrm>
              <a:custGeom>
                <a:avLst/>
                <a:gdLst>
                  <a:gd name="T0" fmla="*/ 0 w 195"/>
                  <a:gd name="T1" fmla="*/ 49 h 98"/>
                  <a:gd name="T2" fmla="*/ 17 w 195"/>
                  <a:gd name="T3" fmla="*/ 20 h 98"/>
                  <a:gd name="T4" fmla="*/ 25 w 195"/>
                  <a:gd name="T5" fmla="*/ 20 h 98"/>
                  <a:gd name="T6" fmla="*/ 38 w 195"/>
                  <a:gd name="T7" fmla="*/ 6 h 98"/>
                  <a:gd name="T8" fmla="*/ 54 w 195"/>
                  <a:gd name="T9" fmla="*/ 6 h 98"/>
                  <a:gd name="T10" fmla="*/ 58 w 195"/>
                  <a:gd name="T11" fmla="*/ 3 h 98"/>
                  <a:gd name="T12" fmla="*/ 63 w 195"/>
                  <a:gd name="T13" fmla="*/ 0 h 98"/>
                  <a:gd name="T14" fmla="*/ 83 w 195"/>
                  <a:gd name="T15" fmla="*/ 17 h 98"/>
                  <a:gd name="T16" fmla="*/ 88 w 195"/>
                  <a:gd name="T17" fmla="*/ 29 h 98"/>
                  <a:gd name="T18" fmla="*/ 92 w 195"/>
                  <a:gd name="T19" fmla="*/ 23 h 98"/>
                  <a:gd name="T20" fmla="*/ 108 w 195"/>
                  <a:gd name="T21" fmla="*/ 34 h 98"/>
                  <a:gd name="T22" fmla="*/ 117 w 195"/>
                  <a:gd name="T23" fmla="*/ 34 h 98"/>
                  <a:gd name="T24" fmla="*/ 125 w 195"/>
                  <a:gd name="T25" fmla="*/ 43 h 98"/>
                  <a:gd name="T26" fmla="*/ 138 w 195"/>
                  <a:gd name="T27" fmla="*/ 49 h 98"/>
                  <a:gd name="T28" fmla="*/ 138 w 195"/>
                  <a:gd name="T29" fmla="*/ 63 h 98"/>
                  <a:gd name="T30" fmla="*/ 163 w 195"/>
                  <a:gd name="T31" fmla="*/ 63 h 98"/>
                  <a:gd name="T32" fmla="*/ 169 w 195"/>
                  <a:gd name="T33" fmla="*/ 77 h 98"/>
                  <a:gd name="T34" fmla="*/ 184 w 195"/>
                  <a:gd name="T35" fmla="*/ 77 h 98"/>
                  <a:gd name="T36" fmla="*/ 194 w 195"/>
                  <a:gd name="T37" fmla="*/ 94 h 98"/>
                  <a:gd name="T38" fmla="*/ 188 w 195"/>
                  <a:gd name="T39" fmla="*/ 97 h 98"/>
                  <a:gd name="T40" fmla="*/ 184 w 195"/>
                  <a:gd name="T41" fmla="*/ 91 h 98"/>
                  <a:gd name="T42" fmla="*/ 182 w 195"/>
                  <a:gd name="T43" fmla="*/ 88 h 98"/>
                  <a:gd name="T44" fmla="*/ 169 w 195"/>
                  <a:gd name="T45" fmla="*/ 91 h 98"/>
                  <a:gd name="T46" fmla="*/ 165 w 195"/>
                  <a:gd name="T47" fmla="*/ 94 h 98"/>
                  <a:gd name="T48" fmla="*/ 154 w 195"/>
                  <a:gd name="T49" fmla="*/ 97 h 98"/>
                  <a:gd name="T50" fmla="*/ 136 w 195"/>
                  <a:gd name="T51" fmla="*/ 97 h 98"/>
                  <a:gd name="T52" fmla="*/ 125 w 195"/>
                  <a:gd name="T53" fmla="*/ 97 h 98"/>
                  <a:gd name="T54" fmla="*/ 125 w 195"/>
                  <a:gd name="T55" fmla="*/ 88 h 98"/>
                  <a:gd name="T56" fmla="*/ 108 w 195"/>
                  <a:gd name="T57" fmla="*/ 66 h 98"/>
                  <a:gd name="T58" fmla="*/ 108 w 195"/>
                  <a:gd name="T59" fmla="*/ 51 h 98"/>
                  <a:gd name="T60" fmla="*/ 88 w 195"/>
                  <a:gd name="T61" fmla="*/ 51 h 98"/>
                  <a:gd name="T62" fmla="*/ 81 w 195"/>
                  <a:gd name="T63" fmla="*/ 43 h 98"/>
                  <a:gd name="T64" fmla="*/ 75 w 195"/>
                  <a:gd name="T65" fmla="*/ 51 h 98"/>
                  <a:gd name="T66" fmla="*/ 69 w 195"/>
                  <a:gd name="T67" fmla="*/ 40 h 98"/>
                  <a:gd name="T68" fmla="*/ 63 w 195"/>
                  <a:gd name="T69" fmla="*/ 40 h 98"/>
                  <a:gd name="T70" fmla="*/ 63 w 195"/>
                  <a:gd name="T71" fmla="*/ 26 h 98"/>
                  <a:gd name="T72" fmla="*/ 58 w 195"/>
                  <a:gd name="T73" fmla="*/ 20 h 98"/>
                  <a:gd name="T74" fmla="*/ 40 w 195"/>
                  <a:gd name="T75" fmla="*/ 23 h 98"/>
                  <a:gd name="T76" fmla="*/ 29 w 195"/>
                  <a:gd name="T77" fmla="*/ 40 h 98"/>
                  <a:gd name="T78" fmla="*/ 15 w 195"/>
                  <a:gd name="T79" fmla="*/ 43 h 98"/>
                  <a:gd name="T80" fmla="*/ 0 w 195"/>
                  <a:gd name="T81" fmla="*/ 49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95" h="98">
                    <a:moveTo>
                      <a:pt x="0" y="49"/>
                    </a:moveTo>
                    <a:lnTo>
                      <a:pt x="17" y="20"/>
                    </a:lnTo>
                    <a:lnTo>
                      <a:pt x="25" y="20"/>
                    </a:lnTo>
                    <a:lnTo>
                      <a:pt x="38" y="6"/>
                    </a:lnTo>
                    <a:lnTo>
                      <a:pt x="54" y="6"/>
                    </a:lnTo>
                    <a:lnTo>
                      <a:pt x="58" y="3"/>
                    </a:lnTo>
                    <a:lnTo>
                      <a:pt x="63" y="0"/>
                    </a:lnTo>
                    <a:lnTo>
                      <a:pt x="83" y="17"/>
                    </a:lnTo>
                    <a:lnTo>
                      <a:pt x="88" y="29"/>
                    </a:lnTo>
                    <a:lnTo>
                      <a:pt x="92" y="23"/>
                    </a:lnTo>
                    <a:lnTo>
                      <a:pt x="108" y="34"/>
                    </a:lnTo>
                    <a:lnTo>
                      <a:pt x="117" y="34"/>
                    </a:lnTo>
                    <a:lnTo>
                      <a:pt x="125" y="43"/>
                    </a:lnTo>
                    <a:lnTo>
                      <a:pt x="138" y="49"/>
                    </a:lnTo>
                    <a:lnTo>
                      <a:pt x="138" y="63"/>
                    </a:lnTo>
                    <a:lnTo>
                      <a:pt x="163" y="63"/>
                    </a:lnTo>
                    <a:lnTo>
                      <a:pt x="169" y="77"/>
                    </a:lnTo>
                    <a:lnTo>
                      <a:pt x="184" y="77"/>
                    </a:lnTo>
                    <a:lnTo>
                      <a:pt x="194" y="94"/>
                    </a:lnTo>
                    <a:lnTo>
                      <a:pt x="188" y="97"/>
                    </a:lnTo>
                    <a:lnTo>
                      <a:pt x="184" y="91"/>
                    </a:lnTo>
                    <a:lnTo>
                      <a:pt x="182" y="88"/>
                    </a:lnTo>
                    <a:lnTo>
                      <a:pt x="169" y="91"/>
                    </a:lnTo>
                    <a:lnTo>
                      <a:pt x="165" y="94"/>
                    </a:lnTo>
                    <a:lnTo>
                      <a:pt x="154" y="97"/>
                    </a:lnTo>
                    <a:lnTo>
                      <a:pt x="136" y="97"/>
                    </a:lnTo>
                    <a:lnTo>
                      <a:pt x="125" y="97"/>
                    </a:lnTo>
                    <a:lnTo>
                      <a:pt x="125" y="88"/>
                    </a:lnTo>
                    <a:lnTo>
                      <a:pt x="108" y="66"/>
                    </a:lnTo>
                    <a:lnTo>
                      <a:pt x="108" y="51"/>
                    </a:lnTo>
                    <a:lnTo>
                      <a:pt x="88" y="51"/>
                    </a:lnTo>
                    <a:lnTo>
                      <a:pt x="81" y="43"/>
                    </a:lnTo>
                    <a:lnTo>
                      <a:pt x="75" y="51"/>
                    </a:lnTo>
                    <a:lnTo>
                      <a:pt x="69" y="40"/>
                    </a:lnTo>
                    <a:lnTo>
                      <a:pt x="63" y="40"/>
                    </a:lnTo>
                    <a:lnTo>
                      <a:pt x="63" y="26"/>
                    </a:lnTo>
                    <a:lnTo>
                      <a:pt x="58" y="20"/>
                    </a:lnTo>
                    <a:lnTo>
                      <a:pt x="40" y="23"/>
                    </a:lnTo>
                    <a:lnTo>
                      <a:pt x="29" y="40"/>
                    </a:lnTo>
                    <a:lnTo>
                      <a:pt x="15" y="43"/>
                    </a:lnTo>
                    <a:lnTo>
                      <a:pt x="0" y="49"/>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5" name="Freeform 36"/>
              <p:cNvSpPr>
                <a:spLocks/>
              </p:cNvSpPr>
              <p:nvPr/>
            </p:nvSpPr>
            <p:spPr bwMode="auto">
              <a:xfrm>
                <a:off x="1234" y="1995"/>
                <a:ext cx="129" cy="83"/>
              </a:xfrm>
              <a:custGeom>
                <a:avLst/>
                <a:gdLst>
                  <a:gd name="T0" fmla="*/ 0 w 129"/>
                  <a:gd name="T1" fmla="*/ 62 h 83"/>
                  <a:gd name="T2" fmla="*/ 12 w 129"/>
                  <a:gd name="T3" fmla="*/ 65 h 83"/>
                  <a:gd name="T4" fmla="*/ 40 w 129"/>
                  <a:gd name="T5" fmla="*/ 62 h 83"/>
                  <a:gd name="T6" fmla="*/ 52 w 129"/>
                  <a:gd name="T7" fmla="*/ 79 h 83"/>
                  <a:gd name="T8" fmla="*/ 68 w 129"/>
                  <a:gd name="T9" fmla="*/ 82 h 83"/>
                  <a:gd name="T10" fmla="*/ 76 w 129"/>
                  <a:gd name="T11" fmla="*/ 62 h 83"/>
                  <a:gd name="T12" fmla="*/ 72 w 129"/>
                  <a:gd name="T13" fmla="*/ 57 h 83"/>
                  <a:gd name="T14" fmla="*/ 80 w 129"/>
                  <a:gd name="T15" fmla="*/ 48 h 83"/>
                  <a:gd name="T16" fmla="*/ 96 w 129"/>
                  <a:gd name="T17" fmla="*/ 62 h 83"/>
                  <a:gd name="T18" fmla="*/ 108 w 129"/>
                  <a:gd name="T19" fmla="*/ 62 h 83"/>
                  <a:gd name="T20" fmla="*/ 108 w 129"/>
                  <a:gd name="T21" fmla="*/ 54 h 83"/>
                  <a:gd name="T22" fmla="*/ 116 w 129"/>
                  <a:gd name="T23" fmla="*/ 54 h 83"/>
                  <a:gd name="T24" fmla="*/ 128 w 129"/>
                  <a:gd name="T25" fmla="*/ 40 h 83"/>
                  <a:gd name="T26" fmla="*/ 120 w 129"/>
                  <a:gd name="T27" fmla="*/ 37 h 83"/>
                  <a:gd name="T28" fmla="*/ 120 w 129"/>
                  <a:gd name="T29" fmla="*/ 23 h 83"/>
                  <a:gd name="T30" fmla="*/ 120 w 129"/>
                  <a:gd name="T31" fmla="*/ 11 h 83"/>
                  <a:gd name="T32" fmla="*/ 102 w 129"/>
                  <a:gd name="T33" fmla="*/ 8 h 83"/>
                  <a:gd name="T34" fmla="*/ 88 w 129"/>
                  <a:gd name="T35" fmla="*/ 11 h 83"/>
                  <a:gd name="T36" fmla="*/ 76 w 129"/>
                  <a:gd name="T37" fmla="*/ 11 h 83"/>
                  <a:gd name="T38" fmla="*/ 58 w 129"/>
                  <a:gd name="T39" fmla="*/ 8 h 83"/>
                  <a:gd name="T40" fmla="*/ 44 w 129"/>
                  <a:gd name="T41" fmla="*/ 0 h 83"/>
                  <a:gd name="T42" fmla="*/ 40 w 129"/>
                  <a:gd name="T43" fmla="*/ 8 h 83"/>
                  <a:gd name="T44" fmla="*/ 38 w 129"/>
                  <a:gd name="T45" fmla="*/ 25 h 83"/>
                  <a:gd name="T46" fmla="*/ 24 w 129"/>
                  <a:gd name="T47" fmla="*/ 25 h 83"/>
                  <a:gd name="T48" fmla="*/ 20 w 129"/>
                  <a:gd name="T49" fmla="*/ 40 h 83"/>
                  <a:gd name="T50" fmla="*/ 12 w 129"/>
                  <a:gd name="T51" fmla="*/ 45 h 83"/>
                  <a:gd name="T52" fmla="*/ 0 w 129"/>
                  <a:gd name="T53" fmla="*/ 62 h 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9" h="83">
                    <a:moveTo>
                      <a:pt x="0" y="62"/>
                    </a:moveTo>
                    <a:lnTo>
                      <a:pt x="12" y="65"/>
                    </a:lnTo>
                    <a:lnTo>
                      <a:pt x="40" y="62"/>
                    </a:lnTo>
                    <a:lnTo>
                      <a:pt x="52" y="79"/>
                    </a:lnTo>
                    <a:lnTo>
                      <a:pt x="68" y="82"/>
                    </a:lnTo>
                    <a:lnTo>
                      <a:pt x="76" y="62"/>
                    </a:lnTo>
                    <a:lnTo>
                      <a:pt x="72" y="57"/>
                    </a:lnTo>
                    <a:lnTo>
                      <a:pt x="80" y="48"/>
                    </a:lnTo>
                    <a:lnTo>
                      <a:pt x="96" y="62"/>
                    </a:lnTo>
                    <a:lnTo>
                      <a:pt x="108" y="62"/>
                    </a:lnTo>
                    <a:lnTo>
                      <a:pt x="108" y="54"/>
                    </a:lnTo>
                    <a:lnTo>
                      <a:pt x="116" y="54"/>
                    </a:lnTo>
                    <a:lnTo>
                      <a:pt x="128" y="40"/>
                    </a:lnTo>
                    <a:lnTo>
                      <a:pt x="120" y="37"/>
                    </a:lnTo>
                    <a:lnTo>
                      <a:pt x="120" y="23"/>
                    </a:lnTo>
                    <a:lnTo>
                      <a:pt x="120" y="11"/>
                    </a:lnTo>
                    <a:lnTo>
                      <a:pt x="102" y="8"/>
                    </a:lnTo>
                    <a:lnTo>
                      <a:pt x="88" y="11"/>
                    </a:lnTo>
                    <a:lnTo>
                      <a:pt x="76" y="11"/>
                    </a:lnTo>
                    <a:lnTo>
                      <a:pt x="58" y="8"/>
                    </a:lnTo>
                    <a:lnTo>
                      <a:pt x="44" y="0"/>
                    </a:lnTo>
                    <a:lnTo>
                      <a:pt x="40" y="8"/>
                    </a:lnTo>
                    <a:lnTo>
                      <a:pt x="38" y="25"/>
                    </a:lnTo>
                    <a:lnTo>
                      <a:pt x="24" y="25"/>
                    </a:lnTo>
                    <a:lnTo>
                      <a:pt x="20" y="40"/>
                    </a:lnTo>
                    <a:lnTo>
                      <a:pt x="12" y="45"/>
                    </a:lnTo>
                    <a:lnTo>
                      <a:pt x="0" y="62"/>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6" name="Freeform 37"/>
              <p:cNvSpPr>
                <a:spLocks/>
              </p:cNvSpPr>
              <p:nvPr/>
            </p:nvSpPr>
            <p:spPr bwMode="auto">
              <a:xfrm>
                <a:off x="1155" y="2228"/>
                <a:ext cx="802" cy="1698"/>
              </a:xfrm>
              <a:custGeom>
                <a:avLst/>
                <a:gdLst>
                  <a:gd name="T0" fmla="*/ 92 w 802"/>
                  <a:gd name="T1" fmla="*/ 28 h 1698"/>
                  <a:gd name="T2" fmla="*/ 152 w 802"/>
                  <a:gd name="T3" fmla="*/ 3 h 1698"/>
                  <a:gd name="T4" fmla="*/ 127 w 802"/>
                  <a:gd name="T5" fmla="*/ 59 h 1698"/>
                  <a:gd name="T6" fmla="*/ 152 w 802"/>
                  <a:gd name="T7" fmla="*/ 56 h 1698"/>
                  <a:gd name="T8" fmla="*/ 177 w 802"/>
                  <a:gd name="T9" fmla="*/ 53 h 1698"/>
                  <a:gd name="T10" fmla="*/ 212 w 802"/>
                  <a:gd name="T11" fmla="*/ 73 h 1698"/>
                  <a:gd name="T12" fmla="*/ 322 w 802"/>
                  <a:gd name="T13" fmla="*/ 103 h 1698"/>
                  <a:gd name="T14" fmla="*/ 372 w 802"/>
                  <a:gd name="T15" fmla="*/ 134 h 1698"/>
                  <a:gd name="T16" fmla="*/ 437 w 802"/>
                  <a:gd name="T17" fmla="*/ 151 h 1698"/>
                  <a:gd name="T18" fmla="*/ 530 w 802"/>
                  <a:gd name="T19" fmla="*/ 234 h 1698"/>
                  <a:gd name="T20" fmla="*/ 581 w 802"/>
                  <a:gd name="T21" fmla="*/ 338 h 1698"/>
                  <a:gd name="T22" fmla="*/ 780 w 802"/>
                  <a:gd name="T23" fmla="*/ 424 h 1698"/>
                  <a:gd name="T24" fmla="*/ 782 w 802"/>
                  <a:gd name="T25" fmla="*/ 567 h 1698"/>
                  <a:gd name="T26" fmla="*/ 731 w 802"/>
                  <a:gd name="T27" fmla="*/ 642 h 1698"/>
                  <a:gd name="T28" fmla="*/ 723 w 802"/>
                  <a:gd name="T29" fmla="*/ 751 h 1698"/>
                  <a:gd name="T30" fmla="*/ 694 w 802"/>
                  <a:gd name="T31" fmla="*/ 798 h 1698"/>
                  <a:gd name="T32" fmla="*/ 647 w 802"/>
                  <a:gd name="T33" fmla="*/ 879 h 1698"/>
                  <a:gd name="T34" fmla="*/ 579 w 802"/>
                  <a:gd name="T35" fmla="*/ 907 h 1698"/>
                  <a:gd name="T36" fmla="*/ 544 w 802"/>
                  <a:gd name="T37" fmla="*/ 991 h 1698"/>
                  <a:gd name="T38" fmla="*/ 536 w 802"/>
                  <a:gd name="T39" fmla="*/ 1061 h 1698"/>
                  <a:gd name="T40" fmla="*/ 481 w 802"/>
                  <a:gd name="T41" fmla="*/ 1125 h 1698"/>
                  <a:gd name="T42" fmla="*/ 448 w 802"/>
                  <a:gd name="T43" fmla="*/ 1175 h 1698"/>
                  <a:gd name="T44" fmla="*/ 427 w 802"/>
                  <a:gd name="T45" fmla="*/ 1200 h 1698"/>
                  <a:gd name="T46" fmla="*/ 415 w 802"/>
                  <a:gd name="T47" fmla="*/ 1267 h 1698"/>
                  <a:gd name="T48" fmla="*/ 361 w 802"/>
                  <a:gd name="T49" fmla="*/ 1295 h 1698"/>
                  <a:gd name="T50" fmla="*/ 318 w 802"/>
                  <a:gd name="T51" fmla="*/ 1323 h 1698"/>
                  <a:gd name="T52" fmla="*/ 316 w 802"/>
                  <a:gd name="T53" fmla="*/ 1387 h 1698"/>
                  <a:gd name="T54" fmla="*/ 275 w 802"/>
                  <a:gd name="T55" fmla="*/ 1437 h 1698"/>
                  <a:gd name="T56" fmla="*/ 300 w 802"/>
                  <a:gd name="T57" fmla="*/ 1482 h 1698"/>
                  <a:gd name="T58" fmla="*/ 259 w 802"/>
                  <a:gd name="T59" fmla="*/ 1524 h 1698"/>
                  <a:gd name="T60" fmla="*/ 238 w 802"/>
                  <a:gd name="T61" fmla="*/ 1597 h 1698"/>
                  <a:gd name="T62" fmla="*/ 292 w 802"/>
                  <a:gd name="T63" fmla="*/ 1697 h 1698"/>
                  <a:gd name="T64" fmla="*/ 228 w 802"/>
                  <a:gd name="T65" fmla="*/ 1647 h 1698"/>
                  <a:gd name="T66" fmla="*/ 187 w 802"/>
                  <a:gd name="T67" fmla="*/ 1557 h 1698"/>
                  <a:gd name="T68" fmla="*/ 183 w 802"/>
                  <a:gd name="T69" fmla="*/ 1323 h 1698"/>
                  <a:gd name="T70" fmla="*/ 177 w 802"/>
                  <a:gd name="T71" fmla="*/ 1223 h 1698"/>
                  <a:gd name="T72" fmla="*/ 181 w 802"/>
                  <a:gd name="T73" fmla="*/ 1114 h 1698"/>
                  <a:gd name="T74" fmla="*/ 189 w 802"/>
                  <a:gd name="T75" fmla="*/ 1027 h 1698"/>
                  <a:gd name="T76" fmla="*/ 185 w 802"/>
                  <a:gd name="T77" fmla="*/ 888 h 1698"/>
                  <a:gd name="T78" fmla="*/ 191 w 802"/>
                  <a:gd name="T79" fmla="*/ 773 h 1698"/>
                  <a:gd name="T80" fmla="*/ 144 w 802"/>
                  <a:gd name="T81" fmla="*/ 695 h 1698"/>
                  <a:gd name="T82" fmla="*/ 72 w 802"/>
                  <a:gd name="T83" fmla="*/ 634 h 1698"/>
                  <a:gd name="T84" fmla="*/ 47 w 802"/>
                  <a:gd name="T85" fmla="*/ 539 h 1698"/>
                  <a:gd name="T86" fmla="*/ 14 w 802"/>
                  <a:gd name="T87" fmla="*/ 486 h 1698"/>
                  <a:gd name="T88" fmla="*/ 16 w 802"/>
                  <a:gd name="T89" fmla="*/ 396 h 1698"/>
                  <a:gd name="T90" fmla="*/ 8 w 802"/>
                  <a:gd name="T91" fmla="*/ 310 h 1698"/>
                  <a:gd name="T92" fmla="*/ 58 w 802"/>
                  <a:gd name="T93" fmla="*/ 140 h 16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02" h="1698">
                    <a:moveTo>
                      <a:pt x="62" y="75"/>
                    </a:moveTo>
                    <a:lnTo>
                      <a:pt x="72" y="56"/>
                    </a:lnTo>
                    <a:lnTo>
                      <a:pt x="92" y="28"/>
                    </a:lnTo>
                    <a:lnTo>
                      <a:pt x="121" y="11"/>
                    </a:lnTo>
                    <a:lnTo>
                      <a:pt x="136" y="0"/>
                    </a:lnTo>
                    <a:lnTo>
                      <a:pt x="152" y="3"/>
                    </a:lnTo>
                    <a:lnTo>
                      <a:pt x="148" y="17"/>
                    </a:lnTo>
                    <a:lnTo>
                      <a:pt x="131" y="31"/>
                    </a:lnTo>
                    <a:lnTo>
                      <a:pt x="127" y="59"/>
                    </a:lnTo>
                    <a:lnTo>
                      <a:pt x="131" y="81"/>
                    </a:lnTo>
                    <a:lnTo>
                      <a:pt x="146" y="81"/>
                    </a:lnTo>
                    <a:lnTo>
                      <a:pt x="152" y="56"/>
                    </a:lnTo>
                    <a:lnTo>
                      <a:pt x="156" y="31"/>
                    </a:lnTo>
                    <a:lnTo>
                      <a:pt x="166" y="39"/>
                    </a:lnTo>
                    <a:lnTo>
                      <a:pt x="177" y="53"/>
                    </a:lnTo>
                    <a:lnTo>
                      <a:pt x="197" y="47"/>
                    </a:lnTo>
                    <a:lnTo>
                      <a:pt x="209" y="59"/>
                    </a:lnTo>
                    <a:lnTo>
                      <a:pt x="212" y="73"/>
                    </a:lnTo>
                    <a:lnTo>
                      <a:pt x="242" y="67"/>
                    </a:lnTo>
                    <a:lnTo>
                      <a:pt x="300" y="59"/>
                    </a:lnTo>
                    <a:lnTo>
                      <a:pt x="322" y="103"/>
                    </a:lnTo>
                    <a:lnTo>
                      <a:pt x="359" y="126"/>
                    </a:lnTo>
                    <a:lnTo>
                      <a:pt x="357" y="145"/>
                    </a:lnTo>
                    <a:lnTo>
                      <a:pt x="372" y="134"/>
                    </a:lnTo>
                    <a:lnTo>
                      <a:pt x="390" y="134"/>
                    </a:lnTo>
                    <a:lnTo>
                      <a:pt x="411" y="154"/>
                    </a:lnTo>
                    <a:lnTo>
                      <a:pt x="437" y="151"/>
                    </a:lnTo>
                    <a:lnTo>
                      <a:pt x="458" y="154"/>
                    </a:lnTo>
                    <a:lnTo>
                      <a:pt x="493" y="190"/>
                    </a:lnTo>
                    <a:lnTo>
                      <a:pt x="530" y="234"/>
                    </a:lnTo>
                    <a:lnTo>
                      <a:pt x="546" y="285"/>
                    </a:lnTo>
                    <a:lnTo>
                      <a:pt x="536" y="324"/>
                    </a:lnTo>
                    <a:lnTo>
                      <a:pt x="581" y="338"/>
                    </a:lnTo>
                    <a:lnTo>
                      <a:pt x="655" y="357"/>
                    </a:lnTo>
                    <a:lnTo>
                      <a:pt x="731" y="380"/>
                    </a:lnTo>
                    <a:lnTo>
                      <a:pt x="780" y="424"/>
                    </a:lnTo>
                    <a:lnTo>
                      <a:pt x="801" y="466"/>
                    </a:lnTo>
                    <a:lnTo>
                      <a:pt x="801" y="519"/>
                    </a:lnTo>
                    <a:lnTo>
                      <a:pt x="782" y="567"/>
                    </a:lnTo>
                    <a:lnTo>
                      <a:pt x="760" y="592"/>
                    </a:lnTo>
                    <a:lnTo>
                      <a:pt x="746" y="608"/>
                    </a:lnTo>
                    <a:lnTo>
                      <a:pt x="731" y="642"/>
                    </a:lnTo>
                    <a:lnTo>
                      <a:pt x="729" y="673"/>
                    </a:lnTo>
                    <a:lnTo>
                      <a:pt x="731" y="712"/>
                    </a:lnTo>
                    <a:lnTo>
                      <a:pt x="723" y="751"/>
                    </a:lnTo>
                    <a:lnTo>
                      <a:pt x="711" y="759"/>
                    </a:lnTo>
                    <a:lnTo>
                      <a:pt x="707" y="782"/>
                    </a:lnTo>
                    <a:lnTo>
                      <a:pt x="694" y="798"/>
                    </a:lnTo>
                    <a:lnTo>
                      <a:pt x="692" y="818"/>
                    </a:lnTo>
                    <a:lnTo>
                      <a:pt x="674" y="840"/>
                    </a:lnTo>
                    <a:lnTo>
                      <a:pt x="647" y="879"/>
                    </a:lnTo>
                    <a:lnTo>
                      <a:pt x="624" y="890"/>
                    </a:lnTo>
                    <a:lnTo>
                      <a:pt x="608" y="888"/>
                    </a:lnTo>
                    <a:lnTo>
                      <a:pt x="579" y="907"/>
                    </a:lnTo>
                    <a:lnTo>
                      <a:pt x="550" y="952"/>
                    </a:lnTo>
                    <a:lnTo>
                      <a:pt x="544" y="969"/>
                    </a:lnTo>
                    <a:lnTo>
                      <a:pt x="544" y="991"/>
                    </a:lnTo>
                    <a:lnTo>
                      <a:pt x="550" y="1016"/>
                    </a:lnTo>
                    <a:lnTo>
                      <a:pt x="536" y="1041"/>
                    </a:lnTo>
                    <a:lnTo>
                      <a:pt x="536" y="1061"/>
                    </a:lnTo>
                    <a:lnTo>
                      <a:pt x="513" y="1083"/>
                    </a:lnTo>
                    <a:lnTo>
                      <a:pt x="495" y="1100"/>
                    </a:lnTo>
                    <a:lnTo>
                      <a:pt x="481" y="1125"/>
                    </a:lnTo>
                    <a:lnTo>
                      <a:pt x="476" y="1150"/>
                    </a:lnTo>
                    <a:lnTo>
                      <a:pt x="456" y="1181"/>
                    </a:lnTo>
                    <a:lnTo>
                      <a:pt x="448" y="1175"/>
                    </a:lnTo>
                    <a:lnTo>
                      <a:pt x="433" y="1175"/>
                    </a:lnTo>
                    <a:lnTo>
                      <a:pt x="413" y="1186"/>
                    </a:lnTo>
                    <a:lnTo>
                      <a:pt x="427" y="1200"/>
                    </a:lnTo>
                    <a:lnTo>
                      <a:pt x="427" y="1228"/>
                    </a:lnTo>
                    <a:lnTo>
                      <a:pt x="425" y="1250"/>
                    </a:lnTo>
                    <a:lnTo>
                      <a:pt x="415" y="1267"/>
                    </a:lnTo>
                    <a:lnTo>
                      <a:pt x="390" y="1270"/>
                    </a:lnTo>
                    <a:lnTo>
                      <a:pt x="370" y="1278"/>
                    </a:lnTo>
                    <a:lnTo>
                      <a:pt x="361" y="1295"/>
                    </a:lnTo>
                    <a:lnTo>
                      <a:pt x="361" y="1323"/>
                    </a:lnTo>
                    <a:lnTo>
                      <a:pt x="337" y="1326"/>
                    </a:lnTo>
                    <a:lnTo>
                      <a:pt x="318" y="1323"/>
                    </a:lnTo>
                    <a:lnTo>
                      <a:pt x="312" y="1334"/>
                    </a:lnTo>
                    <a:lnTo>
                      <a:pt x="322" y="1345"/>
                    </a:lnTo>
                    <a:lnTo>
                      <a:pt x="316" y="1387"/>
                    </a:lnTo>
                    <a:lnTo>
                      <a:pt x="308" y="1423"/>
                    </a:lnTo>
                    <a:lnTo>
                      <a:pt x="283" y="1423"/>
                    </a:lnTo>
                    <a:lnTo>
                      <a:pt x="275" y="1437"/>
                    </a:lnTo>
                    <a:lnTo>
                      <a:pt x="277" y="1465"/>
                    </a:lnTo>
                    <a:lnTo>
                      <a:pt x="290" y="1465"/>
                    </a:lnTo>
                    <a:lnTo>
                      <a:pt x="300" y="1482"/>
                    </a:lnTo>
                    <a:lnTo>
                      <a:pt x="294" y="1510"/>
                    </a:lnTo>
                    <a:lnTo>
                      <a:pt x="281" y="1513"/>
                    </a:lnTo>
                    <a:lnTo>
                      <a:pt x="259" y="1524"/>
                    </a:lnTo>
                    <a:lnTo>
                      <a:pt x="253" y="1546"/>
                    </a:lnTo>
                    <a:lnTo>
                      <a:pt x="251" y="1580"/>
                    </a:lnTo>
                    <a:lnTo>
                      <a:pt x="238" y="1597"/>
                    </a:lnTo>
                    <a:lnTo>
                      <a:pt x="286" y="1652"/>
                    </a:lnTo>
                    <a:lnTo>
                      <a:pt x="300" y="1680"/>
                    </a:lnTo>
                    <a:lnTo>
                      <a:pt x="292" y="1697"/>
                    </a:lnTo>
                    <a:lnTo>
                      <a:pt x="271" y="1686"/>
                    </a:lnTo>
                    <a:lnTo>
                      <a:pt x="253" y="1664"/>
                    </a:lnTo>
                    <a:lnTo>
                      <a:pt x="228" y="1647"/>
                    </a:lnTo>
                    <a:lnTo>
                      <a:pt x="205" y="1619"/>
                    </a:lnTo>
                    <a:lnTo>
                      <a:pt x="189" y="1585"/>
                    </a:lnTo>
                    <a:lnTo>
                      <a:pt x="187" y="1557"/>
                    </a:lnTo>
                    <a:lnTo>
                      <a:pt x="191" y="1535"/>
                    </a:lnTo>
                    <a:lnTo>
                      <a:pt x="189" y="1354"/>
                    </a:lnTo>
                    <a:lnTo>
                      <a:pt x="183" y="1323"/>
                    </a:lnTo>
                    <a:lnTo>
                      <a:pt x="166" y="1289"/>
                    </a:lnTo>
                    <a:lnTo>
                      <a:pt x="166" y="1259"/>
                    </a:lnTo>
                    <a:lnTo>
                      <a:pt x="177" y="1223"/>
                    </a:lnTo>
                    <a:lnTo>
                      <a:pt x="187" y="1178"/>
                    </a:lnTo>
                    <a:lnTo>
                      <a:pt x="183" y="1133"/>
                    </a:lnTo>
                    <a:lnTo>
                      <a:pt x="181" y="1114"/>
                    </a:lnTo>
                    <a:lnTo>
                      <a:pt x="179" y="1089"/>
                    </a:lnTo>
                    <a:lnTo>
                      <a:pt x="185" y="1077"/>
                    </a:lnTo>
                    <a:lnTo>
                      <a:pt x="189" y="1027"/>
                    </a:lnTo>
                    <a:lnTo>
                      <a:pt x="185" y="1002"/>
                    </a:lnTo>
                    <a:lnTo>
                      <a:pt x="193" y="941"/>
                    </a:lnTo>
                    <a:lnTo>
                      <a:pt x="185" y="888"/>
                    </a:lnTo>
                    <a:lnTo>
                      <a:pt x="191" y="860"/>
                    </a:lnTo>
                    <a:lnTo>
                      <a:pt x="201" y="807"/>
                    </a:lnTo>
                    <a:lnTo>
                      <a:pt x="191" y="773"/>
                    </a:lnTo>
                    <a:lnTo>
                      <a:pt x="172" y="748"/>
                    </a:lnTo>
                    <a:lnTo>
                      <a:pt x="166" y="720"/>
                    </a:lnTo>
                    <a:lnTo>
                      <a:pt x="144" y="695"/>
                    </a:lnTo>
                    <a:lnTo>
                      <a:pt x="121" y="678"/>
                    </a:lnTo>
                    <a:lnTo>
                      <a:pt x="88" y="670"/>
                    </a:lnTo>
                    <a:lnTo>
                      <a:pt x="72" y="634"/>
                    </a:lnTo>
                    <a:lnTo>
                      <a:pt x="51" y="597"/>
                    </a:lnTo>
                    <a:lnTo>
                      <a:pt x="49" y="567"/>
                    </a:lnTo>
                    <a:lnTo>
                      <a:pt x="47" y="539"/>
                    </a:lnTo>
                    <a:lnTo>
                      <a:pt x="41" y="519"/>
                    </a:lnTo>
                    <a:lnTo>
                      <a:pt x="29" y="497"/>
                    </a:lnTo>
                    <a:lnTo>
                      <a:pt x="14" y="486"/>
                    </a:lnTo>
                    <a:lnTo>
                      <a:pt x="2" y="463"/>
                    </a:lnTo>
                    <a:lnTo>
                      <a:pt x="16" y="444"/>
                    </a:lnTo>
                    <a:lnTo>
                      <a:pt x="16" y="396"/>
                    </a:lnTo>
                    <a:lnTo>
                      <a:pt x="8" y="371"/>
                    </a:lnTo>
                    <a:lnTo>
                      <a:pt x="0" y="346"/>
                    </a:lnTo>
                    <a:lnTo>
                      <a:pt x="8" y="310"/>
                    </a:lnTo>
                    <a:lnTo>
                      <a:pt x="39" y="220"/>
                    </a:lnTo>
                    <a:lnTo>
                      <a:pt x="41" y="181"/>
                    </a:lnTo>
                    <a:lnTo>
                      <a:pt x="58" y="140"/>
                    </a:lnTo>
                    <a:lnTo>
                      <a:pt x="58" y="117"/>
                    </a:lnTo>
                    <a:lnTo>
                      <a:pt x="62" y="75"/>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sp>
        <p:nvSpPr>
          <p:cNvPr id="1027" name="Rectangle 40"/>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1028" name="Rectangle 4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0"/>
          <a:cs typeface="新細明體"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5pPr>
      <a:lvl6pPr marL="4572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u"/>
        <a:defRPr kumimoji="1" sz="3200">
          <a:solidFill>
            <a:schemeClr val="tx1"/>
          </a:solidFill>
          <a:latin typeface="+mn-lt"/>
          <a:ea typeface="ＭＳ Ｐゴシック" charset="0"/>
          <a:cs typeface="新細明體" charset="0"/>
        </a:defRPr>
      </a:lvl1pPr>
      <a:lvl2pPr marL="742950" indent="-285750" algn="l" rtl="0" eaLnBrk="0" fontAlgn="base" hangingPunct="0">
        <a:spcBef>
          <a:spcPct val="20000"/>
        </a:spcBef>
        <a:spcAft>
          <a:spcPct val="0"/>
        </a:spcAft>
        <a:buClr>
          <a:schemeClr val="tx1"/>
        </a:buClr>
        <a:buSzPct val="100000"/>
        <a:buChar char="–"/>
        <a:defRPr kumimoji="1" sz="2800">
          <a:solidFill>
            <a:schemeClr val="tx1"/>
          </a:solidFill>
          <a:latin typeface="+mn-lt"/>
          <a:ea typeface="+mn-ea"/>
          <a:cs typeface="新細明體" charset="0"/>
        </a:defRPr>
      </a:lvl2pPr>
      <a:lvl3pPr marL="1143000" indent="-228600" algn="l" rtl="0" eaLnBrk="0" fontAlgn="base" hangingPunct="0">
        <a:spcBef>
          <a:spcPct val="20000"/>
        </a:spcBef>
        <a:spcAft>
          <a:spcPct val="0"/>
        </a:spcAft>
        <a:buClr>
          <a:schemeClr val="accent2"/>
        </a:buClr>
        <a:buSzPct val="65000"/>
        <a:buFont typeface="Monotype Sorts" charset="0"/>
        <a:buChar char="F"/>
        <a:defRPr kumimoji="1" sz="2400">
          <a:solidFill>
            <a:schemeClr val="tx1"/>
          </a:solidFill>
          <a:latin typeface="+mn-lt"/>
          <a:ea typeface="+mn-ea"/>
          <a:cs typeface="新細明體" charset="0"/>
        </a:defRPr>
      </a:lvl3pPr>
      <a:lvl4pPr marL="1600200" indent="-228600" algn="l" rtl="0" eaLnBrk="0" fontAlgn="base" hangingPunct="0">
        <a:spcBef>
          <a:spcPct val="20000"/>
        </a:spcBef>
        <a:spcAft>
          <a:spcPct val="0"/>
        </a:spcAft>
        <a:buClr>
          <a:schemeClr val="tx1"/>
        </a:buClr>
        <a:buSzPct val="100000"/>
        <a:buChar char="–"/>
        <a:defRPr kumimoji="1" sz="2000">
          <a:solidFill>
            <a:schemeClr val="tx1"/>
          </a:solidFill>
          <a:latin typeface="+mn-lt"/>
          <a:ea typeface="+mn-ea"/>
          <a:cs typeface="新細明體" charset="0"/>
        </a:defRPr>
      </a:lvl4pPr>
      <a:lvl5pPr marL="2057400" indent="-228600" algn="l" rtl="0" eaLnBrk="0" fontAlgn="base" hangingPunct="0">
        <a:spcBef>
          <a:spcPct val="20000"/>
        </a:spcBef>
        <a:spcAft>
          <a:spcPct val="0"/>
        </a:spcAft>
        <a:buClr>
          <a:schemeClr val="accent2"/>
        </a:buClr>
        <a:buSzPct val="100000"/>
        <a:buChar char="•"/>
        <a:defRPr kumimoji="1" sz="2000">
          <a:solidFill>
            <a:schemeClr val="tx1"/>
          </a:solidFill>
          <a:latin typeface="+mn-lt"/>
          <a:ea typeface="+mn-ea"/>
          <a:cs typeface="新細明體" charset="0"/>
        </a:defRPr>
      </a:lvl5pPr>
      <a:lvl6pPr marL="2514600" indent="-228600" algn="l" rtl="0" eaLnBrk="0" fontAlgn="base" hangingPunct="0">
        <a:spcBef>
          <a:spcPct val="20000"/>
        </a:spcBef>
        <a:spcAft>
          <a:spcPct val="0"/>
        </a:spcAft>
        <a:buClr>
          <a:schemeClr val="accent2"/>
        </a:buClr>
        <a:buSzPct val="100000"/>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lr>
          <a:schemeClr val="accent2"/>
        </a:buClr>
        <a:buSzPct val="100000"/>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lr>
          <a:schemeClr val="accent2"/>
        </a:buClr>
        <a:buSzPct val="100000"/>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lr>
          <a:schemeClr val="accent2"/>
        </a:buClr>
        <a:buSzPct val="100000"/>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2"/>
          <p:cNvSpPr txBox="1">
            <a:spLocks/>
          </p:cNvSpPr>
          <p:nvPr/>
        </p:nvSpPr>
        <p:spPr>
          <a:xfrm>
            <a:off x="152400" y="533400"/>
            <a:ext cx="8915400" cy="3733800"/>
          </a:xfrm>
          <a:prstGeom prst="rect">
            <a:avLst/>
          </a:prstGeom>
        </p:spPr>
        <p:txBody>
          <a:bodyPr>
            <a:noAutofit/>
          </a:bodyPr>
          <a:lstStyle>
            <a:lvl1pPr algn="ctr" rtl="0" eaLnBrk="0" fontAlgn="base" hangingPunct="0">
              <a:spcBef>
                <a:spcPct val="0"/>
              </a:spcBef>
              <a:spcAft>
                <a:spcPct val="0"/>
              </a:spcAft>
              <a:defRPr kumimoji="1" sz="3200">
                <a:solidFill>
                  <a:schemeClr val="tx2"/>
                </a:solidFill>
                <a:latin typeface="+mj-lt"/>
                <a:ea typeface="ＭＳ Ｐゴシック" charset="0"/>
                <a:cs typeface="新細明體"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5pPr>
            <a:lvl6pPr marL="4572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9pPr>
          </a:lstStyle>
          <a:p>
            <a:r>
              <a:rPr lang="en-US" sz="3600" dirty="0" smtClean="0">
                <a:solidFill>
                  <a:srgbClr val="000000"/>
                </a:solidFill>
                <a:latin typeface="+mn-lt"/>
              </a:rPr>
              <a:t>Winter extreme </a:t>
            </a:r>
            <a:r>
              <a:rPr lang="en-US" altLang="zh-CN" sz="3600" dirty="0" smtClean="0">
                <a:solidFill>
                  <a:srgbClr val="000000"/>
                </a:solidFill>
                <a:latin typeface="+mn-lt"/>
              </a:rPr>
              <a:t>snowfall</a:t>
            </a:r>
            <a:r>
              <a:rPr lang="en-US" sz="3600" dirty="0" smtClean="0">
                <a:solidFill>
                  <a:srgbClr val="000000"/>
                </a:solidFill>
                <a:latin typeface="+mn-lt"/>
              </a:rPr>
              <a:t> events along the coast of Northeast United States and the associated large-scale circulations</a:t>
            </a:r>
          </a:p>
          <a:p>
            <a:endParaRPr lang="en-US" sz="1000" dirty="0" smtClean="0">
              <a:solidFill>
                <a:srgbClr val="000000"/>
              </a:solidFill>
              <a:latin typeface="+mn-lt"/>
            </a:endParaRPr>
          </a:p>
          <a:p>
            <a:r>
              <a:rPr lang="en-US" sz="2400" dirty="0">
                <a:solidFill>
                  <a:schemeClr val="tx1"/>
                </a:solidFill>
                <a:latin typeface="+mn-lt"/>
              </a:rPr>
              <a:t>Wei-Chyung </a:t>
            </a:r>
            <a:r>
              <a:rPr lang="en-US" sz="2400" dirty="0" smtClean="0">
                <a:solidFill>
                  <a:schemeClr val="tx1"/>
                </a:solidFill>
                <a:latin typeface="+mn-lt"/>
              </a:rPr>
              <a:t>Wang, </a:t>
            </a:r>
            <a:r>
              <a:rPr lang="en-US" sz="2400" dirty="0" err="1" smtClean="0">
                <a:solidFill>
                  <a:schemeClr val="tx1"/>
                </a:solidFill>
                <a:latin typeface="+mn-lt"/>
              </a:rPr>
              <a:t>Lijun</a:t>
            </a:r>
            <a:r>
              <a:rPr lang="en-US" sz="2400" dirty="0" smtClean="0">
                <a:solidFill>
                  <a:schemeClr val="tx1"/>
                </a:solidFill>
                <a:latin typeface="+mn-lt"/>
              </a:rPr>
              <a:t> Tao and </a:t>
            </a:r>
            <a:r>
              <a:rPr lang="en-US" sz="2400" dirty="0" err="1" smtClean="0">
                <a:solidFill>
                  <a:schemeClr val="tx1"/>
                </a:solidFill>
                <a:latin typeface="+mn-lt"/>
              </a:rPr>
              <a:t>Guoxing</a:t>
            </a:r>
            <a:r>
              <a:rPr lang="en-US" sz="2400" dirty="0" smtClean="0">
                <a:solidFill>
                  <a:schemeClr val="tx1"/>
                </a:solidFill>
                <a:latin typeface="+mn-lt"/>
              </a:rPr>
              <a:t> Chen</a:t>
            </a:r>
            <a:endParaRPr lang="en-US" sz="2400" dirty="0">
              <a:solidFill>
                <a:schemeClr val="tx1"/>
              </a:solidFill>
              <a:latin typeface="+mn-lt"/>
            </a:endParaRPr>
          </a:p>
          <a:p>
            <a:r>
              <a:rPr lang="en-US" sz="2000" dirty="0">
                <a:solidFill>
                  <a:schemeClr val="tx1"/>
                </a:solidFill>
                <a:latin typeface="+mn-lt"/>
              </a:rPr>
              <a:t>Atmospheric Sciences Research Center</a:t>
            </a:r>
          </a:p>
          <a:p>
            <a:r>
              <a:rPr lang="en-US" sz="2000" dirty="0">
                <a:solidFill>
                  <a:schemeClr val="tx1"/>
                </a:solidFill>
                <a:latin typeface="+mn-lt"/>
              </a:rPr>
              <a:t>University at Albany, State University of New York</a:t>
            </a:r>
          </a:p>
          <a:p>
            <a:r>
              <a:rPr lang="en-US" sz="2400" dirty="0" smtClean="0">
                <a:solidFill>
                  <a:srgbClr val="000000"/>
                </a:solidFill>
                <a:latin typeface="+mn-lt"/>
              </a:rPr>
              <a:t>(</a:t>
            </a:r>
            <a:r>
              <a:rPr lang="en-US" sz="2400" b="1" i="1" dirty="0" smtClean="0">
                <a:solidFill>
                  <a:srgbClr val="000000"/>
                </a:solidFill>
                <a:latin typeface="+mn-lt"/>
              </a:rPr>
              <a:t>Collaborator</a:t>
            </a:r>
            <a:r>
              <a:rPr lang="en-US" sz="2400" dirty="0" smtClean="0">
                <a:solidFill>
                  <a:srgbClr val="000000"/>
                </a:solidFill>
                <a:latin typeface="+mn-lt"/>
              </a:rPr>
              <a:t>: Huang-</a:t>
            </a:r>
            <a:r>
              <a:rPr lang="en-US" sz="2400" dirty="0" err="1" smtClean="0">
                <a:solidFill>
                  <a:srgbClr val="000000"/>
                </a:solidFill>
                <a:latin typeface="+mn-lt"/>
              </a:rPr>
              <a:t>Hsung</a:t>
            </a:r>
            <a:r>
              <a:rPr lang="en-US" sz="2400" dirty="0" smtClean="0">
                <a:solidFill>
                  <a:srgbClr val="000000"/>
                </a:solidFill>
                <a:latin typeface="+mn-lt"/>
              </a:rPr>
              <a:t> Hsu &amp; </a:t>
            </a:r>
            <a:r>
              <a:rPr lang="en-US" sz="2400" dirty="0" err="1" smtClean="0">
                <a:solidFill>
                  <a:srgbClr val="000000"/>
                </a:solidFill>
                <a:latin typeface="+mn-lt"/>
              </a:rPr>
              <a:t>ChiaYing</a:t>
            </a:r>
            <a:r>
              <a:rPr lang="en-US" sz="2400" dirty="0" smtClean="0">
                <a:solidFill>
                  <a:srgbClr val="000000"/>
                </a:solidFill>
                <a:latin typeface="+mn-lt"/>
              </a:rPr>
              <a:t> </a:t>
            </a:r>
            <a:r>
              <a:rPr lang="en-US" sz="2400" dirty="0" err="1" smtClean="0">
                <a:solidFill>
                  <a:srgbClr val="000000"/>
                </a:solidFill>
                <a:latin typeface="+mn-lt"/>
              </a:rPr>
              <a:t>Tu</a:t>
            </a:r>
            <a:r>
              <a:rPr lang="en-US" sz="2400" dirty="0" smtClean="0">
                <a:solidFill>
                  <a:srgbClr val="000000"/>
                </a:solidFill>
                <a:latin typeface="+mn-lt"/>
              </a:rPr>
              <a:t>, RCEC; and </a:t>
            </a:r>
          </a:p>
          <a:p>
            <a:r>
              <a:rPr lang="en-US" sz="2400" dirty="0" smtClean="0">
                <a:solidFill>
                  <a:srgbClr val="000000"/>
                </a:solidFill>
                <a:latin typeface="+mn-lt"/>
              </a:rPr>
              <a:t>Chao-</a:t>
            </a:r>
            <a:r>
              <a:rPr lang="en-US" sz="2400" dirty="0" err="1" smtClean="0">
                <a:solidFill>
                  <a:srgbClr val="000000"/>
                </a:solidFill>
                <a:latin typeface="+mn-lt"/>
              </a:rPr>
              <a:t>Tzuen</a:t>
            </a:r>
            <a:r>
              <a:rPr lang="en-US" sz="2400" dirty="0" smtClean="0">
                <a:solidFill>
                  <a:srgbClr val="000000"/>
                </a:solidFill>
                <a:latin typeface="+mn-lt"/>
              </a:rPr>
              <a:t> Cheng, NCDR)</a:t>
            </a:r>
            <a:endParaRPr lang="en-US" sz="2400" dirty="0">
              <a:solidFill>
                <a:srgbClr val="000000"/>
              </a:solidFill>
              <a:latin typeface="+mn-lt"/>
            </a:endParaRPr>
          </a:p>
        </p:txBody>
      </p:sp>
      <p:sp>
        <p:nvSpPr>
          <p:cNvPr id="4" name="Rectangle 3"/>
          <p:cNvSpPr/>
          <p:nvPr/>
        </p:nvSpPr>
        <p:spPr>
          <a:xfrm>
            <a:off x="228600" y="4724400"/>
            <a:ext cx="8763000" cy="1815882"/>
          </a:xfrm>
          <a:prstGeom prst="rect">
            <a:avLst/>
          </a:prstGeom>
        </p:spPr>
        <p:txBody>
          <a:bodyPr wrap="square">
            <a:spAutoFit/>
          </a:bodyPr>
          <a:lstStyle/>
          <a:p>
            <a:pPr marL="342900" indent="-342900" algn="ctr">
              <a:buClr>
                <a:srgbClr val="FF0000"/>
              </a:buClr>
              <a:buFont typeface="Wingdings" charset="2"/>
              <a:buChar char="q"/>
            </a:pPr>
            <a:r>
              <a:rPr lang="en-US" sz="3200" dirty="0"/>
              <a:t>U.S. </a:t>
            </a:r>
            <a:r>
              <a:rPr lang="en-US" sz="3200" dirty="0" smtClean="0"/>
              <a:t>NSF’s </a:t>
            </a:r>
            <a:r>
              <a:rPr lang="en-US" sz="3200" dirty="0"/>
              <a:t>Partnerships for International Research and Education (</a:t>
            </a:r>
            <a:r>
              <a:rPr lang="en-US" sz="3200" b="1" dirty="0"/>
              <a:t>PIRE</a:t>
            </a:r>
            <a:r>
              <a:rPr lang="en-US" sz="3200" dirty="0" smtClean="0"/>
              <a:t>) </a:t>
            </a:r>
            <a:endParaRPr lang="en-US" sz="3200" dirty="0"/>
          </a:p>
          <a:p>
            <a:pPr marL="0" indent="0" algn="ctr">
              <a:buClr>
                <a:srgbClr val="FF0000"/>
              </a:buClr>
              <a:buNone/>
            </a:pPr>
            <a:r>
              <a:rPr lang="en-US" dirty="0"/>
              <a:t>“</a:t>
            </a:r>
            <a:r>
              <a:rPr lang="en-US" i="1" dirty="0"/>
              <a:t>Building Extreme Weather Resiliency Through Improved Weather and Climate Prediction and Emergency Response Strategies”</a:t>
            </a:r>
          </a:p>
        </p:txBody>
      </p:sp>
    </p:spTree>
    <p:extLst>
      <p:ext uri="{BB962C8B-B14F-4D97-AF65-F5344CB8AC3E}">
        <p14:creationId xmlns:p14="http://schemas.microsoft.com/office/powerpoint/2010/main" val="1487365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152400"/>
            <a:ext cx="8915400" cy="728663"/>
          </a:xfrm>
        </p:spPr>
        <p:txBody>
          <a:bodyPr>
            <a:noAutofit/>
          </a:bodyPr>
          <a:lstStyle/>
          <a:p>
            <a:r>
              <a:rPr lang="en-US" altLang="zh-CN" sz="3200" dirty="0" smtClean="0">
                <a:solidFill>
                  <a:srgbClr val="000000"/>
                </a:solidFill>
              </a:rPr>
              <a:t>Observed snowfall</a:t>
            </a:r>
            <a:r>
              <a:rPr lang="zh-CN" altLang="en-US" sz="3200" dirty="0" smtClean="0">
                <a:solidFill>
                  <a:srgbClr val="000000"/>
                </a:solidFill>
              </a:rPr>
              <a:t> </a:t>
            </a:r>
            <a:r>
              <a:rPr lang="en-US" altLang="zh-CN" sz="3200" dirty="0" smtClean="0">
                <a:solidFill>
                  <a:srgbClr val="000000"/>
                </a:solidFill>
              </a:rPr>
              <a:t>&amp; cyclone</a:t>
            </a:r>
            <a:r>
              <a:rPr lang="zh-CN" altLang="en-US" sz="3200" dirty="0" smtClean="0">
                <a:solidFill>
                  <a:srgbClr val="000000"/>
                </a:solidFill>
              </a:rPr>
              <a:t> </a:t>
            </a:r>
            <a:r>
              <a:rPr lang="en-US" altLang="zh-CN" sz="3200" dirty="0" smtClean="0">
                <a:solidFill>
                  <a:srgbClr val="000000"/>
                </a:solidFill>
              </a:rPr>
              <a:t>track:</a:t>
            </a:r>
            <a:r>
              <a:rPr lang="zh-CN" altLang="en-US" sz="3200" dirty="0" smtClean="0">
                <a:solidFill>
                  <a:srgbClr val="000000"/>
                </a:solidFill>
              </a:rPr>
              <a:t> </a:t>
            </a:r>
            <a:r>
              <a:rPr lang="en-US" altLang="zh-CN" sz="3200" dirty="0" smtClean="0">
                <a:solidFill>
                  <a:srgbClr val="000000"/>
                </a:solidFill>
              </a:rPr>
              <a:t>25-events</a:t>
            </a:r>
            <a:endParaRPr lang="en-US" sz="3200" dirty="0">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14400"/>
            <a:ext cx="8763000" cy="5840620"/>
          </a:xfrm>
          <a:prstGeom prst="rect">
            <a:avLst/>
          </a:prstGeom>
        </p:spPr>
      </p:pic>
    </p:spTree>
    <p:extLst>
      <p:ext uri="{BB962C8B-B14F-4D97-AF65-F5344CB8AC3E}">
        <p14:creationId xmlns:p14="http://schemas.microsoft.com/office/powerpoint/2010/main" val="16834634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5181599" cy="728663"/>
          </a:xfrm>
        </p:spPr>
        <p:txBody>
          <a:bodyPr>
            <a:normAutofit/>
          </a:bodyPr>
          <a:lstStyle/>
          <a:p>
            <a:r>
              <a:rPr lang="en-US" altLang="zh-CN" sz="4000" dirty="0" smtClean="0">
                <a:solidFill>
                  <a:schemeClr val="tx1"/>
                </a:solidFill>
                <a:latin typeface="Times New Roman"/>
                <a:cs typeface="Times New Roman"/>
              </a:rPr>
              <a:t>Observation: 25 events</a:t>
            </a:r>
            <a:endParaRPr lang="en-US" sz="4000" dirty="0">
              <a:solidFill>
                <a:schemeClr val="tx1"/>
              </a:solidFill>
              <a:latin typeface="Times New Roman"/>
              <a:cs typeface="Times New Roman"/>
            </a:endParaRPr>
          </a:p>
        </p:txBody>
      </p:sp>
      <p:sp>
        <p:nvSpPr>
          <p:cNvPr id="7" name="Rectangle 6"/>
          <p:cNvSpPr/>
          <p:nvPr/>
        </p:nvSpPr>
        <p:spPr>
          <a:xfrm>
            <a:off x="6324600" y="838200"/>
            <a:ext cx="2667000" cy="4154983"/>
          </a:xfrm>
          <a:prstGeom prst="rect">
            <a:avLst/>
          </a:prstGeom>
        </p:spPr>
        <p:txBody>
          <a:bodyPr wrap="square">
            <a:spAutoFit/>
          </a:bodyPr>
          <a:lstStyle/>
          <a:p>
            <a:pPr algn="ctr">
              <a:buClr>
                <a:srgbClr val="FF0000"/>
              </a:buClr>
              <a:buSzPct val="75000"/>
            </a:pPr>
            <a:r>
              <a:rPr lang="en-US" altLang="zh-CN" b="1" dirty="0" smtClean="0">
                <a:solidFill>
                  <a:srgbClr val="FF0000"/>
                </a:solidFill>
                <a:latin typeface="Times New Roman"/>
                <a:cs typeface="Times New Roman"/>
              </a:rPr>
              <a:t>Subjective criteria for analyzing </a:t>
            </a:r>
            <a:r>
              <a:rPr lang="en-US" altLang="zh-CN" b="1" dirty="0" err="1" smtClean="0">
                <a:solidFill>
                  <a:srgbClr val="FF0000"/>
                </a:solidFill>
                <a:latin typeface="Times New Roman"/>
                <a:cs typeface="Times New Roman"/>
              </a:rPr>
              <a:t>HiRAM</a:t>
            </a:r>
            <a:r>
              <a:rPr lang="en-US" altLang="zh-CN" dirty="0" smtClean="0">
                <a:latin typeface="Times New Roman"/>
                <a:cs typeface="Times New Roman"/>
              </a:rPr>
              <a:t>:</a:t>
            </a:r>
          </a:p>
          <a:p>
            <a:pPr marL="228600" indent="-228600">
              <a:buClr>
                <a:srgbClr val="FF0000"/>
              </a:buClr>
              <a:buSzPct val="75000"/>
              <a:buFont typeface="Wingdings" charset="2"/>
              <a:buChar char="Ø"/>
            </a:pPr>
            <a:r>
              <a:rPr lang="en-US" altLang="zh-CN" dirty="0" smtClean="0">
                <a:latin typeface="Times New Roman"/>
                <a:cs typeface="Times New Roman"/>
              </a:rPr>
              <a:t>Strong</a:t>
            </a:r>
            <a:r>
              <a:rPr lang="zh-CN" altLang="en-US" dirty="0" smtClean="0">
                <a:latin typeface="Times New Roman"/>
                <a:cs typeface="Times New Roman"/>
              </a:rPr>
              <a:t> </a:t>
            </a:r>
            <a:r>
              <a:rPr lang="en-US" altLang="zh-CN" dirty="0">
                <a:latin typeface="Times New Roman"/>
                <a:cs typeface="Times New Roman"/>
              </a:rPr>
              <a:t>low-level</a:t>
            </a:r>
            <a:r>
              <a:rPr lang="zh-CN" altLang="en-US" dirty="0">
                <a:latin typeface="Times New Roman"/>
                <a:cs typeface="Times New Roman"/>
              </a:rPr>
              <a:t> </a:t>
            </a:r>
            <a:r>
              <a:rPr lang="en-US" altLang="zh-CN" dirty="0">
                <a:latin typeface="Times New Roman"/>
                <a:cs typeface="Times New Roman"/>
              </a:rPr>
              <a:t>easterly</a:t>
            </a:r>
            <a:r>
              <a:rPr lang="zh-CN" altLang="en-US" dirty="0">
                <a:latin typeface="Times New Roman"/>
                <a:cs typeface="Times New Roman"/>
              </a:rPr>
              <a:t> </a:t>
            </a:r>
            <a:r>
              <a:rPr lang="en-US" altLang="zh-CN" dirty="0">
                <a:latin typeface="Times New Roman"/>
                <a:cs typeface="Times New Roman"/>
              </a:rPr>
              <a:t>winds</a:t>
            </a:r>
            <a:r>
              <a:rPr lang="zh-CN" altLang="en-US" dirty="0">
                <a:latin typeface="Times New Roman"/>
                <a:cs typeface="Times New Roman"/>
              </a:rPr>
              <a:t> </a:t>
            </a:r>
            <a:r>
              <a:rPr lang="en-US" altLang="zh-CN" dirty="0" smtClean="0">
                <a:latin typeface="Times New Roman"/>
                <a:cs typeface="Times New Roman"/>
              </a:rPr>
              <a:t>near</a:t>
            </a:r>
            <a:r>
              <a:rPr lang="zh-CN" altLang="en-US" dirty="0" smtClean="0">
                <a:latin typeface="Times New Roman"/>
                <a:cs typeface="Times New Roman"/>
              </a:rPr>
              <a:t> </a:t>
            </a:r>
            <a:r>
              <a:rPr lang="en-US" altLang="zh-CN" dirty="0" smtClean="0">
                <a:latin typeface="Times New Roman"/>
                <a:cs typeface="Times New Roman"/>
              </a:rPr>
              <a:t>the</a:t>
            </a:r>
            <a:r>
              <a:rPr lang="zh-CN" altLang="en-US" dirty="0" smtClean="0">
                <a:latin typeface="Times New Roman"/>
                <a:cs typeface="Times New Roman"/>
              </a:rPr>
              <a:t> </a:t>
            </a:r>
            <a:r>
              <a:rPr lang="en-US" altLang="zh-CN" dirty="0" smtClean="0">
                <a:latin typeface="Times New Roman"/>
                <a:cs typeface="Times New Roman"/>
              </a:rPr>
              <a:t>coast.</a:t>
            </a:r>
            <a:endParaRPr lang="en-US" altLang="zh-CN" dirty="0">
              <a:latin typeface="Times New Roman"/>
              <a:cs typeface="Times New Roman"/>
            </a:endParaRPr>
          </a:p>
          <a:p>
            <a:pPr marL="228600" indent="-228600">
              <a:buClr>
                <a:srgbClr val="FF0000"/>
              </a:buClr>
              <a:buSzPct val="75000"/>
              <a:buFont typeface="Wingdings" charset="2"/>
              <a:buChar char="Ø"/>
            </a:pPr>
            <a:r>
              <a:rPr lang="en-US" altLang="zh-CN" dirty="0">
                <a:latin typeface="Times New Roman"/>
                <a:cs typeface="Times New Roman"/>
              </a:rPr>
              <a:t>C</a:t>
            </a:r>
            <a:r>
              <a:rPr lang="en-US" altLang="zh-CN" dirty="0" smtClean="0">
                <a:latin typeface="Times New Roman"/>
                <a:cs typeface="Times New Roman"/>
              </a:rPr>
              <a:t>yclone</a:t>
            </a:r>
            <a:r>
              <a:rPr lang="zh-CN" altLang="en-US" dirty="0" smtClean="0">
                <a:latin typeface="Times New Roman"/>
                <a:cs typeface="Times New Roman"/>
              </a:rPr>
              <a:t> </a:t>
            </a:r>
            <a:r>
              <a:rPr lang="en-US" altLang="zh-CN" dirty="0">
                <a:latin typeface="Times New Roman"/>
                <a:cs typeface="Times New Roman"/>
              </a:rPr>
              <a:t>tracks</a:t>
            </a:r>
            <a:r>
              <a:rPr lang="zh-CN" altLang="en-US" dirty="0">
                <a:latin typeface="Times New Roman"/>
                <a:cs typeface="Times New Roman"/>
              </a:rPr>
              <a:t> </a:t>
            </a:r>
            <a:r>
              <a:rPr lang="en-US" altLang="zh-CN" dirty="0">
                <a:latin typeface="Times New Roman"/>
                <a:cs typeface="Times New Roman"/>
              </a:rPr>
              <a:t>lie</a:t>
            </a:r>
            <a:r>
              <a:rPr lang="zh-CN" altLang="en-US" dirty="0">
                <a:latin typeface="Times New Roman"/>
                <a:cs typeface="Times New Roman"/>
              </a:rPr>
              <a:t> </a:t>
            </a:r>
            <a:r>
              <a:rPr lang="en-US" altLang="zh-CN" dirty="0">
                <a:latin typeface="Times New Roman"/>
                <a:cs typeface="Times New Roman"/>
              </a:rPr>
              <a:t>off</a:t>
            </a:r>
            <a:r>
              <a:rPr lang="zh-CN" altLang="en-US" dirty="0">
                <a:latin typeface="Times New Roman"/>
                <a:cs typeface="Times New Roman"/>
              </a:rPr>
              <a:t> </a:t>
            </a:r>
            <a:r>
              <a:rPr lang="en-US" altLang="zh-CN" dirty="0">
                <a:latin typeface="Times New Roman"/>
                <a:cs typeface="Times New Roman"/>
              </a:rPr>
              <a:t>the</a:t>
            </a:r>
            <a:r>
              <a:rPr lang="zh-CN" altLang="en-US" dirty="0">
                <a:latin typeface="Times New Roman"/>
                <a:cs typeface="Times New Roman"/>
              </a:rPr>
              <a:t> </a:t>
            </a:r>
            <a:r>
              <a:rPr lang="en-US" altLang="zh-CN" dirty="0">
                <a:latin typeface="Times New Roman"/>
                <a:cs typeface="Times New Roman"/>
              </a:rPr>
              <a:t>northeast</a:t>
            </a:r>
            <a:r>
              <a:rPr lang="zh-CN" altLang="en-US" dirty="0">
                <a:latin typeface="Times New Roman"/>
                <a:cs typeface="Times New Roman"/>
              </a:rPr>
              <a:t> </a:t>
            </a:r>
            <a:r>
              <a:rPr lang="en-US" altLang="zh-CN" dirty="0" smtClean="0">
                <a:latin typeface="Times New Roman"/>
                <a:cs typeface="Times New Roman"/>
              </a:rPr>
              <a:t>coast.</a:t>
            </a:r>
            <a:endParaRPr lang="en-US" altLang="zh-CN" dirty="0">
              <a:latin typeface="Times New Roman"/>
              <a:cs typeface="Times New Roman"/>
            </a:endParaRPr>
          </a:p>
          <a:p>
            <a:pPr marL="228600" indent="-228600">
              <a:buClr>
                <a:srgbClr val="FF0000"/>
              </a:buClr>
              <a:buSzPct val="75000"/>
              <a:buFont typeface="Wingdings" charset="2"/>
              <a:buChar char="Ø"/>
            </a:pPr>
            <a:r>
              <a:rPr lang="en-US" altLang="zh-CN" dirty="0">
                <a:latin typeface="Times New Roman"/>
                <a:cs typeface="Times New Roman"/>
              </a:rPr>
              <a:t>B</a:t>
            </a:r>
            <a:r>
              <a:rPr lang="en-US" altLang="zh-CN" dirty="0" smtClean="0">
                <a:latin typeface="Times New Roman"/>
                <a:cs typeface="Times New Roman"/>
              </a:rPr>
              <a:t>elow</a:t>
            </a:r>
            <a:r>
              <a:rPr lang="zh-CN" altLang="en-US" dirty="0" smtClean="0">
                <a:latin typeface="Times New Roman"/>
                <a:cs typeface="Times New Roman"/>
              </a:rPr>
              <a:t> </a:t>
            </a:r>
            <a:r>
              <a:rPr lang="en-US" altLang="zh-CN" dirty="0">
                <a:latin typeface="Times New Roman"/>
                <a:cs typeface="Times New Roman"/>
              </a:rPr>
              <a:t>0</a:t>
            </a:r>
            <a:r>
              <a:rPr lang="en-US" altLang="zh-CN" dirty="0" smtClean="0">
                <a:latin typeface="Times New Roman"/>
                <a:cs typeface="Times New Roman"/>
              </a:rPr>
              <a:t>°</a:t>
            </a:r>
            <a:r>
              <a:rPr lang="en-US" altLang="zh-CN" dirty="0">
                <a:latin typeface="Times New Roman"/>
                <a:cs typeface="Times New Roman"/>
              </a:rPr>
              <a:t>C</a:t>
            </a:r>
            <a:r>
              <a:rPr lang="en-US" altLang="zh-CN" dirty="0" smtClean="0">
                <a:latin typeface="Times New Roman"/>
                <a:cs typeface="Times New Roman"/>
              </a:rPr>
              <a:t> at</a:t>
            </a:r>
            <a:r>
              <a:rPr lang="zh-CN" altLang="en-US" dirty="0" smtClean="0">
                <a:latin typeface="Times New Roman"/>
                <a:cs typeface="Times New Roman"/>
              </a:rPr>
              <a:t> </a:t>
            </a:r>
            <a:r>
              <a:rPr lang="en-US" altLang="zh-CN" dirty="0" smtClean="0">
                <a:latin typeface="Times New Roman"/>
                <a:cs typeface="Times New Roman"/>
              </a:rPr>
              <a:t>the</a:t>
            </a:r>
            <a:r>
              <a:rPr lang="zh-CN" altLang="en-US" dirty="0" smtClean="0">
                <a:latin typeface="Times New Roman"/>
                <a:cs typeface="Times New Roman"/>
              </a:rPr>
              <a:t> </a:t>
            </a:r>
            <a:r>
              <a:rPr lang="en-US" altLang="zh-CN" dirty="0" smtClean="0">
                <a:latin typeface="Times New Roman"/>
                <a:cs typeface="Times New Roman"/>
              </a:rPr>
              <a:t>coastal</a:t>
            </a:r>
            <a:r>
              <a:rPr lang="zh-CN" altLang="en-US" dirty="0" smtClean="0">
                <a:latin typeface="Times New Roman"/>
                <a:cs typeface="Times New Roman"/>
              </a:rPr>
              <a:t> </a:t>
            </a:r>
            <a:r>
              <a:rPr lang="en-US" altLang="zh-CN" dirty="0" smtClean="0">
                <a:latin typeface="Times New Roman"/>
                <a:cs typeface="Times New Roman"/>
              </a:rPr>
              <a:t>four</a:t>
            </a:r>
            <a:r>
              <a:rPr lang="zh-CN" altLang="en-US" dirty="0" smtClean="0">
                <a:latin typeface="Times New Roman"/>
                <a:cs typeface="Times New Roman"/>
              </a:rPr>
              <a:t> </a:t>
            </a:r>
            <a:r>
              <a:rPr lang="en-US" altLang="zh-CN" dirty="0" smtClean="0">
                <a:latin typeface="Times New Roman"/>
                <a:cs typeface="Times New Roman"/>
              </a:rPr>
              <a:t>cities.</a:t>
            </a:r>
            <a:r>
              <a:rPr lang="zh-CN" altLang="en-US" dirty="0" smtClean="0">
                <a:latin typeface="Times New Roman"/>
                <a:cs typeface="Times New Roman"/>
              </a:rPr>
              <a:t> </a:t>
            </a:r>
            <a:endParaRPr lang="en-US" altLang="zh-CN" dirty="0">
              <a:latin typeface="Times New Roman"/>
              <a:cs typeface="Times New Roman"/>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66800"/>
            <a:ext cx="6120504" cy="4600526"/>
          </a:xfrm>
          <a:prstGeom prst="rect">
            <a:avLst/>
          </a:prstGeom>
        </p:spPr>
      </p:pic>
      <p:sp>
        <p:nvSpPr>
          <p:cNvPr id="5" name="TextBox 4"/>
          <p:cNvSpPr txBox="1"/>
          <p:nvPr/>
        </p:nvSpPr>
        <p:spPr>
          <a:xfrm>
            <a:off x="228600" y="5715000"/>
            <a:ext cx="8763000" cy="1015663"/>
          </a:xfrm>
          <a:prstGeom prst="rect">
            <a:avLst/>
          </a:prstGeom>
          <a:noFill/>
        </p:spPr>
        <p:txBody>
          <a:bodyPr wrap="square" rtlCol="0">
            <a:spAutoFit/>
          </a:bodyPr>
          <a:lstStyle/>
          <a:p>
            <a:pPr lvl="0"/>
            <a:r>
              <a:rPr lang="en-US" altLang="zh-CN" sz="2000" dirty="0">
                <a:sym typeface="Calibri"/>
              </a:rPr>
              <a:t>The</a:t>
            </a:r>
            <a:r>
              <a:rPr lang="zh-CN" altLang="en-US" sz="2000" dirty="0">
                <a:sym typeface="Calibri"/>
              </a:rPr>
              <a:t> </a:t>
            </a:r>
            <a:r>
              <a:rPr lang="en-US" altLang="zh-CN" sz="2000" dirty="0">
                <a:sym typeface="Calibri"/>
              </a:rPr>
              <a:t>snowfall</a:t>
            </a:r>
            <a:r>
              <a:rPr lang="zh-CN" altLang="en-US" sz="2000" dirty="0">
                <a:sym typeface="Calibri"/>
              </a:rPr>
              <a:t> </a:t>
            </a:r>
            <a:r>
              <a:rPr lang="en-US" altLang="zh-CN" sz="2000" dirty="0">
                <a:sym typeface="Calibri"/>
              </a:rPr>
              <a:t>averaged</a:t>
            </a:r>
            <a:r>
              <a:rPr lang="zh-CN" altLang="en-US" sz="2000" dirty="0">
                <a:sym typeface="Calibri"/>
              </a:rPr>
              <a:t> </a:t>
            </a:r>
            <a:r>
              <a:rPr lang="en-US" altLang="zh-CN" sz="2000" dirty="0">
                <a:sym typeface="Calibri"/>
              </a:rPr>
              <a:t>over</a:t>
            </a:r>
            <a:r>
              <a:rPr lang="zh-CN" altLang="en-US" sz="2000" dirty="0">
                <a:sym typeface="Calibri"/>
              </a:rPr>
              <a:t> </a:t>
            </a:r>
            <a:r>
              <a:rPr lang="en-US" altLang="zh-CN" sz="2000" dirty="0">
                <a:sym typeface="Calibri"/>
              </a:rPr>
              <a:t>all</a:t>
            </a:r>
            <a:r>
              <a:rPr lang="de-DE" sz="2000" dirty="0">
                <a:sym typeface="Calibri"/>
              </a:rPr>
              <a:t> </a:t>
            </a:r>
            <a:r>
              <a:rPr lang="de-DE" sz="2000" dirty="0" err="1">
                <a:sym typeface="Calibri"/>
              </a:rPr>
              <a:t>events</a:t>
            </a:r>
            <a:r>
              <a:rPr lang="zh-CN" altLang="en-US" sz="2000" dirty="0">
                <a:sym typeface="Calibri"/>
              </a:rPr>
              <a:t> </a:t>
            </a:r>
            <a:r>
              <a:rPr lang="en-US" altLang="zh-CN" sz="2000" dirty="0">
                <a:sym typeface="Calibri"/>
              </a:rPr>
              <a:t>(</a:t>
            </a:r>
            <a:r>
              <a:rPr lang="en-US" altLang="zh-CN" sz="2000" b="1" dirty="0" smtClean="0">
                <a:solidFill>
                  <a:schemeClr val="bg1">
                    <a:lumMod val="50000"/>
                  </a:schemeClr>
                </a:solidFill>
                <a:sym typeface="Calibri"/>
              </a:rPr>
              <a:t>green</a:t>
            </a:r>
            <a:r>
              <a:rPr lang="zh-CN" altLang="en-US" sz="2000" dirty="0" smtClean="0">
                <a:solidFill>
                  <a:schemeClr val="bg1">
                    <a:lumMod val="50000"/>
                  </a:schemeClr>
                </a:solidFill>
                <a:sym typeface="Calibri"/>
              </a:rPr>
              <a:t> </a:t>
            </a:r>
            <a:r>
              <a:rPr lang="en-US" altLang="zh-CN" sz="2000" dirty="0" smtClean="0">
                <a:sym typeface="Calibri"/>
              </a:rPr>
              <a:t>shading)</a:t>
            </a:r>
            <a:r>
              <a:rPr lang="en-US" altLang="zh-CN" sz="2000" dirty="0">
                <a:sym typeface="Calibri"/>
              </a:rPr>
              <a:t>,</a:t>
            </a:r>
            <a:r>
              <a:rPr lang="zh-CN" altLang="en-US" sz="2000" dirty="0">
                <a:sym typeface="Calibri"/>
              </a:rPr>
              <a:t> </a:t>
            </a:r>
            <a:r>
              <a:rPr lang="de-DE" sz="2000" dirty="0" err="1">
                <a:sym typeface="Calibri"/>
              </a:rPr>
              <a:t>tracks</a:t>
            </a:r>
            <a:r>
              <a:rPr lang="de-DE" sz="2000" dirty="0">
                <a:sym typeface="Calibri"/>
              </a:rPr>
              <a:t> (</a:t>
            </a:r>
            <a:r>
              <a:rPr lang="en-US" altLang="zh-CN" sz="2000" b="1" dirty="0">
                <a:solidFill>
                  <a:srgbClr val="FF6600"/>
                </a:solidFill>
                <a:sym typeface="Calibri"/>
              </a:rPr>
              <a:t>brown</a:t>
            </a:r>
            <a:r>
              <a:rPr lang="de-DE" sz="2000" dirty="0">
                <a:solidFill>
                  <a:srgbClr val="FF6600"/>
                </a:solidFill>
                <a:sym typeface="Calibri"/>
              </a:rPr>
              <a:t> </a:t>
            </a:r>
            <a:r>
              <a:rPr lang="de-DE" sz="2000" dirty="0" err="1">
                <a:sym typeface="Calibri"/>
              </a:rPr>
              <a:t>lines</a:t>
            </a:r>
            <a:r>
              <a:rPr lang="de-DE" sz="2000" dirty="0">
                <a:sym typeface="Calibri"/>
              </a:rPr>
              <a:t>)</a:t>
            </a:r>
            <a:r>
              <a:rPr lang="en-US" altLang="zh-CN" sz="2000" dirty="0">
                <a:sym typeface="Calibri"/>
              </a:rPr>
              <a:t>,</a:t>
            </a:r>
            <a:r>
              <a:rPr lang="de-DE" sz="2000" dirty="0">
                <a:sym typeface="Calibri"/>
              </a:rPr>
              <a:t> </a:t>
            </a:r>
            <a:endParaRPr lang="de-DE" sz="2000" dirty="0" smtClean="0">
              <a:sym typeface="Calibri"/>
            </a:endParaRPr>
          </a:p>
          <a:p>
            <a:pPr lvl="0"/>
            <a:r>
              <a:rPr lang="en-US" altLang="zh-CN" sz="2000" dirty="0" smtClean="0">
                <a:sym typeface="Calibri"/>
              </a:rPr>
              <a:t>number</a:t>
            </a:r>
            <a:r>
              <a:rPr lang="zh-CN" altLang="en-US" sz="2000" dirty="0" smtClean="0">
                <a:sym typeface="Calibri"/>
              </a:rPr>
              <a:t> </a:t>
            </a:r>
            <a:r>
              <a:rPr lang="en-US" altLang="zh-CN" sz="2000" dirty="0">
                <a:sym typeface="Calibri"/>
              </a:rPr>
              <a:t>count</a:t>
            </a:r>
            <a:r>
              <a:rPr lang="de-DE" sz="2000" dirty="0">
                <a:sym typeface="Calibri"/>
              </a:rPr>
              <a:t> </a:t>
            </a:r>
            <a:r>
              <a:rPr lang="de-DE" sz="2000" dirty="0" err="1">
                <a:sym typeface="Calibri"/>
              </a:rPr>
              <a:t>of</a:t>
            </a:r>
            <a:r>
              <a:rPr lang="zh-CN" altLang="en-US" sz="2000" dirty="0">
                <a:sym typeface="Calibri"/>
              </a:rPr>
              <a:t> </a:t>
            </a:r>
            <a:r>
              <a:rPr lang="en-US" altLang="zh-CN" sz="2000" dirty="0">
                <a:sym typeface="Calibri"/>
              </a:rPr>
              <a:t>events</a:t>
            </a:r>
            <a:r>
              <a:rPr lang="zh-CN" altLang="en-US" sz="2000" dirty="0">
                <a:sym typeface="Calibri"/>
              </a:rPr>
              <a:t> </a:t>
            </a:r>
            <a:r>
              <a:rPr lang="en-US" altLang="zh-CN" sz="2000" dirty="0">
                <a:sym typeface="Calibri"/>
              </a:rPr>
              <a:t>with</a:t>
            </a:r>
            <a:r>
              <a:rPr lang="zh-CN" altLang="en-US" sz="2000" dirty="0">
                <a:sym typeface="Calibri"/>
              </a:rPr>
              <a:t> </a:t>
            </a:r>
            <a:r>
              <a:rPr lang="en-US" altLang="zh-CN" sz="2000" dirty="0">
                <a:sym typeface="Calibri"/>
              </a:rPr>
              <a:t>strong</a:t>
            </a:r>
            <a:r>
              <a:rPr lang="zh-CN" altLang="en-US" sz="2000" dirty="0">
                <a:sym typeface="Calibri"/>
              </a:rPr>
              <a:t> </a:t>
            </a:r>
            <a:r>
              <a:rPr lang="de-DE" sz="2000" dirty="0" err="1">
                <a:sym typeface="Calibri"/>
              </a:rPr>
              <a:t>low</a:t>
            </a:r>
            <a:r>
              <a:rPr lang="de-DE" sz="2000" dirty="0">
                <a:sym typeface="Calibri"/>
              </a:rPr>
              <a:t>-level </a:t>
            </a:r>
            <a:r>
              <a:rPr lang="de-DE" sz="2000" dirty="0" err="1">
                <a:sym typeface="Calibri"/>
              </a:rPr>
              <a:t>easterly</a:t>
            </a:r>
            <a:r>
              <a:rPr lang="de-DE" sz="2000" dirty="0">
                <a:sym typeface="Calibri"/>
              </a:rPr>
              <a:t> </a:t>
            </a:r>
            <a:r>
              <a:rPr lang="en-US" altLang="zh-CN" sz="2000" dirty="0">
                <a:sym typeface="Calibri"/>
              </a:rPr>
              <a:t>wind</a:t>
            </a:r>
            <a:r>
              <a:rPr lang="zh-CN" altLang="en-US" sz="2000" dirty="0">
                <a:sym typeface="Calibri"/>
              </a:rPr>
              <a:t> </a:t>
            </a:r>
            <a:r>
              <a:rPr lang="en-US" altLang="zh-CN" sz="2000" dirty="0">
                <a:sym typeface="Calibri"/>
              </a:rPr>
              <a:t>at</a:t>
            </a:r>
            <a:r>
              <a:rPr lang="zh-CN" altLang="en-US" sz="2000" dirty="0">
                <a:sym typeface="Calibri"/>
              </a:rPr>
              <a:t> </a:t>
            </a:r>
            <a:r>
              <a:rPr lang="en-US" altLang="zh-CN" sz="2000" dirty="0">
                <a:sym typeface="Calibri"/>
              </a:rPr>
              <a:t>each</a:t>
            </a:r>
            <a:r>
              <a:rPr lang="zh-CN" altLang="en-US" sz="2000" dirty="0">
                <a:sym typeface="Calibri"/>
              </a:rPr>
              <a:t> </a:t>
            </a:r>
            <a:r>
              <a:rPr lang="en-US" altLang="zh-CN" sz="2000" dirty="0">
                <a:sym typeface="Calibri"/>
              </a:rPr>
              <a:t>grid</a:t>
            </a:r>
            <a:r>
              <a:rPr lang="zh-CN" altLang="en-US" sz="2000" dirty="0">
                <a:sym typeface="Calibri"/>
              </a:rPr>
              <a:t> </a:t>
            </a:r>
            <a:r>
              <a:rPr lang="en-US" altLang="zh-CN" sz="2000" dirty="0">
                <a:sym typeface="Calibri"/>
              </a:rPr>
              <a:t>point</a:t>
            </a:r>
            <a:r>
              <a:rPr lang="zh-CN" altLang="en-US" sz="2000" dirty="0">
                <a:sym typeface="Calibri"/>
              </a:rPr>
              <a:t> </a:t>
            </a:r>
            <a:endParaRPr lang="en-US" altLang="zh-CN" sz="2000" dirty="0" smtClean="0">
              <a:sym typeface="Calibri"/>
            </a:endParaRPr>
          </a:p>
          <a:p>
            <a:pPr lvl="0"/>
            <a:r>
              <a:rPr lang="de-DE" sz="2000" dirty="0" smtClean="0">
                <a:sym typeface="Calibri"/>
              </a:rPr>
              <a:t>(</a:t>
            </a:r>
            <a:r>
              <a:rPr lang="en-US" altLang="zh-CN" sz="2000" b="1" dirty="0">
                <a:solidFill>
                  <a:schemeClr val="accent2">
                    <a:lumMod val="75000"/>
                  </a:schemeClr>
                </a:solidFill>
                <a:sym typeface="Calibri"/>
              </a:rPr>
              <a:t>yellow</a:t>
            </a:r>
            <a:r>
              <a:rPr lang="zh-CN" altLang="en-US" sz="2000" dirty="0">
                <a:solidFill>
                  <a:schemeClr val="accent2">
                    <a:lumMod val="75000"/>
                  </a:schemeClr>
                </a:solidFill>
                <a:sym typeface="Calibri"/>
              </a:rPr>
              <a:t> </a:t>
            </a:r>
            <a:r>
              <a:rPr lang="en-US" altLang="zh-CN" sz="2000" dirty="0">
                <a:sym typeface="Calibri"/>
              </a:rPr>
              <a:t>contour</a:t>
            </a:r>
            <a:r>
              <a:rPr lang="de-DE" sz="2000" dirty="0">
                <a:sym typeface="Calibri"/>
              </a:rPr>
              <a:t>) </a:t>
            </a:r>
            <a:r>
              <a:rPr lang="en-US" altLang="zh-CN" sz="2000" dirty="0">
                <a:sym typeface="Calibri"/>
              </a:rPr>
              <a:t>and</a:t>
            </a:r>
            <a:r>
              <a:rPr lang="zh-CN" altLang="en-US" sz="2000" dirty="0">
                <a:sym typeface="Calibri"/>
              </a:rPr>
              <a:t> </a:t>
            </a:r>
            <a:r>
              <a:rPr lang="en-US" altLang="zh-CN" sz="2000" dirty="0">
                <a:sym typeface="Calibri"/>
              </a:rPr>
              <a:t>the</a:t>
            </a:r>
            <a:r>
              <a:rPr lang="zh-CN" altLang="en-US" sz="2000" dirty="0">
                <a:sym typeface="Calibri"/>
              </a:rPr>
              <a:t> </a:t>
            </a:r>
            <a:r>
              <a:rPr lang="en-US" altLang="zh-CN" sz="2000" dirty="0">
                <a:sym typeface="Calibri"/>
              </a:rPr>
              <a:t>range</a:t>
            </a:r>
            <a:r>
              <a:rPr lang="zh-CN" altLang="en-US" sz="2000" dirty="0">
                <a:sym typeface="Calibri"/>
              </a:rPr>
              <a:t> </a:t>
            </a:r>
            <a:r>
              <a:rPr lang="en-US" altLang="zh-CN" sz="2000" dirty="0">
                <a:sym typeface="Calibri"/>
              </a:rPr>
              <a:t>of</a:t>
            </a:r>
            <a:r>
              <a:rPr lang="zh-CN" altLang="en-US" sz="2000" dirty="0">
                <a:sym typeface="Calibri"/>
              </a:rPr>
              <a:t> </a:t>
            </a:r>
            <a:r>
              <a:rPr lang="en-US" altLang="zh-CN" sz="2000" dirty="0">
                <a:sym typeface="Calibri"/>
              </a:rPr>
              <a:t>0°</a:t>
            </a:r>
            <a:r>
              <a:rPr lang="zh-CN" altLang="en-US" sz="2000" dirty="0">
                <a:sym typeface="Calibri"/>
              </a:rPr>
              <a:t> </a:t>
            </a:r>
            <a:r>
              <a:rPr lang="en-US" altLang="zh-CN" sz="2000" dirty="0">
                <a:sym typeface="Calibri"/>
              </a:rPr>
              <a:t>isotherm</a:t>
            </a:r>
            <a:r>
              <a:rPr lang="zh-CN" altLang="en-US" sz="2000" dirty="0">
                <a:sym typeface="Calibri"/>
              </a:rPr>
              <a:t> </a:t>
            </a:r>
            <a:r>
              <a:rPr lang="en-US" altLang="zh-CN" sz="2000" dirty="0">
                <a:sym typeface="Calibri"/>
              </a:rPr>
              <a:t>at</a:t>
            </a:r>
            <a:r>
              <a:rPr lang="zh-CN" altLang="en-US" sz="2000" dirty="0">
                <a:sym typeface="Calibri"/>
              </a:rPr>
              <a:t> </a:t>
            </a:r>
            <a:r>
              <a:rPr lang="en-US" altLang="zh-CN" sz="2000" dirty="0">
                <a:sym typeface="Calibri"/>
              </a:rPr>
              <a:t>850hPa</a:t>
            </a:r>
            <a:r>
              <a:rPr lang="zh-CN" altLang="en-US" sz="2000" dirty="0">
                <a:sym typeface="Calibri"/>
              </a:rPr>
              <a:t> </a:t>
            </a:r>
            <a:r>
              <a:rPr lang="en-US" altLang="zh-CN" sz="2000" dirty="0">
                <a:sym typeface="Calibri"/>
              </a:rPr>
              <a:t>(</a:t>
            </a:r>
            <a:r>
              <a:rPr lang="en-US" altLang="zh-CN" sz="2000" b="1" dirty="0">
                <a:solidFill>
                  <a:schemeClr val="accent5">
                    <a:lumMod val="50000"/>
                  </a:schemeClr>
                </a:solidFill>
                <a:sym typeface="Calibri"/>
              </a:rPr>
              <a:t>blue</a:t>
            </a:r>
            <a:r>
              <a:rPr lang="zh-CN" altLang="en-US" sz="2000" dirty="0">
                <a:solidFill>
                  <a:schemeClr val="accent5">
                    <a:lumMod val="50000"/>
                  </a:schemeClr>
                </a:solidFill>
                <a:sym typeface="Calibri"/>
              </a:rPr>
              <a:t> </a:t>
            </a:r>
            <a:r>
              <a:rPr lang="en-US" altLang="zh-CN" sz="2000" dirty="0">
                <a:sym typeface="Calibri"/>
              </a:rPr>
              <a:t>slash</a:t>
            </a:r>
            <a:r>
              <a:rPr lang="en-US" altLang="zh-CN" sz="2000" dirty="0" smtClean="0">
                <a:sym typeface="Calibri"/>
              </a:rPr>
              <a:t>)</a:t>
            </a:r>
            <a:endParaRPr lang="en-US" dirty="0"/>
          </a:p>
        </p:txBody>
      </p:sp>
      <p:sp>
        <p:nvSpPr>
          <p:cNvPr id="4" name="TextBox 3"/>
          <p:cNvSpPr txBox="1"/>
          <p:nvPr/>
        </p:nvSpPr>
        <p:spPr>
          <a:xfrm>
            <a:off x="38100" y="2120900"/>
            <a:ext cx="184666"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6979250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09600"/>
          </a:xfrm>
        </p:spPr>
        <p:txBody>
          <a:bodyPr/>
          <a:lstStyle/>
          <a:p>
            <a:r>
              <a:rPr lang="en-US" altLang="zh-CN" sz="4000" dirty="0" err="1" smtClean="0">
                <a:solidFill>
                  <a:srgbClr val="000000"/>
                </a:solidFill>
                <a:latin typeface="Times New Roman"/>
                <a:cs typeface="Times New Roman"/>
              </a:rPr>
              <a:t>HiRAM</a:t>
            </a:r>
            <a:r>
              <a:rPr lang="zh-CN" altLang="en-US" sz="4000" dirty="0" smtClean="0">
                <a:solidFill>
                  <a:srgbClr val="000000"/>
                </a:solidFill>
                <a:latin typeface="Times New Roman"/>
                <a:cs typeface="Times New Roman"/>
              </a:rPr>
              <a:t> </a:t>
            </a:r>
            <a:r>
              <a:rPr lang="en-US" altLang="zh-CN" sz="4000" dirty="0" smtClean="0">
                <a:solidFill>
                  <a:srgbClr val="000000"/>
                </a:solidFill>
                <a:latin typeface="Times New Roman"/>
                <a:cs typeface="Times New Roman"/>
              </a:rPr>
              <a:t>historical</a:t>
            </a:r>
            <a:r>
              <a:rPr lang="zh-CN" altLang="en-US" sz="4000" dirty="0" smtClean="0">
                <a:solidFill>
                  <a:srgbClr val="000000"/>
                </a:solidFill>
                <a:latin typeface="Times New Roman"/>
                <a:cs typeface="Times New Roman"/>
              </a:rPr>
              <a:t> </a:t>
            </a:r>
            <a:r>
              <a:rPr lang="en-US" altLang="zh-CN" sz="4000" dirty="0" smtClean="0">
                <a:solidFill>
                  <a:srgbClr val="000000"/>
                </a:solidFill>
                <a:latin typeface="Times New Roman"/>
                <a:cs typeface="Times New Roman"/>
              </a:rPr>
              <a:t>simulation: 25 events</a:t>
            </a:r>
            <a:endParaRPr lang="en-US" sz="4000" dirty="0">
              <a:solidFill>
                <a:srgbClr val="000000"/>
              </a:solidFill>
              <a:latin typeface="Times New Roman"/>
              <a:cs typeface="Times New Roman"/>
            </a:endParaRPr>
          </a:p>
        </p:txBody>
      </p:sp>
      <p:sp>
        <p:nvSpPr>
          <p:cNvPr id="9" name="Rectangle 8"/>
          <p:cNvSpPr/>
          <p:nvPr/>
        </p:nvSpPr>
        <p:spPr>
          <a:xfrm>
            <a:off x="6477000" y="1295400"/>
            <a:ext cx="2514600" cy="4154983"/>
          </a:xfrm>
          <a:prstGeom prst="rect">
            <a:avLst/>
          </a:prstGeom>
        </p:spPr>
        <p:txBody>
          <a:bodyPr wrap="square">
            <a:spAutoFit/>
          </a:bodyPr>
          <a:lstStyle/>
          <a:p>
            <a:r>
              <a:rPr lang="en-US" altLang="zh-CN" b="1" dirty="0" smtClean="0"/>
              <a:t>All</a:t>
            </a:r>
            <a:r>
              <a:rPr lang="zh-CN" altLang="en-US" b="1" dirty="0" smtClean="0"/>
              <a:t> </a:t>
            </a:r>
            <a:r>
              <a:rPr lang="en-US" altLang="zh-CN" b="1" dirty="0" smtClean="0"/>
              <a:t>four</a:t>
            </a:r>
            <a:r>
              <a:rPr lang="zh-CN" altLang="en-US" b="1" dirty="0" smtClean="0"/>
              <a:t> </a:t>
            </a:r>
            <a:r>
              <a:rPr lang="en-US" altLang="zh-CN" b="1" dirty="0" smtClean="0"/>
              <a:t>cities, </a:t>
            </a:r>
          </a:p>
          <a:p>
            <a:r>
              <a:rPr lang="en-US" altLang="zh-CN" dirty="0" smtClean="0"/>
              <a:t>1.</a:t>
            </a:r>
            <a:r>
              <a:rPr lang="zh-CN" altLang="en-US" dirty="0" smtClean="0"/>
              <a:t> </a:t>
            </a:r>
            <a:r>
              <a:rPr lang="en-US" altLang="zh-CN" dirty="0" smtClean="0"/>
              <a:t>Near</a:t>
            </a:r>
            <a:r>
              <a:rPr lang="zh-CN" altLang="en-US" dirty="0" smtClean="0"/>
              <a:t> </a:t>
            </a:r>
            <a:r>
              <a:rPr lang="en-US" altLang="zh-CN" dirty="0"/>
              <a:t>surface</a:t>
            </a:r>
            <a:r>
              <a:rPr lang="zh-CN" altLang="en-US" dirty="0"/>
              <a:t> </a:t>
            </a:r>
            <a:r>
              <a:rPr lang="en-US" altLang="zh-CN" dirty="0"/>
              <a:t>T</a:t>
            </a:r>
            <a:r>
              <a:rPr lang="en-US" altLang="zh-CN" dirty="0" smtClean="0"/>
              <a:t> &lt;</a:t>
            </a:r>
            <a:r>
              <a:rPr lang="zh-CN" altLang="en-US" dirty="0" smtClean="0"/>
              <a:t> </a:t>
            </a:r>
            <a:r>
              <a:rPr lang="en-US" altLang="zh-CN" dirty="0"/>
              <a:t>0</a:t>
            </a:r>
            <a:r>
              <a:rPr lang="en-US" altLang="zh-CN" dirty="0" smtClean="0"/>
              <a:t>°C</a:t>
            </a:r>
            <a:endParaRPr lang="en-US" altLang="zh-CN" dirty="0"/>
          </a:p>
          <a:p>
            <a:r>
              <a:rPr lang="en-US" altLang="zh-CN" dirty="0" smtClean="0"/>
              <a:t>2.</a:t>
            </a:r>
            <a:r>
              <a:rPr lang="zh-CN" altLang="en-US" dirty="0" smtClean="0"/>
              <a:t> </a:t>
            </a:r>
            <a:r>
              <a:rPr lang="en-US" altLang="zh-CN" dirty="0" smtClean="0"/>
              <a:t>At</a:t>
            </a:r>
            <a:r>
              <a:rPr lang="zh-CN" altLang="en-US" dirty="0" smtClean="0"/>
              <a:t> </a:t>
            </a:r>
            <a:r>
              <a:rPr lang="en-US" altLang="zh-CN" dirty="0" smtClean="0"/>
              <a:t>least</a:t>
            </a:r>
            <a:r>
              <a:rPr lang="zh-CN" altLang="en-US" dirty="0" smtClean="0"/>
              <a:t> </a:t>
            </a:r>
            <a:r>
              <a:rPr lang="en-US" altLang="zh-CN" dirty="0" smtClean="0"/>
              <a:t>a</a:t>
            </a:r>
            <a:r>
              <a:rPr lang="zh-CN" altLang="en-US" dirty="0" smtClean="0"/>
              <a:t> </a:t>
            </a:r>
            <a:r>
              <a:rPr lang="en-US" altLang="zh-CN" dirty="0" smtClean="0"/>
              <a:t>time</a:t>
            </a:r>
            <a:r>
              <a:rPr lang="zh-CN" altLang="en-US" dirty="0" smtClean="0"/>
              <a:t> </a:t>
            </a:r>
            <a:r>
              <a:rPr lang="en-US" altLang="zh-CN" dirty="0" smtClean="0"/>
              <a:t>step</a:t>
            </a:r>
            <a:r>
              <a:rPr lang="zh-CN" altLang="en-US" dirty="0" smtClean="0"/>
              <a:t> </a:t>
            </a:r>
            <a:r>
              <a:rPr lang="en-US" altLang="zh-CN" dirty="0" smtClean="0"/>
              <a:t>of</a:t>
            </a:r>
            <a:r>
              <a:rPr lang="zh-CN" altLang="en-US" dirty="0" smtClean="0"/>
              <a:t> </a:t>
            </a:r>
            <a:r>
              <a:rPr lang="en-US" altLang="zh-CN" dirty="0"/>
              <a:t>s</a:t>
            </a:r>
            <a:r>
              <a:rPr lang="en-US" altLang="zh-CN" dirty="0" smtClean="0"/>
              <a:t>trong</a:t>
            </a:r>
            <a:r>
              <a:rPr lang="zh-CN" altLang="en-US" dirty="0" smtClean="0"/>
              <a:t> </a:t>
            </a:r>
            <a:r>
              <a:rPr lang="en-US" altLang="zh-CN" dirty="0"/>
              <a:t>low-level</a:t>
            </a:r>
            <a:r>
              <a:rPr lang="zh-CN" altLang="en-US" dirty="0"/>
              <a:t> </a:t>
            </a:r>
            <a:r>
              <a:rPr lang="en-US" altLang="zh-CN" dirty="0"/>
              <a:t>easterly</a:t>
            </a:r>
            <a:r>
              <a:rPr lang="zh-CN" altLang="en-US" dirty="0"/>
              <a:t> </a:t>
            </a:r>
            <a:r>
              <a:rPr lang="en-US" altLang="zh-CN" dirty="0"/>
              <a:t>winds</a:t>
            </a:r>
            <a:r>
              <a:rPr lang="zh-CN" altLang="en-US" dirty="0"/>
              <a:t> </a:t>
            </a:r>
            <a:r>
              <a:rPr lang="en-US" altLang="zh-CN" dirty="0" smtClean="0"/>
              <a:t>(</a:t>
            </a:r>
            <a:r>
              <a:rPr lang="en-US" altLang="zh-CN" dirty="0"/>
              <a:t>&gt;</a:t>
            </a:r>
            <a:r>
              <a:rPr lang="en-US" altLang="zh-CN" dirty="0" smtClean="0"/>
              <a:t>2.5</a:t>
            </a:r>
            <a:r>
              <a:rPr lang="zh-CN" altLang="en-US" dirty="0" smtClean="0"/>
              <a:t> </a:t>
            </a:r>
            <a:r>
              <a:rPr lang="en-US" altLang="zh-CN" dirty="0" smtClean="0"/>
              <a:t>SD)</a:t>
            </a:r>
          </a:p>
          <a:p>
            <a:r>
              <a:rPr lang="en-US" altLang="zh-CN" b="1" dirty="0" smtClean="0"/>
              <a:t>Cyclone</a:t>
            </a:r>
            <a:r>
              <a:rPr lang="zh-CN" altLang="en-US" b="1" dirty="0" smtClean="0"/>
              <a:t> </a:t>
            </a:r>
            <a:r>
              <a:rPr lang="en-US" altLang="zh-CN" b="1" dirty="0"/>
              <a:t>t</a:t>
            </a:r>
            <a:r>
              <a:rPr lang="en-US" altLang="zh-CN" b="1" dirty="0" smtClean="0"/>
              <a:t>racks</a:t>
            </a:r>
          </a:p>
          <a:p>
            <a:r>
              <a:rPr lang="en-US" altLang="zh-CN" dirty="0" smtClean="0"/>
              <a:t>3.</a:t>
            </a:r>
            <a:r>
              <a:rPr lang="zh-CN" altLang="en-US" dirty="0" smtClean="0"/>
              <a:t> </a:t>
            </a:r>
            <a:r>
              <a:rPr lang="en-US" altLang="zh-CN" dirty="0" smtClean="0"/>
              <a:t>At</a:t>
            </a:r>
            <a:r>
              <a:rPr lang="zh-CN" altLang="en-US" dirty="0" smtClean="0"/>
              <a:t> </a:t>
            </a:r>
            <a:r>
              <a:rPr lang="en-US" altLang="zh-CN" dirty="0" smtClean="0"/>
              <a:t>least</a:t>
            </a:r>
            <a:r>
              <a:rPr lang="zh-CN" altLang="en-US" dirty="0" smtClean="0"/>
              <a:t> </a:t>
            </a:r>
            <a:r>
              <a:rPr lang="en-US" altLang="zh-CN" dirty="0"/>
              <a:t>3</a:t>
            </a:r>
            <a:r>
              <a:rPr lang="zh-CN" altLang="en-US" dirty="0" smtClean="0"/>
              <a:t> </a:t>
            </a:r>
            <a:r>
              <a:rPr lang="en-US" altLang="zh-CN" dirty="0" smtClean="0"/>
              <a:t>time</a:t>
            </a:r>
            <a:r>
              <a:rPr lang="zh-CN" altLang="en-US" dirty="0" smtClean="0"/>
              <a:t> </a:t>
            </a:r>
            <a:r>
              <a:rPr lang="en-US" altLang="zh-CN" dirty="0" smtClean="0"/>
              <a:t>steps</a:t>
            </a:r>
            <a:r>
              <a:rPr lang="zh-CN" altLang="en-US" dirty="0" smtClean="0"/>
              <a:t> </a:t>
            </a:r>
            <a:r>
              <a:rPr lang="en-US" altLang="zh-CN" dirty="0" smtClean="0"/>
              <a:t>inside</a:t>
            </a:r>
            <a:r>
              <a:rPr lang="zh-CN" altLang="en-US" dirty="0" smtClean="0"/>
              <a:t> </a:t>
            </a:r>
            <a:r>
              <a:rPr lang="en-US" altLang="zh-CN" dirty="0" smtClean="0"/>
              <a:t>the</a:t>
            </a:r>
            <a:r>
              <a:rPr lang="zh-CN" altLang="en-US" dirty="0" smtClean="0"/>
              <a:t> </a:t>
            </a:r>
            <a:r>
              <a:rPr lang="en-US" altLang="zh-CN" dirty="0" smtClean="0"/>
              <a:t>black</a:t>
            </a:r>
            <a:r>
              <a:rPr lang="zh-CN" altLang="en-US" dirty="0" smtClean="0"/>
              <a:t> </a:t>
            </a:r>
            <a:r>
              <a:rPr lang="en-US" altLang="zh-CN" dirty="0" smtClean="0"/>
              <a:t>box</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838200"/>
            <a:ext cx="6120131" cy="5715000"/>
          </a:xfrm>
          <a:prstGeom prst="rect">
            <a:avLst/>
          </a:prstGeom>
        </p:spPr>
      </p:pic>
    </p:spTree>
    <p:extLst>
      <p:ext uri="{BB962C8B-B14F-4D97-AF65-F5344CB8AC3E}">
        <p14:creationId xmlns:p14="http://schemas.microsoft.com/office/powerpoint/2010/main" val="18987815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81000" y="152400"/>
            <a:ext cx="8229601"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kumimoji="1" sz="2700" b="1">
                <a:solidFill>
                  <a:srgbClr val="990033"/>
                </a:solidFill>
                <a:latin typeface="+mj-lt"/>
                <a:ea typeface="ＭＳ Ｐゴシック" charset="0"/>
                <a:cs typeface="新細明體"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5pPr>
            <a:lvl6pPr marL="4572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9pPr>
          </a:lstStyle>
          <a:p>
            <a:r>
              <a:rPr lang="en-US" sz="3200" b="0" dirty="0">
                <a:solidFill>
                  <a:srgbClr val="000000"/>
                </a:solidFill>
                <a:latin typeface="+mn-lt"/>
              </a:rPr>
              <a:t>E</a:t>
            </a:r>
            <a:r>
              <a:rPr lang="en-US" sz="3200" b="0" dirty="0" smtClean="0">
                <a:solidFill>
                  <a:srgbClr val="000000"/>
                </a:solidFill>
                <a:latin typeface="+mn-lt"/>
              </a:rPr>
              <a:t>xtreme snowfall events (</a:t>
            </a:r>
            <a:r>
              <a:rPr lang="en-US" sz="3200" b="0" dirty="0" err="1" smtClean="0">
                <a:solidFill>
                  <a:srgbClr val="000000"/>
                </a:solidFill>
                <a:latin typeface="+mn-lt"/>
              </a:rPr>
              <a:t>HiRAM</a:t>
            </a:r>
            <a:r>
              <a:rPr lang="en-US" sz="3200" b="0" dirty="0" smtClean="0">
                <a:solidFill>
                  <a:srgbClr val="000000"/>
                </a:solidFill>
                <a:latin typeface="+mn-lt"/>
              </a:rPr>
              <a:t>)</a:t>
            </a:r>
            <a:endParaRPr lang="en-US" sz="3200" b="0" dirty="0">
              <a:solidFill>
                <a:srgbClr val="000000"/>
              </a:solidFill>
              <a:latin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 y="838651"/>
            <a:ext cx="7688580" cy="6019349"/>
          </a:xfrm>
          <a:prstGeom prst="rect">
            <a:avLst/>
          </a:prstGeom>
        </p:spPr>
      </p:pic>
    </p:spTree>
    <p:extLst>
      <p:ext uri="{BB962C8B-B14F-4D97-AF65-F5344CB8AC3E}">
        <p14:creationId xmlns:p14="http://schemas.microsoft.com/office/powerpoint/2010/main" val="3612250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
            <a:ext cx="8458200" cy="1323439"/>
          </a:xfrm>
          <a:prstGeom prst="rect">
            <a:avLst/>
          </a:prstGeom>
        </p:spPr>
        <p:txBody>
          <a:bodyPr wrap="square">
            <a:spAutoFit/>
          </a:bodyPr>
          <a:lstStyle/>
          <a:p>
            <a:r>
              <a:rPr lang="en-US" altLang="zh-CN" sz="4000" dirty="0" err="1" smtClean="0"/>
              <a:t>HiRAM</a:t>
            </a:r>
            <a:r>
              <a:rPr lang="zh-CN" altLang="en-US" sz="4000" dirty="0" smtClean="0"/>
              <a:t> </a:t>
            </a:r>
            <a:r>
              <a:rPr lang="en-US" altLang="zh-CN" sz="4000" dirty="0" smtClean="0"/>
              <a:t>historical</a:t>
            </a:r>
            <a:r>
              <a:rPr lang="zh-CN" altLang="en-US" sz="4000" dirty="0" smtClean="0"/>
              <a:t> </a:t>
            </a:r>
            <a:r>
              <a:rPr lang="en-US" altLang="zh-CN" sz="4000" dirty="0" smtClean="0"/>
              <a:t>simulation: 18 events satisfy the criteria</a:t>
            </a:r>
            <a:endParaRPr lang="en-US" sz="4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752600"/>
            <a:ext cx="7536873" cy="4690372"/>
          </a:xfrm>
          <a:prstGeom prst="rect">
            <a:avLst/>
          </a:prstGeom>
        </p:spPr>
      </p:pic>
    </p:spTree>
    <p:extLst>
      <p:ext uri="{BB962C8B-B14F-4D97-AF65-F5344CB8AC3E}">
        <p14:creationId xmlns:p14="http://schemas.microsoft.com/office/powerpoint/2010/main" val="10975721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71600"/>
            <a:ext cx="6355572" cy="4999512"/>
          </a:xfrm>
          <a:prstGeom prst="rect">
            <a:avLst/>
          </a:prstGeom>
        </p:spPr>
      </p:pic>
      <p:sp>
        <p:nvSpPr>
          <p:cNvPr id="5" name="Rectangle 4"/>
          <p:cNvSpPr/>
          <p:nvPr/>
        </p:nvSpPr>
        <p:spPr>
          <a:xfrm>
            <a:off x="6787348" y="1503881"/>
            <a:ext cx="1670650" cy="923330"/>
          </a:xfrm>
          <a:prstGeom prst="rect">
            <a:avLst/>
          </a:prstGeom>
        </p:spPr>
        <p:txBody>
          <a:bodyPr wrap="none">
            <a:spAutoFit/>
          </a:bodyPr>
          <a:lstStyle/>
          <a:p>
            <a:pPr hangingPunct="1">
              <a:defRPr/>
            </a:pPr>
            <a:r>
              <a:rPr lang="en-US" altLang="zh-CN" b="1" dirty="0" smtClean="0"/>
              <a:t>Tracks:</a:t>
            </a:r>
            <a:r>
              <a:rPr lang="zh-CN" altLang="en-US" b="1" dirty="0" smtClean="0"/>
              <a:t> </a:t>
            </a:r>
            <a:r>
              <a:rPr lang="en-US" altLang="zh-CN" b="1" dirty="0" smtClean="0"/>
              <a:t>1,3,5,6</a:t>
            </a:r>
            <a:r>
              <a:rPr lang="zh-CN" altLang="en-US" b="1" dirty="0" smtClean="0"/>
              <a:t> </a:t>
            </a:r>
            <a:endParaRPr lang="en-US" altLang="zh-CN" b="1" dirty="0" smtClean="0"/>
          </a:p>
          <a:p>
            <a:pPr hangingPunct="1">
              <a:defRPr/>
            </a:pPr>
            <a:r>
              <a:rPr lang="en-US" altLang="zh-CN" b="1" dirty="0" smtClean="0"/>
              <a:t>Easterly:</a:t>
            </a:r>
            <a:r>
              <a:rPr lang="zh-CN" altLang="en-US" b="1" dirty="0" smtClean="0"/>
              <a:t> </a:t>
            </a:r>
            <a:r>
              <a:rPr lang="en-US" altLang="zh-CN" b="1" dirty="0" smtClean="0"/>
              <a:t>2,</a:t>
            </a:r>
            <a:r>
              <a:rPr lang="zh-CN" altLang="en-US" b="1" dirty="0" smtClean="0"/>
              <a:t> </a:t>
            </a:r>
            <a:r>
              <a:rPr lang="en-US" altLang="zh-CN" b="1" dirty="0" smtClean="0"/>
              <a:t>7</a:t>
            </a:r>
          </a:p>
          <a:p>
            <a:pPr hangingPunct="1">
              <a:defRPr/>
            </a:pPr>
            <a:r>
              <a:rPr lang="en-US" altLang="zh-CN" b="1" dirty="0" smtClean="0"/>
              <a:t>Temperature:</a:t>
            </a:r>
            <a:r>
              <a:rPr lang="zh-CN" altLang="en-US" b="1" dirty="0" smtClean="0"/>
              <a:t> </a:t>
            </a:r>
            <a:r>
              <a:rPr lang="en-US" altLang="zh-CN" b="1" dirty="0" smtClean="0"/>
              <a:t>4</a:t>
            </a:r>
            <a:endParaRPr lang="cs-CZ" b="1" dirty="0"/>
          </a:p>
        </p:txBody>
      </p:sp>
      <p:sp>
        <p:nvSpPr>
          <p:cNvPr id="7" name="Rectangle 6"/>
          <p:cNvSpPr/>
          <p:nvPr/>
        </p:nvSpPr>
        <p:spPr>
          <a:xfrm>
            <a:off x="341565" y="264315"/>
            <a:ext cx="8163362" cy="707886"/>
          </a:xfrm>
          <a:prstGeom prst="rect">
            <a:avLst/>
          </a:prstGeom>
        </p:spPr>
        <p:txBody>
          <a:bodyPr wrap="none">
            <a:spAutoFit/>
          </a:bodyPr>
          <a:lstStyle/>
          <a:p>
            <a:r>
              <a:rPr lang="en-US" altLang="zh-CN" sz="4000" dirty="0" err="1" smtClean="0"/>
              <a:t>HiRAM</a:t>
            </a:r>
            <a:r>
              <a:rPr lang="zh-CN" altLang="en-US" sz="4000" dirty="0" smtClean="0"/>
              <a:t> </a:t>
            </a:r>
            <a:r>
              <a:rPr lang="en-US" altLang="zh-CN" sz="4000" dirty="0" smtClean="0"/>
              <a:t>historical</a:t>
            </a:r>
            <a:r>
              <a:rPr lang="zh-CN" altLang="en-US" sz="4000" dirty="0" smtClean="0"/>
              <a:t> </a:t>
            </a:r>
            <a:r>
              <a:rPr lang="en-US" altLang="zh-CN" sz="4000" dirty="0" smtClean="0"/>
              <a:t>simulation: 7 events</a:t>
            </a:r>
            <a:endParaRPr lang="en-US" sz="4000" dirty="0"/>
          </a:p>
        </p:txBody>
      </p:sp>
    </p:spTree>
    <p:extLst>
      <p:ext uri="{BB962C8B-B14F-4D97-AF65-F5344CB8AC3E}">
        <p14:creationId xmlns:p14="http://schemas.microsoft.com/office/powerpoint/2010/main" val="35581667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143000"/>
            <a:ext cx="4271588" cy="5585229"/>
          </a:xfrm>
          <a:prstGeom prst="rect">
            <a:avLst/>
          </a:prstGeom>
        </p:spPr>
      </p:pic>
      <p:sp>
        <p:nvSpPr>
          <p:cNvPr id="2" name="TextBox 1"/>
          <p:cNvSpPr txBox="1"/>
          <p:nvPr/>
        </p:nvSpPr>
        <p:spPr>
          <a:xfrm>
            <a:off x="304800" y="152400"/>
            <a:ext cx="8305800" cy="954107"/>
          </a:xfrm>
          <a:prstGeom prst="rect">
            <a:avLst/>
          </a:prstGeom>
          <a:noFill/>
        </p:spPr>
        <p:txBody>
          <a:bodyPr wrap="square" rtlCol="0">
            <a:spAutoFit/>
          </a:bodyPr>
          <a:lstStyle/>
          <a:p>
            <a:pPr algn="ctr"/>
            <a:r>
              <a:rPr lang="en-US" sz="3200" dirty="0" smtClean="0"/>
              <a:t>Extreme snow storm events over NEUS</a:t>
            </a:r>
          </a:p>
          <a:p>
            <a:pPr algn="ctr"/>
            <a:r>
              <a:rPr lang="en-US" dirty="0" smtClean="0"/>
              <a:t>(Mean snow-water-equivalent over 4-cities, mm)</a:t>
            </a:r>
            <a:endParaRPr lang="en-US" dirty="0"/>
          </a:p>
        </p:txBody>
      </p:sp>
      <p:sp>
        <p:nvSpPr>
          <p:cNvPr id="3" name="TextBox 2"/>
          <p:cNvSpPr txBox="1"/>
          <p:nvPr/>
        </p:nvSpPr>
        <p:spPr>
          <a:xfrm>
            <a:off x="914400" y="1371600"/>
            <a:ext cx="1347244" cy="461665"/>
          </a:xfrm>
          <a:prstGeom prst="rect">
            <a:avLst/>
          </a:prstGeom>
          <a:noFill/>
        </p:spPr>
        <p:txBody>
          <a:bodyPr wrap="none" rtlCol="0">
            <a:spAutoFit/>
          </a:bodyPr>
          <a:lstStyle/>
          <a:p>
            <a:r>
              <a:rPr lang="en-US" dirty="0" smtClean="0"/>
              <a:t>Obs. (25)</a:t>
            </a:r>
            <a:endParaRPr lang="en-US" dirty="0"/>
          </a:p>
        </p:txBody>
      </p:sp>
      <p:sp>
        <p:nvSpPr>
          <p:cNvPr id="7" name="TextBox 6"/>
          <p:cNvSpPr txBox="1"/>
          <p:nvPr/>
        </p:nvSpPr>
        <p:spPr>
          <a:xfrm>
            <a:off x="990600" y="3276600"/>
            <a:ext cx="2099703" cy="461665"/>
          </a:xfrm>
          <a:prstGeom prst="rect">
            <a:avLst/>
          </a:prstGeom>
          <a:noFill/>
        </p:spPr>
        <p:txBody>
          <a:bodyPr wrap="none" rtlCol="0">
            <a:spAutoFit/>
          </a:bodyPr>
          <a:lstStyle/>
          <a:p>
            <a:r>
              <a:rPr lang="en-US" dirty="0" err="1" smtClean="0"/>
              <a:t>HiRAM</a:t>
            </a:r>
            <a:r>
              <a:rPr lang="en-US" dirty="0" smtClean="0"/>
              <a:t>. (18/</a:t>
            </a:r>
            <a:r>
              <a:rPr lang="en-US" dirty="0" smtClean="0">
                <a:solidFill>
                  <a:srgbClr val="FF0000"/>
                </a:solidFill>
              </a:rPr>
              <a:t>7</a:t>
            </a:r>
            <a:r>
              <a:rPr lang="en-US" dirty="0" smtClean="0"/>
              <a:t>)</a:t>
            </a:r>
            <a:endParaRPr lang="en-US" dirty="0"/>
          </a:p>
        </p:txBody>
      </p:sp>
      <p:sp>
        <p:nvSpPr>
          <p:cNvPr id="8" name="TextBox 7"/>
          <p:cNvSpPr txBox="1"/>
          <p:nvPr/>
        </p:nvSpPr>
        <p:spPr>
          <a:xfrm>
            <a:off x="990600" y="5181600"/>
            <a:ext cx="2253592" cy="461665"/>
          </a:xfrm>
          <a:prstGeom prst="rect">
            <a:avLst/>
          </a:prstGeom>
          <a:noFill/>
        </p:spPr>
        <p:txBody>
          <a:bodyPr wrap="none" rtlCol="0">
            <a:spAutoFit/>
          </a:bodyPr>
          <a:lstStyle/>
          <a:p>
            <a:r>
              <a:rPr lang="en-US" dirty="0" err="1" smtClean="0"/>
              <a:t>HiRAM</a:t>
            </a:r>
            <a:r>
              <a:rPr lang="en-US" dirty="0" smtClean="0"/>
              <a:t>. (18/</a:t>
            </a:r>
            <a:r>
              <a:rPr lang="en-US" dirty="0" smtClean="0">
                <a:solidFill>
                  <a:srgbClr val="FF0000"/>
                </a:solidFill>
              </a:rPr>
              <a:t>32</a:t>
            </a:r>
            <a:r>
              <a:rPr lang="en-US" dirty="0" smtClean="0"/>
              <a:t>)</a:t>
            </a:r>
            <a:endParaRPr lang="en-US" dirty="0"/>
          </a:p>
        </p:txBody>
      </p:sp>
      <p:sp>
        <p:nvSpPr>
          <p:cNvPr id="5" name="TextBox 4"/>
          <p:cNvSpPr txBox="1"/>
          <p:nvPr/>
        </p:nvSpPr>
        <p:spPr>
          <a:xfrm>
            <a:off x="5448300" y="1562100"/>
            <a:ext cx="1979478" cy="830997"/>
          </a:xfrm>
          <a:prstGeom prst="rect">
            <a:avLst/>
          </a:prstGeom>
          <a:noFill/>
        </p:spPr>
        <p:txBody>
          <a:bodyPr wrap="none" rtlCol="0">
            <a:spAutoFit/>
          </a:bodyPr>
          <a:lstStyle/>
          <a:p>
            <a:r>
              <a:rPr lang="en-US" dirty="0" smtClean="0"/>
              <a:t>Event (97.5%)</a:t>
            </a:r>
          </a:p>
          <a:p>
            <a:r>
              <a:rPr lang="en-US" dirty="0" smtClean="0"/>
              <a:t>3-Indicators</a:t>
            </a:r>
            <a:endParaRPr lang="en-US" dirty="0"/>
          </a:p>
        </p:txBody>
      </p:sp>
      <p:sp>
        <p:nvSpPr>
          <p:cNvPr id="9" name="Rectangle 8"/>
          <p:cNvSpPr/>
          <p:nvPr/>
        </p:nvSpPr>
        <p:spPr>
          <a:xfrm>
            <a:off x="5562600" y="3352800"/>
            <a:ext cx="2895600" cy="1200328"/>
          </a:xfrm>
          <a:prstGeom prst="rect">
            <a:avLst/>
          </a:prstGeom>
        </p:spPr>
        <p:txBody>
          <a:bodyPr wrap="square">
            <a:spAutoFit/>
          </a:bodyPr>
          <a:lstStyle/>
          <a:p>
            <a:r>
              <a:rPr lang="en-US" dirty="0" smtClean="0"/>
              <a:t>Event</a:t>
            </a:r>
            <a:r>
              <a:rPr lang="en-US" dirty="0"/>
              <a:t> </a:t>
            </a:r>
            <a:r>
              <a:rPr lang="en-US" dirty="0" smtClean="0"/>
              <a:t>(97.5%)</a:t>
            </a:r>
          </a:p>
          <a:p>
            <a:r>
              <a:rPr lang="en-US" dirty="0" smtClean="0"/>
              <a:t>=&gt;18 meet Indicators; </a:t>
            </a:r>
            <a:r>
              <a:rPr lang="en-US" dirty="0" smtClean="0">
                <a:solidFill>
                  <a:srgbClr val="FF0000"/>
                </a:solidFill>
              </a:rPr>
              <a:t>7 not  </a:t>
            </a:r>
            <a:endParaRPr lang="en-US" dirty="0">
              <a:solidFill>
                <a:srgbClr val="FF0000"/>
              </a:solidFill>
            </a:endParaRPr>
          </a:p>
        </p:txBody>
      </p:sp>
      <p:sp>
        <p:nvSpPr>
          <p:cNvPr id="10" name="Rectangle 9"/>
          <p:cNvSpPr/>
          <p:nvPr/>
        </p:nvSpPr>
        <p:spPr>
          <a:xfrm>
            <a:off x="5562600" y="5257800"/>
            <a:ext cx="2590800" cy="1200328"/>
          </a:xfrm>
          <a:prstGeom prst="rect">
            <a:avLst/>
          </a:prstGeom>
        </p:spPr>
        <p:txBody>
          <a:bodyPr wrap="square">
            <a:spAutoFit/>
          </a:bodyPr>
          <a:lstStyle/>
          <a:p>
            <a:r>
              <a:rPr lang="en-US" dirty="0" smtClean="0"/>
              <a:t>Indicators</a:t>
            </a:r>
          </a:p>
          <a:p>
            <a:r>
              <a:rPr lang="en-US" dirty="0" smtClean="0"/>
              <a:t>=&gt;18 meet Events;</a:t>
            </a:r>
          </a:p>
          <a:p>
            <a:r>
              <a:rPr lang="en-US" dirty="0" smtClean="0">
                <a:solidFill>
                  <a:srgbClr val="FF0000"/>
                </a:solidFill>
              </a:rPr>
              <a:t>3</a:t>
            </a:r>
            <a:r>
              <a:rPr lang="en-US" dirty="0">
                <a:solidFill>
                  <a:srgbClr val="FF0000"/>
                </a:solidFill>
              </a:rPr>
              <a:t>2</a:t>
            </a:r>
            <a:r>
              <a:rPr lang="en-US" dirty="0" smtClean="0">
                <a:solidFill>
                  <a:srgbClr val="FF0000"/>
                </a:solidFill>
              </a:rPr>
              <a:t> not;</a:t>
            </a:r>
          </a:p>
        </p:txBody>
      </p:sp>
    </p:spTree>
    <p:extLst>
      <p:ext uri="{BB962C8B-B14F-4D97-AF65-F5344CB8AC3E}">
        <p14:creationId xmlns:p14="http://schemas.microsoft.com/office/powerpoint/2010/main" val="19357192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7200" y="1219200"/>
            <a:ext cx="8380731" cy="3886200"/>
            <a:chOff x="533400" y="1143000"/>
            <a:chExt cx="8380731" cy="38862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05000"/>
              <a:ext cx="4156411" cy="3124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905000"/>
              <a:ext cx="4113531" cy="3124200"/>
            </a:xfrm>
            <a:prstGeom prst="rect">
              <a:avLst/>
            </a:prstGeom>
          </p:spPr>
        </p:pic>
        <p:sp>
          <p:nvSpPr>
            <p:cNvPr id="5" name="TextBox 4"/>
            <p:cNvSpPr txBox="1"/>
            <p:nvPr/>
          </p:nvSpPr>
          <p:spPr>
            <a:xfrm>
              <a:off x="1371600" y="1143000"/>
              <a:ext cx="2079440" cy="830997"/>
            </a:xfrm>
            <a:prstGeom prst="rect">
              <a:avLst/>
            </a:prstGeom>
            <a:noFill/>
          </p:spPr>
          <p:txBody>
            <a:bodyPr wrap="none" rtlCol="0">
              <a:spAutoFit/>
            </a:bodyPr>
            <a:lstStyle/>
            <a:p>
              <a:pPr algn="ctr"/>
              <a:r>
                <a:rPr lang="en-US" sz="2800" dirty="0" smtClean="0"/>
                <a:t>Observations</a:t>
              </a:r>
            </a:p>
            <a:p>
              <a:r>
                <a:rPr lang="en-US" sz="2000" dirty="0" smtClean="0"/>
                <a:t>Snow, mm</a:t>
              </a:r>
              <a:endParaRPr lang="en-US" sz="2000" dirty="0"/>
            </a:p>
          </p:txBody>
        </p:sp>
        <p:sp>
          <p:nvSpPr>
            <p:cNvPr id="6" name="TextBox 5"/>
            <p:cNvSpPr txBox="1"/>
            <p:nvPr/>
          </p:nvSpPr>
          <p:spPr>
            <a:xfrm>
              <a:off x="5029200" y="1143000"/>
              <a:ext cx="3083597" cy="830997"/>
            </a:xfrm>
            <a:prstGeom prst="rect">
              <a:avLst/>
            </a:prstGeom>
            <a:noFill/>
          </p:spPr>
          <p:txBody>
            <a:bodyPr wrap="none" rtlCol="0">
              <a:spAutoFit/>
            </a:bodyPr>
            <a:lstStyle/>
            <a:p>
              <a:pPr algn="ctr"/>
              <a:r>
                <a:rPr lang="en-US" sz="2800" dirty="0" err="1" smtClean="0"/>
                <a:t>HiRAM</a:t>
              </a:r>
              <a:endParaRPr lang="en-US" sz="2800" dirty="0" smtClean="0"/>
            </a:p>
            <a:p>
              <a:r>
                <a:rPr lang="en-US" sz="2000" dirty="0" smtClean="0"/>
                <a:t>Snow-water equivalent, mm</a:t>
              </a:r>
              <a:endParaRPr lang="en-US" sz="2000" dirty="0"/>
            </a:p>
          </p:txBody>
        </p:sp>
      </p:grpSp>
      <p:sp>
        <p:nvSpPr>
          <p:cNvPr id="8" name="TextBox 7"/>
          <p:cNvSpPr txBox="1"/>
          <p:nvPr/>
        </p:nvSpPr>
        <p:spPr>
          <a:xfrm>
            <a:off x="2590800" y="5638800"/>
            <a:ext cx="3631122" cy="707886"/>
          </a:xfrm>
          <a:prstGeom prst="rect">
            <a:avLst/>
          </a:prstGeom>
          <a:noFill/>
        </p:spPr>
        <p:txBody>
          <a:bodyPr wrap="none" rtlCol="0">
            <a:spAutoFit/>
          </a:bodyPr>
          <a:lstStyle/>
          <a:p>
            <a:r>
              <a:rPr lang="en-US" sz="4000" dirty="0" smtClean="0"/>
              <a:t>Cyclone track ??</a:t>
            </a:r>
            <a:endParaRPr lang="en-US" sz="4000" dirty="0"/>
          </a:p>
        </p:txBody>
      </p:sp>
      <p:sp>
        <p:nvSpPr>
          <p:cNvPr id="9" name="TextBox 8"/>
          <p:cNvSpPr txBox="1"/>
          <p:nvPr/>
        </p:nvSpPr>
        <p:spPr>
          <a:xfrm>
            <a:off x="1371600" y="381000"/>
            <a:ext cx="5840060" cy="707886"/>
          </a:xfrm>
          <a:prstGeom prst="rect">
            <a:avLst/>
          </a:prstGeom>
          <a:noFill/>
        </p:spPr>
        <p:txBody>
          <a:bodyPr wrap="none" rtlCol="0">
            <a:spAutoFit/>
          </a:bodyPr>
          <a:lstStyle/>
          <a:p>
            <a:r>
              <a:rPr lang="en-US" sz="4000" dirty="0" smtClean="0"/>
              <a:t>Model-observation contrast</a:t>
            </a:r>
            <a:endParaRPr lang="en-US" sz="4000" dirty="0"/>
          </a:p>
        </p:txBody>
      </p:sp>
    </p:spTree>
    <p:extLst>
      <p:ext uri="{BB962C8B-B14F-4D97-AF65-F5344CB8AC3E}">
        <p14:creationId xmlns:p14="http://schemas.microsoft.com/office/powerpoint/2010/main" val="2692309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457200"/>
          </a:xfrm>
        </p:spPr>
        <p:txBody>
          <a:bodyPr/>
          <a:lstStyle/>
          <a:p>
            <a:r>
              <a:rPr lang="en-US" altLang="zh-CN" dirty="0" smtClean="0">
                <a:solidFill>
                  <a:srgbClr val="000000"/>
                </a:solidFill>
                <a:latin typeface="Times New Roman"/>
                <a:cs typeface="Times New Roman"/>
              </a:rPr>
              <a:t>Remarks</a:t>
            </a:r>
            <a:endParaRPr lang="en-US" dirty="0">
              <a:solidFill>
                <a:srgbClr val="000000"/>
              </a:solidFill>
              <a:latin typeface="Times New Roman"/>
              <a:cs typeface="Times New Roman"/>
            </a:endParaRPr>
          </a:p>
        </p:txBody>
      </p:sp>
      <p:sp>
        <p:nvSpPr>
          <p:cNvPr id="3" name="Text Placeholder 2"/>
          <p:cNvSpPr>
            <a:spLocks noGrp="1"/>
          </p:cNvSpPr>
          <p:nvPr>
            <p:ph type="body" idx="1"/>
          </p:nvPr>
        </p:nvSpPr>
        <p:spPr>
          <a:xfrm>
            <a:off x="152400" y="762000"/>
            <a:ext cx="8839200" cy="5549900"/>
          </a:xfrm>
        </p:spPr>
        <p:txBody>
          <a:bodyPr>
            <a:noAutofit/>
          </a:bodyPr>
          <a:lstStyle/>
          <a:p>
            <a:pPr marL="228600" indent="-228600">
              <a:buClr>
                <a:srgbClr val="FF0000"/>
              </a:buClr>
              <a:buFont typeface="Wingdings" charset="2"/>
              <a:buChar char="q"/>
            </a:pPr>
            <a:r>
              <a:rPr lang="en-US" altLang="zh-CN" sz="2400" dirty="0" smtClean="0">
                <a:cs typeface="Times New Roman"/>
              </a:rPr>
              <a:t>Since 1980, </a:t>
            </a:r>
            <a:r>
              <a:rPr lang="en-US" altLang="zh-CN" sz="2400" dirty="0" smtClean="0">
                <a:latin typeface="Times New Roman"/>
                <a:cs typeface="Times New Roman"/>
              </a:rPr>
              <a:t>using the snowfall statistics of four coastal cities as reference</a:t>
            </a:r>
            <a:r>
              <a:rPr lang="en-US" altLang="zh-CN" sz="2400" dirty="0" smtClean="0">
                <a:cs typeface="Times New Roman"/>
              </a:rPr>
              <a:t>, 25</a:t>
            </a:r>
            <a:r>
              <a:rPr lang="zh-CN" altLang="en-US" sz="2400" dirty="0" smtClean="0">
                <a:latin typeface="Times New Roman"/>
                <a:cs typeface="Times New Roman"/>
              </a:rPr>
              <a:t> </a:t>
            </a:r>
            <a:r>
              <a:rPr lang="en-US" altLang="zh-CN" sz="2400" b="1" dirty="0" smtClean="0">
                <a:latin typeface="Times New Roman"/>
                <a:cs typeface="Times New Roman"/>
              </a:rPr>
              <a:t>extreme</a:t>
            </a:r>
            <a:r>
              <a:rPr lang="zh-CN" altLang="en-US" sz="2400" b="1" dirty="0" smtClean="0">
                <a:latin typeface="Times New Roman"/>
                <a:cs typeface="Times New Roman"/>
              </a:rPr>
              <a:t> </a:t>
            </a:r>
            <a:r>
              <a:rPr lang="en-US" altLang="zh-CN" sz="2400" b="1" dirty="0" smtClean="0">
                <a:latin typeface="Times New Roman"/>
                <a:cs typeface="Times New Roman"/>
              </a:rPr>
              <a:t>snowfall</a:t>
            </a:r>
            <a:r>
              <a:rPr lang="zh-CN" altLang="en-US" sz="2400" b="1" dirty="0" smtClean="0">
                <a:latin typeface="Times New Roman"/>
                <a:cs typeface="Times New Roman"/>
              </a:rPr>
              <a:t> </a:t>
            </a:r>
            <a:r>
              <a:rPr lang="en-US" altLang="zh-CN" sz="2400" b="1" dirty="0" smtClean="0">
                <a:solidFill>
                  <a:srgbClr val="FF0000"/>
                </a:solidFill>
                <a:latin typeface="Times New Roman"/>
                <a:cs typeface="Times New Roman"/>
              </a:rPr>
              <a:t>events</a:t>
            </a:r>
            <a:r>
              <a:rPr lang="zh-CN" altLang="en-US" sz="2400" dirty="0" smtClean="0">
                <a:solidFill>
                  <a:srgbClr val="FF0000"/>
                </a:solidFill>
                <a:latin typeface="Times New Roman"/>
                <a:cs typeface="Times New Roman"/>
              </a:rPr>
              <a:t> </a:t>
            </a:r>
            <a:r>
              <a:rPr lang="en-US" altLang="zh-CN" sz="2400" dirty="0" smtClean="0">
                <a:latin typeface="Times New Roman"/>
                <a:cs typeface="Times New Roman"/>
              </a:rPr>
              <a:t>were identified</a:t>
            </a:r>
            <a:r>
              <a:rPr lang="zh-CN" altLang="en-US" sz="2400" dirty="0" smtClean="0">
                <a:latin typeface="Times New Roman"/>
                <a:cs typeface="Times New Roman"/>
              </a:rPr>
              <a:t> </a:t>
            </a:r>
            <a:r>
              <a:rPr lang="en-US" altLang="zh-CN" sz="2400" dirty="0" smtClean="0">
                <a:latin typeface="Times New Roman"/>
                <a:cs typeface="Times New Roman"/>
              </a:rPr>
              <a:t>from observation.  The circulation exhibit: </a:t>
            </a:r>
            <a:r>
              <a:rPr lang="en-US" altLang="zh-CN" sz="2400" i="1" dirty="0" smtClean="0">
                <a:latin typeface="Times New Roman"/>
                <a:cs typeface="Times New Roman"/>
              </a:rPr>
              <a:t>Near</a:t>
            </a:r>
            <a:r>
              <a:rPr lang="zh-CN" altLang="en-US" sz="2400" i="1" dirty="0" smtClean="0">
                <a:latin typeface="Times New Roman"/>
                <a:cs typeface="Times New Roman"/>
              </a:rPr>
              <a:t> </a:t>
            </a:r>
            <a:r>
              <a:rPr lang="en-US" altLang="zh-CN" sz="2400" i="1" dirty="0" smtClean="0">
                <a:latin typeface="Times New Roman"/>
                <a:cs typeface="Times New Roman"/>
              </a:rPr>
              <a:t>coast</a:t>
            </a:r>
            <a:r>
              <a:rPr lang="zh-CN" altLang="en-US" sz="2400" i="1" dirty="0" smtClean="0">
                <a:latin typeface="Times New Roman"/>
                <a:cs typeface="Times New Roman"/>
              </a:rPr>
              <a:t> </a:t>
            </a:r>
            <a:r>
              <a:rPr lang="en-US" altLang="zh-CN" sz="2400" i="1" dirty="0" smtClean="0">
                <a:latin typeface="Times New Roman"/>
                <a:cs typeface="Times New Roman"/>
              </a:rPr>
              <a:t>cyclone</a:t>
            </a:r>
            <a:r>
              <a:rPr lang="zh-CN" altLang="en-US" sz="2400" i="1" dirty="0" smtClean="0">
                <a:latin typeface="Times New Roman"/>
                <a:cs typeface="Times New Roman"/>
              </a:rPr>
              <a:t> </a:t>
            </a:r>
            <a:r>
              <a:rPr lang="en-US" altLang="zh-CN" sz="2400" i="1" dirty="0" smtClean="0">
                <a:latin typeface="Times New Roman"/>
                <a:cs typeface="Times New Roman"/>
              </a:rPr>
              <a:t>tracks</a:t>
            </a:r>
            <a:r>
              <a:rPr lang="en-US" altLang="zh-CN" sz="2400" dirty="0" smtClean="0">
                <a:latin typeface="Times New Roman"/>
                <a:cs typeface="Times New Roman"/>
              </a:rPr>
              <a:t>; </a:t>
            </a:r>
            <a:r>
              <a:rPr lang="en-US" altLang="zh-CN" sz="2400" i="1" dirty="0" smtClean="0">
                <a:latin typeface="Times New Roman"/>
                <a:cs typeface="Times New Roman"/>
              </a:rPr>
              <a:t>Strong</a:t>
            </a:r>
            <a:r>
              <a:rPr lang="zh-CN" altLang="en-US" sz="2400" i="1" dirty="0" smtClean="0">
                <a:latin typeface="Times New Roman"/>
                <a:cs typeface="Times New Roman"/>
              </a:rPr>
              <a:t> </a:t>
            </a:r>
            <a:r>
              <a:rPr lang="en-US" altLang="zh-CN" sz="2400" i="1" dirty="0" smtClean="0">
                <a:latin typeface="Times New Roman"/>
                <a:cs typeface="Times New Roman"/>
              </a:rPr>
              <a:t>low-level</a:t>
            </a:r>
            <a:r>
              <a:rPr lang="zh-CN" altLang="en-US" sz="2400" i="1" dirty="0" smtClean="0">
                <a:latin typeface="Times New Roman"/>
                <a:cs typeface="Times New Roman"/>
              </a:rPr>
              <a:t> </a:t>
            </a:r>
            <a:r>
              <a:rPr lang="en-US" altLang="zh-CN" sz="2400" i="1" dirty="0" smtClean="0">
                <a:latin typeface="Times New Roman"/>
                <a:cs typeface="Times New Roman"/>
              </a:rPr>
              <a:t>easterly</a:t>
            </a:r>
            <a:r>
              <a:rPr lang="zh-CN" altLang="en-US" sz="2400" i="1" dirty="0" smtClean="0">
                <a:latin typeface="Times New Roman"/>
                <a:cs typeface="Times New Roman"/>
              </a:rPr>
              <a:t> </a:t>
            </a:r>
            <a:r>
              <a:rPr lang="en-US" altLang="zh-CN" sz="2400" i="1" dirty="0" smtClean="0">
                <a:latin typeface="Times New Roman"/>
                <a:cs typeface="Times New Roman"/>
              </a:rPr>
              <a:t>wind</a:t>
            </a:r>
            <a:r>
              <a:rPr lang="en-US" altLang="zh-CN" sz="2400" dirty="0" smtClean="0">
                <a:latin typeface="Times New Roman"/>
                <a:cs typeface="Times New Roman"/>
              </a:rPr>
              <a:t>; </a:t>
            </a:r>
            <a:r>
              <a:rPr lang="en-US" altLang="zh-CN" sz="2400" i="1" dirty="0" smtClean="0">
                <a:latin typeface="Times New Roman"/>
                <a:cs typeface="Times New Roman"/>
              </a:rPr>
              <a:t>Below </a:t>
            </a:r>
            <a:r>
              <a:rPr lang="en-US" altLang="zh-CN" sz="2400" i="1" dirty="0">
                <a:latin typeface="Times New Roman"/>
                <a:cs typeface="Times New Roman"/>
              </a:rPr>
              <a:t>0° near surface </a:t>
            </a:r>
            <a:r>
              <a:rPr lang="en-US" altLang="zh-CN" sz="2400" i="1" dirty="0" smtClean="0">
                <a:latin typeface="Times New Roman"/>
                <a:cs typeface="Times New Roman"/>
              </a:rPr>
              <a:t>temperature</a:t>
            </a:r>
            <a:r>
              <a:rPr lang="en-US" altLang="zh-CN" sz="2400" dirty="0">
                <a:latin typeface="Times New Roman"/>
                <a:cs typeface="Times New Roman"/>
              </a:rPr>
              <a:t>.</a:t>
            </a:r>
          </a:p>
          <a:p>
            <a:pPr marL="228600" indent="-228600">
              <a:buClr>
                <a:srgbClr val="FF0000"/>
              </a:buClr>
              <a:buFont typeface="Wingdings" charset="2"/>
              <a:buChar char="q"/>
            </a:pPr>
            <a:r>
              <a:rPr lang="en-US" altLang="zh-CN" sz="2400" dirty="0" smtClean="0">
                <a:latin typeface="Times New Roman"/>
                <a:cs typeface="Times New Roman"/>
              </a:rPr>
              <a:t>The</a:t>
            </a:r>
            <a:r>
              <a:rPr lang="zh-CN" altLang="en-US" sz="2400" dirty="0" smtClean="0">
                <a:latin typeface="Times New Roman"/>
                <a:cs typeface="Times New Roman"/>
              </a:rPr>
              <a:t> </a:t>
            </a:r>
            <a:r>
              <a:rPr lang="en-US" altLang="zh-CN" sz="2400" dirty="0" err="1" smtClean="0">
                <a:latin typeface="Times New Roman"/>
                <a:cs typeface="Times New Roman"/>
              </a:rPr>
              <a:t>HiRAM</a:t>
            </a:r>
            <a:r>
              <a:rPr lang="zh-CN" altLang="en-US" sz="2400" dirty="0" smtClean="0">
                <a:latin typeface="Times New Roman"/>
                <a:cs typeface="Times New Roman"/>
              </a:rPr>
              <a:t> </a:t>
            </a:r>
            <a:r>
              <a:rPr lang="en-US" altLang="zh-CN" sz="2400" dirty="0" smtClean="0">
                <a:latin typeface="Times New Roman"/>
                <a:cs typeface="Times New Roman"/>
              </a:rPr>
              <a:t>historical</a:t>
            </a:r>
            <a:r>
              <a:rPr lang="zh-CN" altLang="en-US" sz="2400" dirty="0" smtClean="0">
                <a:latin typeface="Times New Roman"/>
                <a:cs typeface="Times New Roman"/>
              </a:rPr>
              <a:t> </a:t>
            </a:r>
            <a:r>
              <a:rPr lang="en-US" altLang="zh-CN" sz="2400" dirty="0" smtClean="0">
                <a:latin typeface="Times New Roman"/>
                <a:cs typeface="Times New Roman"/>
              </a:rPr>
              <a:t>simulation</a:t>
            </a:r>
            <a:r>
              <a:rPr lang="zh-CN" altLang="en-US" sz="2400" dirty="0" smtClean="0">
                <a:latin typeface="Times New Roman"/>
                <a:cs typeface="Times New Roman"/>
              </a:rPr>
              <a:t> </a:t>
            </a:r>
            <a:r>
              <a:rPr lang="en-US" altLang="zh-CN" sz="2400" dirty="0" smtClean="0">
                <a:latin typeface="Times New Roman"/>
                <a:cs typeface="Times New Roman"/>
              </a:rPr>
              <a:t>is used to test the relationship</a:t>
            </a:r>
            <a:r>
              <a:rPr lang="zh-CN" altLang="en-US" sz="2400" dirty="0" smtClean="0">
                <a:latin typeface="Times New Roman"/>
                <a:cs typeface="Times New Roman"/>
              </a:rPr>
              <a:t> </a:t>
            </a:r>
            <a:r>
              <a:rPr lang="en-US" altLang="zh-CN" sz="2400" dirty="0" smtClean="0">
                <a:latin typeface="Times New Roman"/>
                <a:cs typeface="Times New Roman"/>
              </a:rPr>
              <a:t>between</a:t>
            </a:r>
            <a:r>
              <a:rPr lang="zh-CN" altLang="en-US" sz="2400" dirty="0" smtClean="0">
                <a:latin typeface="Times New Roman"/>
                <a:cs typeface="Times New Roman"/>
              </a:rPr>
              <a:t> </a:t>
            </a:r>
            <a:r>
              <a:rPr lang="en-US" altLang="zh-CN" sz="2400" dirty="0" smtClean="0">
                <a:latin typeface="Times New Roman"/>
                <a:cs typeface="Times New Roman"/>
              </a:rPr>
              <a:t>the </a:t>
            </a:r>
            <a:r>
              <a:rPr lang="en-US" altLang="zh-CN" sz="2400" b="1" dirty="0" err="1" smtClean="0">
                <a:latin typeface="Times New Roman"/>
                <a:cs typeface="Times New Roman"/>
              </a:rPr>
              <a:t>Event</a:t>
            </a:r>
            <a:r>
              <a:rPr lang="en-US" altLang="zh-CN" sz="2400" b="1" dirty="0" err="1" smtClean="0">
                <a:latin typeface="Times New Roman"/>
                <a:cs typeface="Times New Roman"/>
                <a:sym typeface="Wingdings"/>
              </a:rPr>
              <a:t></a:t>
            </a:r>
            <a:r>
              <a:rPr lang="en-US" altLang="zh-CN" sz="2400" dirty="0" err="1" smtClean="0">
                <a:latin typeface="Times New Roman"/>
                <a:cs typeface="Times New Roman"/>
              </a:rPr>
              <a:t>circulation</a:t>
            </a:r>
            <a:r>
              <a:rPr lang="en-US" altLang="zh-CN" sz="2400" dirty="0" smtClean="0">
                <a:latin typeface="Times New Roman"/>
                <a:cs typeface="Times New Roman"/>
              </a:rPr>
              <a:t> </a:t>
            </a:r>
            <a:r>
              <a:rPr lang="en-US" altLang="zh-CN" sz="2400" b="1" dirty="0">
                <a:solidFill>
                  <a:srgbClr val="FF0000"/>
                </a:solidFill>
                <a:latin typeface="Times New Roman"/>
                <a:cs typeface="Times New Roman"/>
              </a:rPr>
              <a:t>I</a:t>
            </a:r>
            <a:r>
              <a:rPr lang="en-US" altLang="zh-CN" sz="2400" b="1" dirty="0" smtClean="0">
                <a:solidFill>
                  <a:srgbClr val="FF0000"/>
                </a:solidFill>
                <a:latin typeface="Times New Roman"/>
                <a:cs typeface="Times New Roman"/>
              </a:rPr>
              <a:t>ndicators</a:t>
            </a:r>
            <a:r>
              <a:rPr lang="en-US" altLang="zh-CN" sz="2400" dirty="0" smtClean="0">
                <a:latin typeface="Times New Roman"/>
                <a:cs typeface="Times New Roman"/>
              </a:rPr>
              <a:t>:</a:t>
            </a:r>
          </a:p>
          <a:p>
            <a:pPr marL="571500" lvl="1" indent="-342900">
              <a:spcBef>
                <a:spcPts val="0"/>
              </a:spcBef>
              <a:buClr>
                <a:srgbClr val="FF0000"/>
              </a:buClr>
              <a:buSzPct val="75000"/>
              <a:buFont typeface="Wingdings" charset="2"/>
              <a:buChar char="Ø"/>
            </a:pPr>
            <a:r>
              <a:rPr lang="en-US" altLang="zh-CN" sz="2400" dirty="0" smtClean="0">
                <a:cs typeface="Times New Roman"/>
              </a:rPr>
              <a:t>25</a:t>
            </a:r>
            <a:r>
              <a:rPr lang="zh-CN" altLang="en-US" sz="2400" dirty="0" smtClean="0">
                <a:cs typeface="Times New Roman"/>
              </a:rPr>
              <a:t> </a:t>
            </a:r>
            <a:r>
              <a:rPr lang="en-US" altLang="zh-CN" sz="2400" dirty="0">
                <a:cs typeface="Times New Roman"/>
              </a:rPr>
              <a:t>events</a:t>
            </a:r>
            <a:r>
              <a:rPr lang="zh-CN" altLang="en-US" sz="2400" dirty="0">
                <a:cs typeface="Times New Roman"/>
              </a:rPr>
              <a:t> </a:t>
            </a:r>
            <a:r>
              <a:rPr lang="en-US" altLang="zh-CN" sz="2400" dirty="0" smtClean="0">
                <a:cs typeface="Times New Roman"/>
              </a:rPr>
              <a:t>but 18 meet the “indicators”; </a:t>
            </a:r>
          </a:p>
          <a:p>
            <a:pPr marL="571500" lvl="1" indent="-342900">
              <a:spcBef>
                <a:spcPts val="0"/>
              </a:spcBef>
              <a:buClr>
                <a:srgbClr val="FF0000"/>
              </a:buClr>
              <a:buSzPct val="75000"/>
              <a:buFont typeface="Wingdings" charset="2"/>
              <a:buChar char="Ø"/>
            </a:pPr>
            <a:r>
              <a:rPr lang="en-US" altLang="zh-CN" sz="2400" dirty="0" smtClean="0">
                <a:cs typeface="Times New Roman"/>
              </a:rPr>
              <a:t>50 indicators but 32 events not qualified.</a:t>
            </a:r>
          </a:p>
          <a:p>
            <a:pPr marL="228600" lvl="1" indent="-228600">
              <a:spcBef>
                <a:spcPts val="0"/>
              </a:spcBef>
              <a:buClr>
                <a:srgbClr val="FF0000"/>
              </a:buClr>
              <a:buSzPct val="75000"/>
              <a:buFont typeface="Wingdings" charset="2"/>
              <a:buChar char="q"/>
            </a:pPr>
            <a:r>
              <a:rPr lang="en-US" altLang="zh-CN" sz="2400" dirty="0" smtClean="0">
                <a:cs typeface="Times New Roman"/>
              </a:rPr>
              <a:t>Indicators need to be refined for further test:</a:t>
            </a:r>
          </a:p>
          <a:p>
            <a:pPr marL="571500" lvl="1" indent="-342900">
              <a:spcBef>
                <a:spcPts val="0"/>
              </a:spcBef>
              <a:buClr>
                <a:srgbClr val="FF0000"/>
              </a:buClr>
              <a:buSzPct val="75000"/>
              <a:buFont typeface="Wingdings" charset="2"/>
              <a:buChar char="Ø"/>
            </a:pPr>
            <a:r>
              <a:rPr lang="en-US" altLang="zh-CN" sz="2400" dirty="0" smtClean="0">
                <a:cs typeface="Times New Roman"/>
              </a:rPr>
              <a:t>Tracks;</a:t>
            </a:r>
          </a:p>
          <a:p>
            <a:pPr marL="571500" lvl="1" indent="-342900">
              <a:spcBef>
                <a:spcPts val="0"/>
              </a:spcBef>
              <a:buClr>
                <a:srgbClr val="FF0000"/>
              </a:buClr>
              <a:buSzPct val="75000"/>
              <a:buFont typeface="Wingdings" charset="2"/>
              <a:buChar char="Ø"/>
            </a:pPr>
            <a:r>
              <a:rPr lang="en-US" altLang="zh-CN" sz="2400" dirty="0" smtClean="0">
                <a:cs typeface="Times New Roman"/>
              </a:rPr>
              <a:t>Extreme rainfall</a:t>
            </a:r>
          </a:p>
          <a:p>
            <a:pPr marL="228600" lvl="1" indent="-228600">
              <a:spcBef>
                <a:spcPts val="0"/>
              </a:spcBef>
              <a:buClr>
                <a:srgbClr val="FF0000"/>
              </a:buClr>
              <a:buSzPct val="75000"/>
              <a:buFont typeface="Wingdings" charset="2"/>
              <a:buChar char="q"/>
            </a:pPr>
            <a:r>
              <a:rPr lang="en-US" altLang="zh-CN" sz="2400" dirty="0">
                <a:cs typeface="Times New Roman"/>
              </a:rPr>
              <a:t>WRF simulations of selective </a:t>
            </a:r>
            <a:r>
              <a:rPr lang="en-US" altLang="zh-CN" sz="2400" dirty="0" smtClean="0">
                <a:cs typeface="Times New Roman"/>
              </a:rPr>
              <a:t>events (cloud microphysics);</a:t>
            </a:r>
          </a:p>
          <a:p>
            <a:pPr marL="228600" lvl="1" indent="-228600">
              <a:spcBef>
                <a:spcPts val="0"/>
              </a:spcBef>
              <a:buClr>
                <a:srgbClr val="FF0000"/>
              </a:buClr>
              <a:buSzPct val="75000"/>
              <a:buFont typeface="Wingdings" charset="2"/>
              <a:buChar char="q"/>
            </a:pPr>
            <a:r>
              <a:rPr lang="en-US" altLang="zh-CN" sz="2400" dirty="0" err="1" smtClean="0">
                <a:cs typeface="Times New Roman"/>
              </a:rPr>
              <a:t>HiRAM</a:t>
            </a:r>
            <a:r>
              <a:rPr lang="en-US" altLang="zh-CN" sz="2400" dirty="0" smtClean="0">
                <a:cs typeface="Times New Roman"/>
              </a:rPr>
              <a:t> 2075-2100 simulation </a:t>
            </a:r>
          </a:p>
          <a:p>
            <a:pPr marL="0" lvl="1" indent="0">
              <a:spcBef>
                <a:spcPts val="0"/>
              </a:spcBef>
              <a:buClr>
                <a:srgbClr val="FF0000"/>
              </a:buClr>
              <a:buSzPct val="75000"/>
              <a:buNone/>
            </a:pPr>
            <a:endParaRPr lang="en-US" altLang="zh-CN" sz="2400" dirty="0">
              <a:latin typeface="Times New Roman"/>
              <a:cs typeface="Times New Roman"/>
            </a:endParaRPr>
          </a:p>
          <a:p>
            <a:pPr marL="165100" lvl="1" indent="0">
              <a:spcBef>
                <a:spcPts val="0"/>
              </a:spcBef>
              <a:buClr>
                <a:srgbClr val="FF0000"/>
              </a:buClr>
              <a:buSzPct val="75000"/>
              <a:buNone/>
              <a:tabLst>
                <a:tab pos="457200" algn="l"/>
              </a:tabLst>
            </a:pPr>
            <a:endParaRPr lang="en-US" altLang="zh-CN" sz="2400" dirty="0">
              <a:latin typeface="Times New Roman"/>
              <a:cs typeface="Times New Roman"/>
            </a:endParaRPr>
          </a:p>
        </p:txBody>
      </p:sp>
    </p:spTree>
    <p:extLst>
      <p:ext uri="{BB962C8B-B14F-4D97-AF65-F5344CB8AC3E}">
        <p14:creationId xmlns:p14="http://schemas.microsoft.com/office/powerpoint/2010/main" val="42257684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839200" cy="6494087"/>
          </a:xfrm>
          <a:prstGeom prst="rect">
            <a:avLst/>
          </a:prstGeom>
        </p:spPr>
        <p:txBody>
          <a:bodyPr wrap="square">
            <a:spAutoFit/>
          </a:bodyPr>
          <a:lstStyle/>
          <a:p>
            <a:pPr algn="ctr"/>
            <a:r>
              <a:rPr lang="en-US" sz="2800" dirty="0"/>
              <a:t>Aerosol Effects on Clouds and Precipitation over East Asia</a:t>
            </a:r>
          </a:p>
          <a:p>
            <a:pPr algn="ctr"/>
            <a:r>
              <a:rPr lang="en-US" sz="1800" dirty="0"/>
              <a:t>Wei-Chyung Wang1, Pay-Liam Lin2, Jen-Ping Chen3, </a:t>
            </a:r>
            <a:r>
              <a:rPr lang="en-US" sz="1800" dirty="0" err="1"/>
              <a:t>Guoxing</a:t>
            </a:r>
            <a:r>
              <a:rPr lang="en-US" sz="1800" dirty="0"/>
              <a:t> Chen1, </a:t>
            </a:r>
            <a:r>
              <a:rPr lang="en-US" sz="1800" dirty="0" err="1"/>
              <a:t>Yangyang</a:t>
            </a:r>
            <a:r>
              <a:rPr lang="en-US" sz="1800" dirty="0"/>
              <a:t> Song1,</a:t>
            </a:r>
          </a:p>
          <a:p>
            <a:pPr algn="ctr"/>
            <a:r>
              <a:rPr lang="en-US" sz="1800" dirty="0"/>
              <a:t>Bo-Yi Lu2, and Tzu-Chin Tsai3</a:t>
            </a:r>
          </a:p>
          <a:p>
            <a:pPr algn="ctr"/>
            <a:r>
              <a:rPr lang="en-US" sz="1800" dirty="0"/>
              <a:t>1 </a:t>
            </a:r>
            <a:r>
              <a:rPr lang="en-US" sz="1800" dirty="0" smtClean="0"/>
              <a:t>ASRC/SUNYA;</a:t>
            </a:r>
            <a:r>
              <a:rPr lang="en-US" sz="1800" dirty="0"/>
              <a:t> </a:t>
            </a:r>
            <a:r>
              <a:rPr lang="en-US" sz="1800" dirty="0" smtClean="0"/>
              <a:t>2 DAS/NCU;</a:t>
            </a:r>
            <a:r>
              <a:rPr lang="en-US" sz="1800" dirty="0"/>
              <a:t> </a:t>
            </a:r>
            <a:r>
              <a:rPr lang="en-US" sz="1800" dirty="0" smtClean="0"/>
              <a:t>3 DAS/NTU</a:t>
            </a:r>
          </a:p>
          <a:p>
            <a:pPr algn="ctr"/>
            <a:endParaRPr lang="en-US" sz="1400" dirty="0"/>
          </a:p>
          <a:p>
            <a:r>
              <a:rPr lang="en-US" sz="1600" dirty="0"/>
              <a:t>Progress of a coordinated research task using WRF model to study aerosol effects </a:t>
            </a:r>
            <a:r>
              <a:rPr lang="en-US" sz="1600" dirty="0" smtClean="0"/>
              <a:t>on precipitation </a:t>
            </a:r>
            <a:r>
              <a:rPr lang="en-US" sz="1600" dirty="0"/>
              <a:t>over monsoon Asia is reported. Two studies are conducted: the first on </a:t>
            </a:r>
            <a:r>
              <a:rPr lang="en-US" sz="1600" dirty="0" smtClean="0"/>
              <a:t>the responses </a:t>
            </a:r>
            <a:r>
              <a:rPr lang="en-US" sz="1600" dirty="0"/>
              <a:t>of vertical cloud properties (microphysics and fraction), the circulation </a:t>
            </a:r>
            <a:r>
              <a:rPr lang="en-US" sz="1600" dirty="0" smtClean="0"/>
              <a:t>and precipitation </a:t>
            </a:r>
            <a:r>
              <a:rPr lang="en-US" sz="1600" dirty="0"/>
              <a:t>over the eastern China; and the second on the sensitivity of </a:t>
            </a:r>
            <a:r>
              <a:rPr lang="en-US" sz="1600" dirty="0" smtClean="0"/>
              <a:t>heavy precipitation </a:t>
            </a:r>
            <a:r>
              <a:rPr lang="en-US" sz="1600" dirty="0"/>
              <a:t>to cloud microphysical schemes used in simulating Mei-Yu front over </a:t>
            </a:r>
            <a:r>
              <a:rPr lang="en-US" sz="1600" dirty="0" smtClean="0"/>
              <a:t>the northern </a:t>
            </a:r>
            <a:r>
              <a:rPr lang="en-US" sz="1600" dirty="0"/>
              <a:t>Taiwan. Both studies employ the NTU cloud microphysical </a:t>
            </a:r>
            <a:r>
              <a:rPr lang="en-US" sz="1600" dirty="0" smtClean="0"/>
              <a:t>scheme. For </a:t>
            </a:r>
            <a:r>
              <a:rPr lang="en-US" sz="1600" dirty="0"/>
              <a:t>eastern China, the effects of more aerosols produce more but smaller cloud </a:t>
            </a:r>
            <a:r>
              <a:rPr lang="en-US" sz="1600" dirty="0" smtClean="0"/>
              <a:t>droplets (</a:t>
            </a:r>
            <a:r>
              <a:rPr lang="en-US" sz="1600" dirty="0"/>
              <a:t>and also larger cloud water); and more low- and high-clouds but fewer mid-</a:t>
            </a:r>
            <a:r>
              <a:rPr lang="en-US" sz="1600" dirty="0" smtClean="0"/>
              <a:t>clouds. However</a:t>
            </a:r>
            <a:r>
              <a:rPr lang="en-US" sz="1600" dirty="0"/>
              <a:t>, these characteristics exhibit strong regional variations. For example, the </a:t>
            </a:r>
            <a:r>
              <a:rPr lang="en-US" sz="1600" dirty="0" smtClean="0"/>
              <a:t>cloud liquid </a:t>
            </a:r>
            <a:r>
              <a:rPr lang="en-US" sz="1600" dirty="0"/>
              <a:t>water content increases in South China and the Yangtze-</a:t>
            </a:r>
            <a:r>
              <a:rPr lang="en-US" sz="1600" dirty="0" err="1"/>
              <a:t>Huai</a:t>
            </a:r>
            <a:r>
              <a:rPr lang="en-US" sz="1600" dirty="0"/>
              <a:t> River </a:t>
            </a:r>
            <a:r>
              <a:rPr lang="en-US" sz="1600" dirty="0" smtClean="0"/>
              <a:t>Valley (</a:t>
            </a:r>
            <a:r>
              <a:rPr lang="en-US" sz="1600" dirty="0"/>
              <a:t>YHRV), but decreases in North China; low- and high-cloud fractions decrease in </a:t>
            </a:r>
            <a:r>
              <a:rPr lang="en-US" sz="1600" dirty="0" smtClean="0"/>
              <a:t>South and </a:t>
            </a:r>
            <a:r>
              <a:rPr lang="en-US" sz="1600" dirty="0"/>
              <a:t>North China, but increase in the YHRV. The precipitation changes are </a:t>
            </a:r>
            <a:r>
              <a:rPr lang="en-US" sz="1600" dirty="0" smtClean="0"/>
              <a:t>highly correlated </a:t>
            </a:r>
            <a:r>
              <a:rPr lang="en-US" sz="1600" dirty="0"/>
              <a:t>with the intensification and westward extension of the western North-</a:t>
            </a:r>
            <a:r>
              <a:rPr lang="en-US" sz="1600" dirty="0" smtClean="0"/>
              <a:t>Pacific Subtropical </a:t>
            </a:r>
            <a:r>
              <a:rPr lang="en-US" sz="1600" dirty="0"/>
              <a:t>High, which favor more (and longer duration) rainfall over the YHRV </a:t>
            </a:r>
            <a:r>
              <a:rPr lang="en-US" sz="1600" dirty="0" smtClean="0"/>
              <a:t>but less </a:t>
            </a:r>
            <a:r>
              <a:rPr lang="en-US" sz="1600" dirty="0"/>
              <a:t>(and shorter) rainfall over other </a:t>
            </a:r>
            <a:r>
              <a:rPr lang="en-US" sz="1600" dirty="0" smtClean="0"/>
              <a:t>regions. </a:t>
            </a:r>
          </a:p>
          <a:p>
            <a:endParaRPr lang="en-US" sz="1600" dirty="0"/>
          </a:p>
          <a:p>
            <a:r>
              <a:rPr lang="en-US" sz="1600" dirty="0" smtClean="0"/>
              <a:t>In </a:t>
            </a:r>
            <a:r>
              <a:rPr lang="en-US" sz="1600" dirty="0"/>
              <a:t>addition to the NTU scheme, the Goddard 4ice microphysics scheme was also used </a:t>
            </a:r>
            <a:r>
              <a:rPr lang="en-US" sz="1600" dirty="0" smtClean="0"/>
              <a:t>to simulate </a:t>
            </a:r>
            <a:r>
              <a:rPr lang="en-US" sz="1600" dirty="0"/>
              <a:t>the June 11, 2012 Mei-Yu front event, which brought heavy rainfall to </a:t>
            </a:r>
            <a:r>
              <a:rPr lang="en-US" sz="1600" dirty="0" smtClean="0"/>
              <a:t>the northern </a:t>
            </a:r>
            <a:r>
              <a:rPr lang="en-US" sz="1600" dirty="0"/>
              <a:t>Taiwan. Although both schemes capture the observed landing time, but </a:t>
            </a:r>
            <a:r>
              <a:rPr lang="en-US" sz="1600" dirty="0" smtClean="0"/>
              <a:t>the spatial </a:t>
            </a:r>
            <a:r>
              <a:rPr lang="en-US" sz="1600" dirty="0"/>
              <a:t>distribution of precipitation is different owing to the different time evolution of </a:t>
            </a:r>
            <a:r>
              <a:rPr lang="en-US" sz="1600" dirty="0" smtClean="0"/>
              <a:t>ice and </a:t>
            </a:r>
            <a:r>
              <a:rPr lang="en-US" sz="1600" dirty="0"/>
              <a:t>rainwater mixing ratios associated with the front movement. Compared </a:t>
            </a:r>
            <a:r>
              <a:rPr lang="en-US" sz="1600" dirty="0" smtClean="0"/>
              <a:t>to observations</a:t>
            </a:r>
            <a:r>
              <a:rPr lang="en-US" sz="1600" dirty="0"/>
              <a:t>, the NTU scheme captures the strength of reflectivity and rainfall when </a:t>
            </a:r>
            <a:r>
              <a:rPr lang="en-US" sz="1600" dirty="0" smtClean="0"/>
              <a:t>the front </a:t>
            </a:r>
            <a:r>
              <a:rPr lang="en-US" sz="1600" dirty="0"/>
              <a:t>landed, but the location was further south. On the other hand, the 4ice </a:t>
            </a:r>
            <a:r>
              <a:rPr lang="en-US" sz="1600" dirty="0" smtClean="0"/>
              <a:t>scheme simulates </a:t>
            </a:r>
            <a:r>
              <a:rPr lang="en-US" sz="1600" dirty="0"/>
              <a:t>a weaker reflectivity but better landing location yields more </a:t>
            </a:r>
            <a:r>
              <a:rPr lang="en-US" sz="1600" dirty="0" smtClean="0"/>
              <a:t>reasonable precipitation </a:t>
            </a:r>
            <a:r>
              <a:rPr lang="en-US" sz="1600" dirty="0"/>
              <a:t>distribution.</a:t>
            </a:r>
          </a:p>
        </p:txBody>
      </p:sp>
    </p:spTree>
    <p:extLst>
      <p:ext uri="{BB962C8B-B14F-4D97-AF65-F5344CB8AC3E}">
        <p14:creationId xmlns:p14="http://schemas.microsoft.com/office/powerpoint/2010/main" val="42718831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l="19316" t="20256" r="16823" b="8900"/>
          <a:stretch>
            <a:fillRect/>
          </a:stretch>
        </p:blipFill>
        <p:spPr bwMode="auto">
          <a:xfrm>
            <a:off x="672243" y="1109767"/>
            <a:ext cx="7709757" cy="553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152400"/>
            <a:ext cx="8915400" cy="995144"/>
          </a:xfrm>
          <a:prstGeom prst="rect">
            <a:avLst/>
          </a:prstGeom>
        </p:spPr>
        <p:txBody>
          <a:bodyPr wrap="square">
            <a:spAutoFit/>
          </a:bodyPr>
          <a:lstStyle/>
          <a:p>
            <a:pPr algn="ctr"/>
            <a:r>
              <a:rPr lang="en-US" sz="3200" baseline="30000" dirty="0"/>
              <a:t>Building Extreme Weather Resiliency Through Improved Weather and Climate Prediction and Emergency Response Strategies</a:t>
            </a:r>
            <a:endParaRPr lang="en-US" sz="3200" dirty="0"/>
          </a:p>
          <a:p>
            <a:pPr algn="ctr"/>
            <a:r>
              <a:rPr lang="en-US" baseline="30000" dirty="0" smtClean="0"/>
              <a:t>U.S. National </a:t>
            </a:r>
            <a:r>
              <a:rPr lang="en-US" baseline="30000" dirty="0"/>
              <a:t>Science Foundation: Partnerships for International Research and Education (</a:t>
            </a:r>
            <a:r>
              <a:rPr lang="en-US" b="1" baseline="30000" dirty="0"/>
              <a:t>PIRE</a:t>
            </a:r>
            <a:r>
              <a:rPr lang="en-US" baseline="30000" dirty="0" smtClean="0"/>
              <a:t>)</a:t>
            </a:r>
            <a:endParaRPr lang="en-US" baseline="30000" dirty="0"/>
          </a:p>
        </p:txBody>
      </p:sp>
      <p:sp>
        <p:nvSpPr>
          <p:cNvPr id="3" name="Oval 2"/>
          <p:cNvSpPr/>
          <p:nvPr/>
        </p:nvSpPr>
        <p:spPr bwMode="auto">
          <a:xfrm>
            <a:off x="2362200" y="3276600"/>
            <a:ext cx="1219200" cy="914400"/>
          </a:xfrm>
          <a:prstGeom prst="ellipse">
            <a:avLst/>
          </a:prstGeom>
          <a:noFill/>
          <a:ln w="38100" cap="flat" cmpd="sng" algn="ctr">
            <a:solidFill>
              <a:srgbClr val="FC01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a typeface="新細明體" pitchFamily="18" charset="-120"/>
            </a:endParaRPr>
          </a:p>
        </p:txBody>
      </p:sp>
    </p:spTree>
    <p:extLst>
      <p:ext uri="{BB962C8B-B14F-4D97-AF65-F5344CB8AC3E}">
        <p14:creationId xmlns:p14="http://schemas.microsoft.com/office/powerpoint/2010/main" val="1013461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457200"/>
            <a:ext cx="8305800" cy="5940088"/>
          </a:xfrm>
          <a:prstGeom prst="rect">
            <a:avLst/>
          </a:prstGeom>
        </p:spPr>
        <p:txBody>
          <a:bodyPr wrap="square">
            <a:spAutoFit/>
          </a:bodyPr>
          <a:lstStyle/>
          <a:p>
            <a:pPr algn="ctr"/>
            <a:r>
              <a:rPr lang="en-US" sz="4000" dirty="0" smtClean="0"/>
              <a:t>Regional </a:t>
            </a:r>
            <a:r>
              <a:rPr lang="en-US" sz="4000" dirty="0"/>
              <a:t>Climate </a:t>
            </a:r>
            <a:r>
              <a:rPr lang="en-US" sz="4000" dirty="0" smtClean="0"/>
              <a:t>Modeling</a:t>
            </a:r>
          </a:p>
          <a:p>
            <a:pPr algn="ctr"/>
            <a:r>
              <a:rPr lang="en-US" sz="1000" dirty="0" smtClean="0"/>
              <a:t> </a:t>
            </a:r>
          </a:p>
          <a:p>
            <a:pPr algn="ctr"/>
            <a:endParaRPr lang="en-US" sz="1000" i="1" dirty="0" smtClean="0"/>
          </a:p>
          <a:p>
            <a:pPr marL="228600" indent="-228600"/>
            <a:r>
              <a:rPr lang="en-US" sz="2800" b="1" i="1" dirty="0" smtClean="0"/>
              <a:t>Task 1: “Diagnostics” of observations and global model simulated “climate regimes” associated with extreme precipitation events</a:t>
            </a:r>
            <a:r>
              <a:rPr lang="en-US" sz="2800" dirty="0" smtClean="0"/>
              <a:t> over</a:t>
            </a:r>
            <a:r>
              <a:rPr lang="en-US" sz="2800" dirty="0" smtClean="0">
                <a:solidFill>
                  <a:srgbClr val="FF0000"/>
                </a:solidFill>
              </a:rPr>
              <a:t> </a:t>
            </a:r>
            <a:r>
              <a:rPr lang="en-US" sz="2800" dirty="0" smtClean="0"/>
              <a:t>Taiwan and NEUS;</a:t>
            </a:r>
          </a:p>
          <a:p>
            <a:pPr marL="228600" indent="-228600"/>
            <a:endParaRPr lang="en-US" sz="1000" dirty="0" smtClean="0"/>
          </a:p>
          <a:p>
            <a:pPr>
              <a:buClr>
                <a:srgbClr val="FF0000"/>
              </a:buClr>
              <a:buSzPct val="75000"/>
            </a:pPr>
            <a:endParaRPr lang="en-US" sz="2000" dirty="0" smtClean="0">
              <a:sym typeface="Wingdings"/>
            </a:endParaRPr>
          </a:p>
          <a:p>
            <a:pPr marL="228600" indent="-228600">
              <a:buClr>
                <a:srgbClr val="FF0000"/>
              </a:buClr>
              <a:buSzPct val="75000"/>
            </a:pPr>
            <a:r>
              <a:rPr lang="en-US" sz="2800" b="1" i="1" dirty="0" smtClean="0"/>
              <a:t>Task </a:t>
            </a:r>
            <a:r>
              <a:rPr lang="en-US" sz="2800" b="1" i="1" dirty="0"/>
              <a:t>2: </a:t>
            </a:r>
            <a:r>
              <a:rPr lang="en-US" sz="2800" b="1" i="1" dirty="0" smtClean="0"/>
              <a:t>WRF model “</a:t>
            </a:r>
            <a:r>
              <a:rPr lang="en-US" sz="2800" b="1" i="1" dirty="0"/>
              <a:t>Simulations” of extreme precipitation intensity and </a:t>
            </a:r>
            <a:r>
              <a:rPr lang="en-US" sz="2800" b="1" i="1" dirty="0" smtClean="0"/>
              <a:t>variation </a:t>
            </a:r>
            <a:r>
              <a:rPr lang="en-US" sz="2800" dirty="0" smtClean="0"/>
              <a:t>focusing </a:t>
            </a:r>
            <a:r>
              <a:rPr lang="en-US" sz="2800" dirty="0"/>
              <a:t>on the role of </a:t>
            </a:r>
            <a:r>
              <a:rPr lang="en-US" sz="2800" b="1" dirty="0">
                <a:solidFill>
                  <a:srgbClr val="000000"/>
                </a:solidFill>
              </a:rPr>
              <a:t>cloud microphysics</a:t>
            </a:r>
            <a:endParaRPr lang="en-US" sz="2800" b="1" i="1" dirty="0" smtClean="0"/>
          </a:p>
          <a:p>
            <a:pPr>
              <a:buClr>
                <a:srgbClr val="FF0000"/>
              </a:buClr>
              <a:buSzPct val="75000"/>
            </a:pPr>
            <a:r>
              <a:rPr lang="en-US" sz="1000" dirty="0" smtClean="0"/>
              <a:t> </a:t>
            </a:r>
          </a:p>
          <a:p>
            <a:pPr>
              <a:buClr>
                <a:srgbClr val="FF0000"/>
              </a:buClr>
              <a:buSzPct val="75000"/>
            </a:pPr>
            <a:endParaRPr lang="en-US" sz="2800" dirty="0" smtClean="0"/>
          </a:p>
          <a:p>
            <a:pPr marL="685800" indent="-457200">
              <a:buClr>
                <a:srgbClr val="FF0000"/>
              </a:buClr>
              <a:buSzPct val="75000"/>
              <a:buFont typeface="Wingdings" charset="2"/>
              <a:buChar char="q"/>
            </a:pPr>
            <a:r>
              <a:rPr lang="en-US" sz="2800" dirty="0">
                <a:sym typeface="Wingdings"/>
              </a:rPr>
              <a:t>(NCU) </a:t>
            </a:r>
            <a:r>
              <a:rPr lang="en-US" sz="2800" dirty="0" err="1">
                <a:sym typeface="Wingdings"/>
              </a:rPr>
              <a:t>Meiyu</a:t>
            </a:r>
            <a:r>
              <a:rPr lang="en-US" sz="2800" dirty="0">
                <a:sym typeface="Wingdings"/>
              </a:rPr>
              <a:t>; cold surge over EA </a:t>
            </a:r>
          </a:p>
          <a:p>
            <a:pPr marL="685800" indent="-457200">
              <a:buClr>
                <a:srgbClr val="FF0000"/>
              </a:buClr>
              <a:buSzPct val="75000"/>
              <a:buFont typeface="Wingdings" charset="2"/>
              <a:buChar char="q"/>
            </a:pPr>
            <a:r>
              <a:rPr lang="en-US" sz="2800" b="1" i="1" dirty="0" smtClean="0">
                <a:solidFill>
                  <a:srgbClr val="790015"/>
                </a:solidFill>
              </a:rPr>
              <a:t>(</a:t>
            </a:r>
            <a:r>
              <a:rPr lang="en-US" sz="2800" b="1" i="1" dirty="0">
                <a:solidFill>
                  <a:srgbClr val="790015"/>
                </a:solidFill>
              </a:rPr>
              <a:t>RCEC &amp; NCDR) Extreme winter snowstorm </a:t>
            </a:r>
            <a:r>
              <a:rPr lang="en-US" sz="2800" b="1" i="1" dirty="0" smtClean="0">
                <a:solidFill>
                  <a:srgbClr val="790015"/>
                </a:solidFill>
              </a:rPr>
              <a:t>Events </a:t>
            </a:r>
            <a:r>
              <a:rPr lang="en-US" sz="2800" b="1" i="1" dirty="0">
                <a:solidFill>
                  <a:srgbClr val="790015"/>
                </a:solidFill>
                <a:sym typeface="Wingdings"/>
              </a:rPr>
              <a:t>over </a:t>
            </a:r>
            <a:r>
              <a:rPr lang="en-US" sz="2800" b="1" i="1" dirty="0" smtClean="0">
                <a:solidFill>
                  <a:srgbClr val="790015"/>
                </a:solidFill>
                <a:sym typeface="Wingdings"/>
              </a:rPr>
              <a:t>NEUS</a:t>
            </a:r>
            <a:endParaRPr lang="en-US" sz="2800" b="1" i="1" dirty="0">
              <a:solidFill>
                <a:srgbClr val="790015"/>
              </a:solidFill>
              <a:sym typeface="Wingdings"/>
            </a:endParaRPr>
          </a:p>
        </p:txBody>
      </p:sp>
    </p:spTree>
    <p:extLst>
      <p:ext uri="{BB962C8B-B14F-4D97-AF65-F5344CB8AC3E}">
        <p14:creationId xmlns:p14="http://schemas.microsoft.com/office/powerpoint/2010/main" val="3742155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651_20110208-NES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667000"/>
            <a:ext cx="5904094" cy="3886200"/>
          </a:xfrm>
          <a:prstGeom prst="rect">
            <a:avLst/>
          </a:prstGeom>
        </p:spPr>
      </p:pic>
      <p:sp>
        <p:nvSpPr>
          <p:cNvPr id="15" name="TextBox 14"/>
          <p:cNvSpPr txBox="1"/>
          <p:nvPr/>
        </p:nvSpPr>
        <p:spPr>
          <a:xfrm>
            <a:off x="76200" y="228600"/>
            <a:ext cx="6324600" cy="2339102"/>
          </a:xfrm>
          <a:prstGeom prst="rect">
            <a:avLst/>
          </a:prstGeom>
          <a:noFill/>
        </p:spPr>
        <p:txBody>
          <a:bodyPr wrap="square" rtlCol="0">
            <a:spAutoFit/>
          </a:bodyPr>
          <a:lstStyle/>
          <a:p>
            <a:r>
              <a:rPr lang="en-US" sz="3200" dirty="0"/>
              <a:t>The Northeast Snowfall Impact </a:t>
            </a:r>
            <a:r>
              <a:rPr lang="en-US" sz="3200" dirty="0" smtClean="0"/>
              <a:t>Scale</a:t>
            </a:r>
          </a:p>
          <a:p>
            <a:r>
              <a:rPr lang="en-US" sz="2000" dirty="0" smtClean="0"/>
              <a:t> (</a:t>
            </a:r>
            <a:r>
              <a:rPr lang="en-US" sz="2000" dirty="0" err="1" smtClean="0">
                <a:solidFill>
                  <a:srgbClr val="000000"/>
                </a:solidFill>
              </a:rPr>
              <a:t>www.ncdc.noaa.gov</a:t>
            </a:r>
            <a:r>
              <a:rPr lang="en-US" sz="2000" dirty="0" smtClean="0">
                <a:solidFill>
                  <a:srgbClr val="000000"/>
                </a:solidFill>
              </a:rPr>
              <a:t>/snow-and-ice/rsi/</a:t>
            </a:r>
            <a:r>
              <a:rPr lang="en-US" sz="2000" dirty="0" err="1" smtClean="0">
                <a:solidFill>
                  <a:srgbClr val="000000"/>
                </a:solidFill>
              </a:rPr>
              <a:t>nesis</a:t>
            </a:r>
            <a:r>
              <a:rPr lang="en-US" sz="2000" dirty="0" smtClean="0"/>
              <a:t>)</a:t>
            </a:r>
            <a:endParaRPr lang="en-US" sz="2000" dirty="0"/>
          </a:p>
          <a:p>
            <a:pPr marL="285750" indent="-285750">
              <a:buClr>
                <a:srgbClr val="FF0000"/>
              </a:buClr>
              <a:buSzPct val="75000"/>
              <a:buFont typeface="Wingdings" charset="2"/>
              <a:buChar char="q"/>
            </a:pPr>
            <a:endParaRPr lang="en-US" sz="1000" dirty="0" smtClean="0"/>
          </a:p>
          <a:p>
            <a:pPr marL="285750" indent="-285750">
              <a:buClr>
                <a:srgbClr val="FF0000"/>
              </a:buClr>
              <a:buSzPct val="75000"/>
              <a:buFont typeface="Wingdings" charset="2"/>
              <a:buChar char="q"/>
            </a:pPr>
            <a:r>
              <a:rPr lang="en-US" sz="2800" dirty="0" smtClean="0"/>
              <a:t>the </a:t>
            </a:r>
            <a:r>
              <a:rPr lang="en-US" sz="2800" dirty="0"/>
              <a:t>social, economic, and transportation </a:t>
            </a:r>
            <a:r>
              <a:rPr lang="en-US" sz="2800" dirty="0" smtClean="0"/>
              <a:t>impacts, </a:t>
            </a:r>
            <a:r>
              <a:rPr lang="en-US" sz="2800" dirty="0"/>
              <a:t>factoring in </a:t>
            </a:r>
            <a:r>
              <a:rPr lang="en-US" sz="2800" dirty="0" smtClean="0"/>
              <a:t>the </a:t>
            </a:r>
            <a:r>
              <a:rPr lang="en-US" sz="2800" dirty="0"/>
              <a:t>storm </a:t>
            </a:r>
            <a:r>
              <a:rPr lang="en-US" sz="2800" dirty="0" smtClean="0"/>
              <a:t>intensity and, </a:t>
            </a:r>
            <a:r>
              <a:rPr lang="en-US" sz="2800" dirty="0"/>
              <a:t>and </a:t>
            </a:r>
            <a:r>
              <a:rPr lang="en-US" sz="2800" dirty="0" smtClean="0"/>
              <a:t>populations affected</a:t>
            </a:r>
            <a:r>
              <a:rPr lang="en-US" sz="2800" dirty="0"/>
              <a:t>. </a:t>
            </a:r>
          </a:p>
        </p:txBody>
      </p:sp>
      <p:grpSp>
        <p:nvGrpSpPr>
          <p:cNvPr id="13" name="Group 12"/>
          <p:cNvGrpSpPr/>
          <p:nvPr/>
        </p:nvGrpSpPr>
        <p:grpSpPr>
          <a:xfrm>
            <a:off x="6451600" y="762000"/>
            <a:ext cx="2692400" cy="5791200"/>
            <a:chOff x="6451600" y="762000"/>
            <a:chExt cx="2692400" cy="5791200"/>
          </a:xfrm>
        </p:grpSpPr>
        <p:grpSp>
          <p:nvGrpSpPr>
            <p:cNvPr id="9" name="Group 8"/>
            <p:cNvGrpSpPr/>
            <p:nvPr/>
          </p:nvGrpSpPr>
          <p:grpSpPr>
            <a:xfrm>
              <a:off x="6451600" y="762000"/>
              <a:ext cx="2667000" cy="5791200"/>
              <a:chOff x="3416300" y="711791"/>
              <a:chExt cx="2286000" cy="4711109"/>
            </a:xfrm>
          </p:grpSpPr>
          <p:pic>
            <p:nvPicPr>
              <p:cNvPr id="3" name="Picture 2"/>
              <p:cNvPicPr>
                <a:picLocks noChangeAspect="1"/>
              </p:cNvPicPr>
              <p:nvPr/>
            </p:nvPicPr>
            <p:blipFill rotWithShape="1">
              <a:blip r:embed="rId4"/>
              <a:srcRect l="33514" r="33877" b="19651"/>
              <a:stretch/>
            </p:blipFill>
            <p:spPr>
              <a:xfrm>
                <a:off x="3416300" y="828670"/>
                <a:ext cx="2286000" cy="4594230"/>
              </a:xfrm>
              <a:prstGeom prst="rect">
                <a:avLst/>
              </a:prstGeom>
            </p:spPr>
          </p:pic>
          <p:sp>
            <p:nvSpPr>
              <p:cNvPr id="4" name="TextBox 3"/>
              <p:cNvSpPr txBox="1"/>
              <p:nvPr/>
            </p:nvSpPr>
            <p:spPr>
              <a:xfrm>
                <a:off x="3416300" y="711791"/>
                <a:ext cx="1713549" cy="425637"/>
              </a:xfrm>
              <a:prstGeom prst="rect">
                <a:avLst/>
              </a:prstGeom>
              <a:noFill/>
            </p:spPr>
            <p:txBody>
              <a:bodyPr wrap="none" rtlCol="0">
                <a:spAutoFit/>
              </a:bodyPr>
              <a:lstStyle/>
              <a:p>
                <a:r>
                  <a:rPr lang="en-US" sz="2800" dirty="0" smtClean="0">
                    <a:solidFill>
                      <a:srgbClr val="FF0000"/>
                    </a:solidFill>
                  </a:rPr>
                  <a:t>I</a:t>
                </a:r>
                <a:r>
                  <a:rPr lang="en-US" sz="2800" dirty="0" smtClean="0"/>
                  <a:t>nterstate</a:t>
                </a:r>
                <a:r>
                  <a:rPr lang="en-US" sz="2800" dirty="0" smtClean="0">
                    <a:solidFill>
                      <a:srgbClr val="FF0000"/>
                    </a:solidFill>
                  </a:rPr>
                  <a:t>-95</a:t>
                </a:r>
                <a:endParaRPr lang="en-US" sz="2800" dirty="0"/>
              </a:p>
            </p:txBody>
          </p:sp>
          <p:sp>
            <p:nvSpPr>
              <p:cNvPr id="2" name="TextBox 1"/>
              <p:cNvSpPr txBox="1"/>
              <p:nvPr/>
            </p:nvSpPr>
            <p:spPr>
              <a:xfrm>
                <a:off x="4495800" y="1524000"/>
                <a:ext cx="713457" cy="307777"/>
              </a:xfrm>
              <a:prstGeom prst="rect">
                <a:avLst/>
              </a:prstGeom>
              <a:noFill/>
            </p:spPr>
            <p:txBody>
              <a:bodyPr wrap="none" rtlCol="0">
                <a:spAutoFit/>
              </a:bodyPr>
              <a:lstStyle/>
              <a:p>
                <a:r>
                  <a:rPr lang="en-US" sz="1400" b="1" dirty="0" smtClean="0"/>
                  <a:t>Boston</a:t>
                </a:r>
                <a:endParaRPr lang="en-US" sz="1400" b="1" dirty="0"/>
              </a:p>
            </p:txBody>
          </p:sp>
          <p:sp>
            <p:nvSpPr>
              <p:cNvPr id="5" name="TextBox 4"/>
              <p:cNvSpPr txBox="1"/>
              <p:nvPr/>
            </p:nvSpPr>
            <p:spPr>
              <a:xfrm>
                <a:off x="4419600" y="1828800"/>
                <a:ext cx="576550" cy="307777"/>
              </a:xfrm>
              <a:prstGeom prst="rect">
                <a:avLst/>
              </a:prstGeom>
              <a:noFill/>
            </p:spPr>
            <p:txBody>
              <a:bodyPr wrap="none" rtlCol="0">
                <a:spAutoFit/>
              </a:bodyPr>
              <a:lstStyle/>
              <a:p>
                <a:r>
                  <a:rPr lang="en-US" sz="1400" b="1" dirty="0" smtClean="0"/>
                  <a:t>NYC</a:t>
                </a:r>
                <a:endParaRPr lang="en-US" sz="1400" b="1" dirty="0"/>
              </a:p>
            </p:txBody>
          </p:sp>
          <p:sp>
            <p:nvSpPr>
              <p:cNvPr id="6" name="TextBox 5"/>
              <p:cNvSpPr txBox="1"/>
              <p:nvPr/>
            </p:nvSpPr>
            <p:spPr>
              <a:xfrm>
                <a:off x="4191000" y="2057400"/>
                <a:ext cx="633594" cy="307777"/>
              </a:xfrm>
              <a:prstGeom prst="rect">
                <a:avLst/>
              </a:prstGeom>
              <a:noFill/>
            </p:spPr>
            <p:txBody>
              <a:bodyPr wrap="none" rtlCol="0">
                <a:spAutoFit/>
              </a:bodyPr>
              <a:lstStyle/>
              <a:p>
                <a:r>
                  <a:rPr lang="en-US" sz="1400" b="1" dirty="0" smtClean="0"/>
                  <a:t>Philly</a:t>
                </a:r>
                <a:endParaRPr lang="en-US" sz="1400" b="1" dirty="0"/>
              </a:p>
            </p:txBody>
          </p:sp>
          <p:sp>
            <p:nvSpPr>
              <p:cNvPr id="7" name="TextBox 6"/>
              <p:cNvSpPr txBox="1"/>
              <p:nvPr/>
            </p:nvSpPr>
            <p:spPr>
              <a:xfrm>
                <a:off x="4038600" y="2362200"/>
                <a:ext cx="443977" cy="307777"/>
              </a:xfrm>
              <a:prstGeom prst="rect">
                <a:avLst/>
              </a:prstGeom>
              <a:noFill/>
            </p:spPr>
            <p:txBody>
              <a:bodyPr wrap="none" rtlCol="0">
                <a:spAutoFit/>
              </a:bodyPr>
              <a:lstStyle/>
              <a:p>
                <a:r>
                  <a:rPr lang="en-US" sz="1400" b="1" dirty="0" smtClean="0"/>
                  <a:t>DC</a:t>
                </a:r>
                <a:endParaRPr lang="en-US" sz="1400" b="1" dirty="0"/>
              </a:p>
            </p:txBody>
          </p:sp>
        </p:grpSp>
        <p:cxnSp>
          <p:nvCxnSpPr>
            <p:cNvPr id="10" name="Straight Connector 9"/>
            <p:cNvCxnSpPr/>
            <p:nvPr/>
          </p:nvCxnSpPr>
          <p:spPr bwMode="auto">
            <a:xfrm flipH="1">
              <a:off x="8229600" y="2209800"/>
              <a:ext cx="838200" cy="1143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2" name="TextBox 11"/>
            <p:cNvSpPr txBox="1"/>
            <p:nvPr/>
          </p:nvSpPr>
          <p:spPr>
            <a:xfrm>
              <a:off x="8338070" y="2667000"/>
              <a:ext cx="805930" cy="338554"/>
            </a:xfrm>
            <a:prstGeom prst="rect">
              <a:avLst/>
            </a:prstGeom>
            <a:noFill/>
          </p:spPr>
          <p:txBody>
            <a:bodyPr wrap="none" rtlCol="0">
              <a:spAutoFit/>
            </a:bodyPr>
            <a:lstStyle/>
            <a:p>
              <a:r>
                <a:rPr lang="en-US" sz="1600" dirty="0" smtClean="0"/>
                <a:t>650 km</a:t>
              </a:r>
              <a:endParaRPr lang="en-US" sz="1600" dirty="0"/>
            </a:p>
          </p:txBody>
        </p:sp>
      </p:grpSp>
    </p:spTree>
    <p:extLst>
      <p:ext uri="{BB962C8B-B14F-4D97-AF65-F5344CB8AC3E}">
        <p14:creationId xmlns:p14="http://schemas.microsoft.com/office/powerpoint/2010/main" val="2784813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828800"/>
            <a:ext cx="5438878" cy="4322179"/>
            <a:chOff x="0" y="1828800"/>
            <a:chExt cx="5438878" cy="4322179"/>
          </a:xfrm>
        </p:grpSpPr>
        <p:sp>
          <p:nvSpPr>
            <p:cNvPr id="9218" name="Text Box 2"/>
            <p:cNvSpPr txBox="1">
              <a:spLocks noChangeArrowheads="1"/>
            </p:cNvSpPr>
            <p:nvPr/>
          </p:nvSpPr>
          <p:spPr bwMode="auto">
            <a:xfrm>
              <a:off x="0" y="39624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1400" b="1"/>
                <a:t>       </a:t>
              </a:r>
              <a:endParaRPr kumimoji="0" lang="en-US" sz="1800"/>
            </a:p>
          </p:txBody>
        </p:sp>
        <p:grpSp>
          <p:nvGrpSpPr>
            <p:cNvPr id="9222" name="Group 5"/>
            <p:cNvGrpSpPr>
              <a:grpSpLocks/>
            </p:cNvGrpSpPr>
            <p:nvPr/>
          </p:nvGrpSpPr>
          <p:grpSpPr bwMode="auto">
            <a:xfrm>
              <a:off x="228600" y="2133600"/>
              <a:ext cx="5058255" cy="4017379"/>
              <a:chOff x="864" y="240"/>
              <a:chExt cx="4032" cy="3720"/>
            </a:xfrm>
          </p:grpSpPr>
          <p:pic>
            <p:nvPicPr>
              <p:cNvPr id="9268" name="Picture 6" descr="empty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240"/>
                <a:ext cx="4032" cy="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9" name="AutoShape 7"/>
              <p:cNvSpPr>
                <a:spLocks noChangeArrowheads="1"/>
              </p:cNvSpPr>
              <p:nvPr/>
            </p:nvSpPr>
            <p:spPr bwMode="auto">
              <a:xfrm rot="20940000">
                <a:off x="1436" y="2815"/>
                <a:ext cx="1999" cy="528"/>
              </a:xfrm>
              <a:prstGeom prst="rightArrow">
                <a:avLst>
                  <a:gd name="adj1" fmla="val 50000"/>
                  <a:gd name="adj2" fmla="val 116004"/>
                </a:avLst>
              </a:prstGeom>
              <a:solidFill>
                <a:srgbClr val="99CC00"/>
              </a:solidFill>
              <a:ln w="9525">
                <a:solidFill>
                  <a:schemeClr val="tx1"/>
                </a:solidFill>
                <a:miter lim="800000"/>
                <a:headEnd/>
                <a:tailEnd/>
              </a:ln>
            </p:spPr>
            <p:txBody>
              <a:bodyPr wrap="none" anchor="ctr"/>
              <a:lstStyle/>
              <a:p>
                <a:endParaRPr lang="en-US"/>
              </a:p>
            </p:txBody>
          </p:sp>
          <p:sp>
            <p:nvSpPr>
              <p:cNvPr id="9270" name="Text Box 8"/>
              <p:cNvSpPr txBox="1">
                <a:spLocks noChangeArrowheads="1"/>
              </p:cNvSpPr>
              <p:nvPr/>
            </p:nvSpPr>
            <p:spPr bwMode="auto">
              <a:xfrm rot="20940000">
                <a:off x="1308" y="2743"/>
                <a:ext cx="2254"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2800" b="1" dirty="0">
                    <a:latin typeface="Serpentine" charset="0"/>
                  </a:rPr>
                  <a:t> </a:t>
                </a:r>
                <a:r>
                  <a:rPr kumimoji="0" lang="en-US" sz="1600" b="1" dirty="0">
                    <a:latin typeface="Serpentine" charset="0"/>
                  </a:rPr>
                  <a:t>U p p e r - l e v e l  </a:t>
                </a:r>
                <a:r>
                  <a:rPr kumimoji="0" lang="en-US" sz="1600" b="1" dirty="0">
                    <a:solidFill>
                      <a:srgbClr val="003300"/>
                    </a:solidFill>
                    <a:latin typeface="Serpentine" charset="0"/>
                  </a:rPr>
                  <a:t>J e t</a:t>
                </a:r>
                <a:endParaRPr kumimoji="0" lang="en-US" sz="1600" dirty="0">
                  <a:latin typeface="Albertus Extra Bold" charset="0"/>
                </a:endParaRPr>
              </a:p>
            </p:txBody>
          </p:sp>
        </p:grpSp>
        <p:sp>
          <p:nvSpPr>
            <p:cNvPr id="9223" name="Text Box 9"/>
            <p:cNvSpPr txBox="1">
              <a:spLocks noChangeArrowheads="1"/>
            </p:cNvSpPr>
            <p:nvPr/>
          </p:nvSpPr>
          <p:spPr bwMode="auto">
            <a:xfrm>
              <a:off x="561276" y="5483236"/>
              <a:ext cx="602173" cy="61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4800" b="1">
                  <a:solidFill>
                    <a:srgbClr val="B0B000"/>
                  </a:solidFill>
                  <a:latin typeface="Book Antiqua" charset="0"/>
                </a:rPr>
                <a:t>H</a:t>
              </a:r>
            </a:p>
          </p:txBody>
        </p:sp>
        <p:sp>
          <p:nvSpPr>
            <p:cNvPr id="9224" name="Rectangle 10"/>
            <p:cNvSpPr>
              <a:spLocks noChangeArrowheads="1"/>
            </p:cNvSpPr>
            <p:nvPr/>
          </p:nvSpPr>
          <p:spPr bwMode="auto">
            <a:xfrm>
              <a:off x="4836705" y="2268253"/>
              <a:ext cx="602173" cy="116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kumimoji="0" lang="en-US" sz="4800" b="1">
                  <a:solidFill>
                    <a:srgbClr val="FF0000"/>
                  </a:solidFill>
                  <a:latin typeface="Book Antiqua" charset="0"/>
                </a:rPr>
                <a:t> L</a:t>
              </a:r>
              <a:endParaRPr kumimoji="0" lang="en-US" sz="4800" b="1">
                <a:solidFill>
                  <a:schemeClr val="accent2"/>
                </a:solidFill>
                <a:latin typeface="Book Antiqua" charset="0"/>
              </a:endParaRPr>
            </a:p>
          </p:txBody>
        </p:sp>
        <p:grpSp>
          <p:nvGrpSpPr>
            <p:cNvPr id="9225" name="Group 11"/>
            <p:cNvGrpSpPr>
              <a:grpSpLocks/>
            </p:cNvGrpSpPr>
            <p:nvPr/>
          </p:nvGrpSpPr>
          <p:grpSpPr bwMode="auto">
            <a:xfrm>
              <a:off x="3163166" y="5341763"/>
              <a:ext cx="1819065" cy="514052"/>
              <a:chOff x="3082" y="3229"/>
              <a:chExt cx="1450" cy="476"/>
            </a:xfrm>
          </p:grpSpPr>
          <p:sp>
            <p:nvSpPr>
              <p:cNvPr id="9266" name="AutoShape 12" descr="Water droplets"/>
              <p:cNvSpPr>
                <a:spLocks noChangeArrowheads="1"/>
              </p:cNvSpPr>
              <p:nvPr/>
            </p:nvSpPr>
            <p:spPr bwMode="auto">
              <a:xfrm rot="3900000">
                <a:off x="3652" y="2824"/>
                <a:ext cx="476" cy="1285"/>
              </a:xfrm>
              <a:prstGeom prst="upArrow">
                <a:avLst>
                  <a:gd name="adj1" fmla="val 50000"/>
                  <a:gd name="adj2" fmla="val 67700"/>
                </a:avLst>
              </a:prstGeom>
              <a:blipFill dpi="0" rotWithShape="0">
                <a:blip r:embed="rId4"/>
                <a:srcRect/>
                <a:tile tx="0" ty="0" sx="100000" sy="100000" flip="none" algn="tl"/>
              </a:blipFill>
              <a:ln w="9525">
                <a:solidFill>
                  <a:schemeClr val="tx1"/>
                </a:solidFill>
                <a:miter lim="800000"/>
                <a:headEnd/>
                <a:tailEnd/>
              </a:ln>
            </p:spPr>
            <p:txBody>
              <a:bodyPr wrap="none" anchor="ctr"/>
              <a:lstStyle/>
              <a:p>
                <a:endParaRPr lang="en-US"/>
              </a:p>
            </p:txBody>
          </p:sp>
          <p:sp>
            <p:nvSpPr>
              <p:cNvPr id="9267" name="Text Box 13"/>
              <p:cNvSpPr txBox="1">
                <a:spLocks noChangeArrowheads="1"/>
              </p:cNvSpPr>
              <p:nvPr/>
            </p:nvSpPr>
            <p:spPr bwMode="auto">
              <a:xfrm rot="20100000">
                <a:off x="3082" y="3327"/>
                <a:ext cx="1373"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2000" b="1" dirty="0">
                    <a:solidFill>
                      <a:srgbClr val="FF0000"/>
                    </a:solidFill>
                  </a:rPr>
                  <a:t>  </a:t>
                </a:r>
                <a:r>
                  <a:rPr kumimoji="0" lang="en-US" sz="2000" b="1" dirty="0">
                    <a:solidFill>
                      <a:srgbClr val="FC0128"/>
                    </a:solidFill>
                  </a:rPr>
                  <a:t>Gulf Stream</a:t>
                </a:r>
              </a:p>
            </p:txBody>
          </p:sp>
        </p:grpSp>
        <p:grpSp>
          <p:nvGrpSpPr>
            <p:cNvPr id="9226" name="Group 14"/>
            <p:cNvGrpSpPr>
              <a:grpSpLocks/>
            </p:cNvGrpSpPr>
            <p:nvPr/>
          </p:nvGrpSpPr>
          <p:grpSpPr bwMode="auto">
            <a:xfrm>
              <a:off x="1163449" y="3150564"/>
              <a:ext cx="2288258" cy="1089660"/>
              <a:chOff x="1200" y="527"/>
              <a:chExt cx="1824" cy="1009"/>
            </a:xfrm>
          </p:grpSpPr>
          <p:sp>
            <p:nvSpPr>
              <p:cNvPr id="9260" name="Arc 15"/>
              <p:cNvSpPr>
                <a:spLocks/>
              </p:cNvSpPr>
              <p:nvPr/>
            </p:nvSpPr>
            <p:spPr bwMode="auto">
              <a:xfrm flipV="1">
                <a:off x="1200" y="527"/>
                <a:ext cx="1728" cy="866"/>
              </a:xfrm>
              <a:custGeom>
                <a:avLst/>
                <a:gdLst>
                  <a:gd name="T0" fmla="*/ 0 w 21600"/>
                  <a:gd name="T1" fmla="*/ 0 h 22916"/>
                  <a:gd name="T2" fmla="*/ 0 w 21600"/>
                  <a:gd name="T3" fmla="*/ 0 h 22916"/>
                  <a:gd name="T4" fmla="*/ 0 w 21600"/>
                  <a:gd name="T5" fmla="*/ 0 h 22916"/>
                  <a:gd name="T6" fmla="*/ 0 60000 65536"/>
                  <a:gd name="T7" fmla="*/ 0 60000 65536"/>
                  <a:gd name="T8" fmla="*/ 0 60000 65536"/>
                  <a:gd name="T9" fmla="*/ 0 w 21600"/>
                  <a:gd name="T10" fmla="*/ 0 h 22916"/>
                  <a:gd name="T11" fmla="*/ 21600 w 21600"/>
                  <a:gd name="T12" fmla="*/ 22916 h 22916"/>
                </a:gdLst>
                <a:ahLst/>
                <a:cxnLst>
                  <a:cxn ang="T6">
                    <a:pos x="T0" y="T1"/>
                  </a:cxn>
                  <a:cxn ang="T7">
                    <a:pos x="T2" y="T3"/>
                  </a:cxn>
                  <a:cxn ang="T8">
                    <a:pos x="T4" y="T5"/>
                  </a:cxn>
                </a:cxnLst>
                <a:rect l="T9" t="T10" r="T11" b="T12"/>
                <a:pathLst>
                  <a:path w="21600" h="22916" fill="none" extrusionOk="0">
                    <a:moveTo>
                      <a:pt x="-1" y="0"/>
                    </a:moveTo>
                    <a:cubicBezTo>
                      <a:pt x="11929" y="0"/>
                      <a:pt x="21600" y="9670"/>
                      <a:pt x="21600" y="21600"/>
                    </a:cubicBezTo>
                    <a:cubicBezTo>
                      <a:pt x="21600" y="22038"/>
                      <a:pt x="21586" y="22477"/>
                      <a:pt x="21559" y="22915"/>
                    </a:cubicBezTo>
                  </a:path>
                  <a:path w="21600" h="22916" stroke="0" extrusionOk="0">
                    <a:moveTo>
                      <a:pt x="-1" y="0"/>
                    </a:moveTo>
                    <a:cubicBezTo>
                      <a:pt x="11929" y="0"/>
                      <a:pt x="21600" y="9670"/>
                      <a:pt x="21600" y="21600"/>
                    </a:cubicBezTo>
                    <a:cubicBezTo>
                      <a:pt x="21600" y="22038"/>
                      <a:pt x="21586" y="22477"/>
                      <a:pt x="21559" y="22915"/>
                    </a:cubicBezTo>
                    <a:lnTo>
                      <a:pt x="0" y="21600"/>
                    </a:lnTo>
                    <a:close/>
                  </a:path>
                </a:pathLst>
              </a:cu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61" name="Freeform 16"/>
              <p:cNvSpPr>
                <a:spLocks/>
              </p:cNvSpPr>
              <p:nvPr/>
            </p:nvSpPr>
            <p:spPr bwMode="auto">
              <a:xfrm rot="6900000">
                <a:off x="2880" y="720"/>
                <a:ext cx="144" cy="144"/>
              </a:xfrm>
              <a:custGeom>
                <a:avLst/>
                <a:gdLst>
                  <a:gd name="T0" fmla="*/ 72 w 144"/>
                  <a:gd name="T1" fmla="*/ 0 h 144"/>
                  <a:gd name="T2" fmla="*/ 0 w 144"/>
                  <a:gd name="T3" fmla="*/ 144 h 144"/>
                  <a:gd name="T4" fmla="*/ 144 w 144"/>
                  <a:gd name="T5" fmla="*/ 144 h 144"/>
                  <a:gd name="T6" fmla="*/ 72 w 144"/>
                  <a:gd name="T7" fmla="*/ 0 h 144"/>
                  <a:gd name="T8" fmla="*/ 0 60000 65536"/>
                  <a:gd name="T9" fmla="*/ 0 60000 65536"/>
                  <a:gd name="T10" fmla="*/ 0 60000 65536"/>
                  <a:gd name="T11" fmla="*/ 0 60000 65536"/>
                  <a:gd name="T12" fmla="*/ 0 w 144"/>
                  <a:gd name="T13" fmla="*/ 0 h 144"/>
                  <a:gd name="T14" fmla="*/ 144 w 144"/>
                  <a:gd name="T15" fmla="*/ 144 h 144"/>
                </a:gdLst>
                <a:ahLst/>
                <a:cxnLst>
                  <a:cxn ang="T8">
                    <a:pos x="T0" y="T1"/>
                  </a:cxn>
                  <a:cxn ang="T9">
                    <a:pos x="T2" y="T3"/>
                  </a:cxn>
                  <a:cxn ang="T10">
                    <a:pos x="T4" y="T5"/>
                  </a:cxn>
                  <a:cxn ang="T11">
                    <a:pos x="T6" y="T7"/>
                  </a:cxn>
                </a:cxnLst>
                <a:rect l="T12" t="T13" r="T14" b="T15"/>
                <a:pathLst>
                  <a:path w="144" h="144">
                    <a:moveTo>
                      <a:pt x="72" y="0"/>
                    </a:moveTo>
                    <a:lnTo>
                      <a:pt x="0" y="144"/>
                    </a:lnTo>
                    <a:lnTo>
                      <a:pt x="144" y="144"/>
                    </a:lnTo>
                    <a:lnTo>
                      <a:pt x="72" y="0"/>
                    </a:lnTo>
                    <a:close/>
                  </a:path>
                </a:pathLst>
              </a:custGeom>
              <a:solidFill>
                <a:srgbClr val="0000FF"/>
              </a:solidFill>
              <a:ln w="9525">
                <a:solidFill>
                  <a:srgbClr val="000000"/>
                </a:solidFill>
                <a:round/>
                <a:headEnd/>
                <a:tailEnd/>
              </a:ln>
            </p:spPr>
            <p:txBody>
              <a:bodyPr/>
              <a:lstStyle/>
              <a:p>
                <a:endParaRPr lang="en-US"/>
              </a:p>
            </p:txBody>
          </p:sp>
          <p:sp>
            <p:nvSpPr>
              <p:cNvPr id="9262" name="Freeform 17"/>
              <p:cNvSpPr>
                <a:spLocks/>
              </p:cNvSpPr>
              <p:nvPr/>
            </p:nvSpPr>
            <p:spPr bwMode="auto">
              <a:xfrm rot="8700000">
                <a:off x="2592" y="1008"/>
                <a:ext cx="144" cy="144"/>
              </a:xfrm>
              <a:custGeom>
                <a:avLst/>
                <a:gdLst>
                  <a:gd name="T0" fmla="*/ 72 w 144"/>
                  <a:gd name="T1" fmla="*/ 0 h 144"/>
                  <a:gd name="T2" fmla="*/ 0 w 144"/>
                  <a:gd name="T3" fmla="*/ 144 h 144"/>
                  <a:gd name="T4" fmla="*/ 144 w 144"/>
                  <a:gd name="T5" fmla="*/ 144 h 144"/>
                  <a:gd name="T6" fmla="*/ 72 w 144"/>
                  <a:gd name="T7" fmla="*/ 0 h 144"/>
                  <a:gd name="T8" fmla="*/ 0 60000 65536"/>
                  <a:gd name="T9" fmla="*/ 0 60000 65536"/>
                  <a:gd name="T10" fmla="*/ 0 60000 65536"/>
                  <a:gd name="T11" fmla="*/ 0 60000 65536"/>
                  <a:gd name="T12" fmla="*/ 0 w 144"/>
                  <a:gd name="T13" fmla="*/ 0 h 144"/>
                  <a:gd name="T14" fmla="*/ 144 w 144"/>
                  <a:gd name="T15" fmla="*/ 144 h 144"/>
                </a:gdLst>
                <a:ahLst/>
                <a:cxnLst>
                  <a:cxn ang="T8">
                    <a:pos x="T0" y="T1"/>
                  </a:cxn>
                  <a:cxn ang="T9">
                    <a:pos x="T2" y="T3"/>
                  </a:cxn>
                  <a:cxn ang="T10">
                    <a:pos x="T4" y="T5"/>
                  </a:cxn>
                  <a:cxn ang="T11">
                    <a:pos x="T6" y="T7"/>
                  </a:cxn>
                </a:cxnLst>
                <a:rect l="T12" t="T13" r="T14" b="T15"/>
                <a:pathLst>
                  <a:path w="144" h="144">
                    <a:moveTo>
                      <a:pt x="72" y="0"/>
                    </a:moveTo>
                    <a:lnTo>
                      <a:pt x="0" y="144"/>
                    </a:lnTo>
                    <a:lnTo>
                      <a:pt x="144" y="144"/>
                    </a:lnTo>
                    <a:lnTo>
                      <a:pt x="72" y="0"/>
                    </a:lnTo>
                    <a:close/>
                  </a:path>
                </a:pathLst>
              </a:custGeom>
              <a:solidFill>
                <a:srgbClr val="0000FF"/>
              </a:solidFill>
              <a:ln w="9525">
                <a:solidFill>
                  <a:srgbClr val="000000"/>
                </a:solidFill>
                <a:round/>
                <a:headEnd/>
                <a:tailEnd/>
              </a:ln>
            </p:spPr>
            <p:txBody>
              <a:bodyPr/>
              <a:lstStyle/>
              <a:p>
                <a:endParaRPr lang="en-US"/>
              </a:p>
            </p:txBody>
          </p:sp>
          <p:sp>
            <p:nvSpPr>
              <p:cNvPr id="9263" name="Freeform 18"/>
              <p:cNvSpPr>
                <a:spLocks/>
              </p:cNvSpPr>
              <p:nvPr/>
            </p:nvSpPr>
            <p:spPr bwMode="auto">
              <a:xfrm rot="9600000">
                <a:off x="2208" y="1200"/>
                <a:ext cx="144" cy="144"/>
              </a:xfrm>
              <a:custGeom>
                <a:avLst/>
                <a:gdLst>
                  <a:gd name="T0" fmla="*/ 72 w 144"/>
                  <a:gd name="T1" fmla="*/ 0 h 144"/>
                  <a:gd name="T2" fmla="*/ 0 w 144"/>
                  <a:gd name="T3" fmla="*/ 144 h 144"/>
                  <a:gd name="T4" fmla="*/ 144 w 144"/>
                  <a:gd name="T5" fmla="*/ 144 h 144"/>
                  <a:gd name="T6" fmla="*/ 72 w 144"/>
                  <a:gd name="T7" fmla="*/ 0 h 144"/>
                  <a:gd name="T8" fmla="*/ 0 60000 65536"/>
                  <a:gd name="T9" fmla="*/ 0 60000 65536"/>
                  <a:gd name="T10" fmla="*/ 0 60000 65536"/>
                  <a:gd name="T11" fmla="*/ 0 60000 65536"/>
                  <a:gd name="T12" fmla="*/ 0 w 144"/>
                  <a:gd name="T13" fmla="*/ 0 h 144"/>
                  <a:gd name="T14" fmla="*/ 144 w 144"/>
                  <a:gd name="T15" fmla="*/ 144 h 144"/>
                </a:gdLst>
                <a:ahLst/>
                <a:cxnLst>
                  <a:cxn ang="T8">
                    <a:pos x="T0" y="T1"/>
                  </a:cxn>
                  <a:cxn ang="T9">
                    <a:pos x="T2" y="T3"/>
                  </a:cxn>
                  <a:cxn ang="T10">
                    <a:pos x="T4" y="T5"/>
                  </a:cxn>
                  <a:cxn ang="T11">
                    <a:pos x="T6" y="T7"/>
                  </a:cxn>
                </a:cxnLst>
                <a:rect l="T12" t="T13" r="T14" b="T15"/>
                <a:pathLst>
                  <a:path w="144" h="144">
                    <a:moveTo>
                      <a:pt x="72" y="0"/>
                    </a:moveTo>
                    <a:lnTo>
                      <a:pt x="0" y="144"/>
                    </a:lnTo>
                    <a:lnTo>
                      <a:pt x="144" y="144"/>
                    </a:lnTo>
                    <a:lnTo>
                      <a:pt x="72" y="0"/>
                    </a:lnTo>
                    <a:close/>
                  </a:path>
                </a:pathLst>
              </a:custGeom>
              <a:solidFill>
                <a:srgbClr val="0000FF"/>
              </a:solidFill>
              <a:ln w="9525">
                <a:solidFill>
                  <a:srgbClr val="000000"/>
                </a:solidFill>
                <a:round/>
                <a:headEnd/>
                <a:tailEnd/>
              </a:ln>
            </p:spPr>
            <p:txBody>
              <a:bodyPr/>
              <a:lstStyle/>
              <a:p>
                <a:endParaRPr lang="en-US"/>
              </a:p>
            </p:txBody>
          </p:sp>
          <p:sp>
            <p:nvSpPr>
              <p:cNvPr id="9264" name="Freeform 19"/>
              <p:cNvSpPr>
                <a:spLocks/>
              </p:cNvSpPr>
              <p:nvPr/>
            </p:nvSpPr>
            <p:spPr bwMode="auto">
              <a:xfrm rot="10500000">
                <a:off x="1776" y="1344"/>
                <a:ext cx="144" cy="144"/>
              </a:xfrm>
              <a:custGeom>
                <a:avLst/>
                <a:gdLst>
                  <a:gd name="T0" fmla="*/ 72 w 144"/>
                  <a:gd name="T1" fmla="*/ 0 h 144"/>
                  <a:gd name="T2" fmla="*/ 0 w 144"/>
                  <a:gd name="T3" fmla="*/ 144 h 144"/>
                  <a:gd name="T4" fmla="*/ 144 w 144"/>
                  <a:gd name="T5" fmla="*/ 144 h 144"/>
                  <a:gd name="T6" fmla="*/ 72 w 144"/>
                  <a:gd name="T7" fmla="*/ 0 h 144"/>
                  <a:gd name="T8" fmla="*/ 0 60000 65536"/>
                  <a:gd name="T9" fmla="*/ 0 60000 65536"/>
                  <a:gd name="T10" fmla="*/ 0 60000 65536"/>
                  <a:gd name="T11" fmla="*/ 0 60000 65536"/>
                  <a:gd name="T12" fmla="*/ 0 w 144"/>
                  <a:gd name="T13" fmla="*/ 0 h 144"/>
                  <a:gd name="T14" fmla="*/ 144 w 144"/>
                  <a:gd name="T15" fmla="*/ 144 h 144"/>
                </a:gdLst>
                <a:ahLst/>
                <a:cxnLst>
                  <a:cxn ang="T8">
                    <a:pos x="T0" y="T1"/>
                  </a:cxn>
                  <a:cxn ang="T9">
                    <a:pos x="T2" y="T3"/>
                  </a:cxn>
                  <a:cxn ang="T10">
                    <a:pos x="T4" y="T5"/>
                  </a:cxn>
                  <a:cxn ang="T11">
                    <a:pos x="T6" y="T7"/>
                  </a:cxn>
                </a:cxnLst>
                <a:rect l="T12" t="T13" r="T14" b="T15"/>
                <a:pathLst>
                  <a:path w="144" h="144">
                    <a:moveTo>
                      <a:pt x="72" y="0"/>
                    </a:moveTo>
                    <a:lnTo>
                      <a:pt x="0" y="144"/>
                    </a:lnTo>
                    <a:lnTo>
                      <a:pt x="144" y="144"/>
                    </a:lnTo>
                    <a:lnTo>
                      <a:pt x="72" y="0"/>
                    </a:lnTo>
                    <a:close/>
                  </a:path>
                </a:pathLst>
              </a:custGeom>
              <a:solidFill>
                <a:srgbClr val="0000FF"/>
              </a:solidFill>
              <a:ln w="9525">
                <a:solidFill>
                  <a:srgbClr val="000000"/>
                </a:solidFill>
                <a:round/>
                <a:headEnd/>
                <a:tailEnd/>
              </a:ln>
            </p:spPr>
            <p:txBody>
              <a:bodyPr/>
              <a:lstStyle/>
              <a:p>
                <a:endParaRPr lang="en-US"/>
              </a:p>
            </p:txBody>
          </p:sp>
          <p:sp>
            <p:nvSpPr>
              <p:cNvPr id="9265" name="Freeform 20"/>
              <p:cNvSpPr>
                <a:spLocks/>
              </p:cNvSpPr>
              <p:nvPr/>
            </p:nvSpPr>
            <p:spPr bwMode="auto">
              <a:xfrm rot="10680000">
                <a:off x="1392" y="1392"/>
                <a:ext cx="144" cy="144"/>
              </a:xfrm>
              <a:custGeom>
                <a:avLst/>
                <a:gdLst>
                  <a:gd name="T0" fmla="*/ 72 w 144"/>
                  <a:gd name="T1" fmla="*/ 0 h 144"/>
                  <a:gd name="T2" fmla="*/ 0 w 144"/>
                  <a:gd name="T3" fmla="*/ 144 h 144"/>
                  <a:gd name="T4" fmla="*/ 144 w 144"/>
                  <a:gd name="T5" fmla="*/ 144 h 144"/>
                  <a:gd name="T6" fmla="*/ 72 w 144"/>
                  <a:gd name="T7" fmla="*/ 0 h 144"/>
                  <a:gd name="T8" fmla="*/ 0 60000 65536"/>
                  <a:gd name="T9" fmla="*/ 0 60000 65536"/>
                  <a:gd name="T10" fmla="*/ 0 60000 65536"/>
                  <a:gd name="T11" fmla="*/ 0 60000 65536"/>
                  <a:gd name="T12" fmla="*/ 0 w 144"/>
                  <a:gd name="T13" fmla="*/ 0 h 144"/>
                  <a:gd name="T14" fmla="*/ 144 w 144"/>
                  <a:gd name="T15" fmla="*/ 144 h 144"/>
                </a:gdLst>
                <a:ahLst/>
                <a:cxnLst>
                  <a:cxn ang="T8">
                    <a:pos x="T0" y="T1"/>
                  </a:cxn>
                  <a:cxn ang="T9">
                    <a:pos x="T2" y="T3"/>
                  </a:cxn>
                  <a:cxn ang="T10">
                    <a:pos x="T4" y="T5"/>
                  </a:cxn>
                  <a:cxn ang="T11">
                    <a:pos x="T6" y="T7"/>
                  </a:cxn>
                </a:cxnLst>
                <a:rect l="T12" t="T13" r="T14" b="T15"/>
                <a:pathLst>
                  <a:path w="144" h="144">
                    <a:moveTo>
                      <a:pt x="72" y="0"/>
                    </a:moveTo>
                    <a:lnTo>
                      <a:pt x="0" y="144"/>
                    </a:lnTo>
                    <a:lnTo>
                      <a:pt x="144" y="144"/>
                    </a:lnTo>
                    <a:lnTo>
                      <a:pt x="72" y="0"/>
                    </a:lnTo>
                    <a:close/>
                  </a:path>
                </a:pathLst>
              </a:custGeom>
              <a:solidFill>
                <a:srgbClr val="0000FF"/>
              </a:solidFill>
              <a:ln w="9525">
                <a:solidFill>
                  <a:srgbClr val="000000"/>
                </a:solidFill>
                <a:round/>
                <a:headEnd/>
                <a:tailEnd/>
              </a:ln>
            </p:spPr>
            <p:txBody>
              <a:bodyPr/>
              <a:lstStyle/>
              <a:p>
                <a:endParaRPr lang="en-US"/>
              </a:p>
            </p:txBody>
          </p:sp>
        </p:grpSp>
        <p:pic>
          <p:nvPicPr>
            <p:cNvPr id="9227" name="Picture 21"/>
            <p:cNvPicPr>
              <a:picLocks noChangeAspect="1" noChangeArrowheads="1"/>
            </p:cNvPicPr>
            <p:nvPr/>
          </p:nvPicPr>
          <p:blipFill>
            <a:blip r:embed="rId5">
              <a:extLst>
                <a:ext uri="{28A0092B-C50C-407E-A947-70E740481C1C}">
                  <a14:useLocalDpi xmlns:a14="http://schemas.microsoft.com/office/drawing/2010/main" val="0"/>
                </a:ext>
              </a:extLst>
            </a:blip>
            <a:srcRect l="27083" t="11806" r="56250" b="64583"/>
            <a:stretch>
              <a:fillRect/>
            </a:stretch>
          </p:blipFill>
          <p:spPr bwMode="auto">
            <a:xfrm>
              <a:off x="1946274" y="3565261"/>
              <a:ext cx="170616" cy="1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AutoShape 22"/>
            <p:cNvSpPr>
              <a:spLocks noChangeArrowheads="1"/>
            </p:cNvSpPr>
            <p:nvPr/>
          </p:nvSpPr>
          <p:spPr bwMode="auto">
            <a:xfrm rot="20100000">
              <a:off x="4420202" y="3751011"/>
              <a:ext cx="894478" cy="426577"/>
            </a:xfrm>
            <a:prstGeom prst="leftArrow">
              <a:avLst>
                <a:gd name="adj1" fmla="val 50000"/>
                <a:gd name="adj2" fmla="val 45127"/>
              </a:avLst>
            </a:prstGeom>
            <a:solidFill>
              <a:srgbClr val="00FFFF"/>
            </a:solidFill>
            <a:ln w="9525">
              <a:solidFill>
                <a:schemeClr val="tx1"/>
              </a:solidFill>
              <a:miter lim="800000"/>
              <a:headEnd/>
              <a:tailEnd/>
            </a:ln>
          </p:spPr>
          <p:txBody>
            <a:bodyPr wrap="none" anchor="ctr"/>
            <a:lstStyle/>
            <a:p>
              <a:endParaRPr lang="en-US"/>
            </a:p>
          </p:txBody>
        </p:sp>
        <p:sp>
          <p:nvSpPr>
            <p:cNvPr id="9229" name="Text Box 23"/>
            <p:cNvSpPr txBox="1">
              <a:spLocks noChangeArrowheads="1"/>
            </p:cNvSpPr>
            <p:nvPr/>
          </p:nvSpPr>
          <p:spPr bwMode="auto">
            <a:xfrm rot="20400000">
              <a:off x="4661071" y="3698094"/>
              <a:ext cx="721353" cy="39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2000" b="1" dirty="0" err="1"/>
                <a:t>mP</a:t>
              </a:r>
              <a:endParaRPr kumimoji="0" lang="en-US" sz="2000" b="1" dirty="0"/>
            </a:p>
          </p:txBody>
        </p:sp>
        <p:sp>
          <p:nvSpPr>
            <p:cNvPr id="9231" name="AutoShape 29"/>
            <p:cNvSpPr>
              <a:spLocks noChangeArrowheads="1"/>
            </p:cNvSpPr>
            <p:nvPr/>
          </p:nvSpPr>
          <p:spPr bwMode="auto">
            <a:xfrm rot="19800000">
              <a:off x="1645187" y="2269332"/>
              <a:ext cx="481739" cy="1541075"/>
            </a:xfrm>
            <a:prstGeom prst="downArrow">
              <a:avLst>
                <a:gd name="adj1" fmla="val 50000"/>
                <a:gd name="adj2" fmla="val 92904"/>
              </a:avLst>
            </a:prstGeom>
            <a:solidFill>
              <a:srgbClr val="00CCFF"/>
            </a:solidFill>
            <a:ln w="9525">
              <a:solidFill>
                <a:schemeClr val="tx1"/>
              </a:solidFill>
              <a:miter lim="800000"/>
              <a:headEnd/>
              <a:tailEnd/>
            </a:ln>
          </p:spPr>
          <p:txBody>
            <a:bodyPr wrap="none" anchor="ctr"/>
            <a:lstStyle/>
            <a:p>
              <a:endParaRPr lang="en-US"/>
            </a:p>
          </p:txBody>
        </p:sp>
        <p:sp>
          <p:nvSpPr>
            <p:cNvPr id="9232" name="Text Box 30"/>
            <p:cNvSpPr txBox="1">
              <a:spLocks noChangeArrowheads="1"/>
            </p:cNvSpPr>
            <p:nvPr/>
          </p:nvSpPr>
          <p:spPr bwMode="auto">
            <a:xfrm rot="3600000">
              <a:off x="1229049" y="2814433"/>
              <a:ext cx="1292689" cy="37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1800" b="1" dirty="0" err="1">
                  <a:solidFill>
                    <a:schemeClr val="tx2"/>
                  </a:solidFill>
                </a:rPr>
                <a:t>cP</a:t>
              </a:r>
              <a:r>
                <a:rPr kumimoji="0" lang="en-US" sz="1800" b="1" dirty="0">
                  <a:solidFill>
                    <a:schemeClr val="tx2"/>
                  </a:solidFill>
                </a:rPr>
                <a:t> or </a:t>
              </a:r>
              <a:r>
                <a:rPr kumimoji="0" lang="en-US" sz="1800" b="1" dirty="0" err="1">
                  <a:solidFill>
                    <a:schemeClr val="tx2"/>
                  </a:solidFill>
                </a:rPr>
                <a:t>cA</a:t>
              </a:r>
              <a:endParaRPr kumimoji="0" lang="en-US" sz="1800" dirty="0"/>
            </a:p>
          </p:txBody>
        </p:sp>
        <p:pic>
          <p:nvPicPr>
            <p:cNvPr id="9233" name="Picture 31"/>
            <p:cNvPicPr>
              <a:picLocks noChangeAspect="1" noChangeArrowheads="1"/>
            </p:cNvPicPr>
            <p:nvPr/>
          </p:nvPicPr>
          <p:blipFill>
            <a:blip r:embed="rId5">
              <a:extLst>
                <a:ext uri="{28A0092B-C50C-407E-A947-70E740481C1C}">
                  <a14:useLocalDpi xmlns:a14="http://schemas.microsoft.com/office/drawing/2010/main" val="0"/>
                </a:ext>
              </a:extLst>
            </a:blip>
            <a:srcRect l="27083" t="11806" r="56250" b="64583"/>
            <a:stretch>
              <a:fillRect/>
            </a:stretch>
          </p:blipFill>
          <p:spPr bwMode="auto">
            <a:xfrm>
              <a:off x="1705405" y="4446493"/>
              <a:ext cx="170616" cy="1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32"/>
            <p:cNvPicPr>
              <a:picLocks noChangeAspect="1" noChangeArrowheads="1"/>
            </p:cNvPicPr>
            <p:nvPr/>
          </p:nvPicPr>
          <p:blipFill>
            <a:blip r:embed="rId5">
              <a:extLst>
                <a:ext uri="{28A0092B-C50C-407E-A947-70E740481C1C}">
                  <a14:useLocalDpi xmlns:a14="http://schemas.microsoft.com/office/drawing/2010/main" val="0"/>
                </a:ext>
              </a:extLst>
            </a:blip>
            <a:srcRect l="27083" t="11806" r="56250" b="64583"/>
            <a:stretch>
              <a:fillRect/>
            </a:stretch>
          </p:blipFill>
          <p:spPr bwMode="auto">
            <a:xfrm>
              <a:off x="1464535" y="3824447"/>
              <a:ext cx="170616" cy="1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33"/>
            <p:cNvPicPr>
              <a:picLocks noChangeAspect="1" noChangeArrowheads="1"/>
            </p:cNvPicPr>
            <p:nvPr/>
          </p:nvPicPr>
          <p:blipFill>
            <a:blip r:embed="rId5">
              <a:extLst>
                <a:ext uri="{28A0092B-C50C-407E-A947-70E740481C1C}">
                  <a14:useLocalDpi xmlns:a14="http://schemas.microsoft.com/office/drawing/2010/main" val="0"/>
                </a:ext>
              </a:extLst>
            </a:blip>
            <a:srcRect l="27083" t="11806" r="56250" b="64583"/>
            <a:stretch>
              <a:fillRect/>
            </a:stretch>
          </p:blipFill>
          <p:spPr bwMode="auto">
            <a:xfrm>
              <a:off x="1524753" y="3617098"/>
              <a:ext cx="170616" cy="1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34"/>
            <p:cNvPicPr>
              <a:picLocks noChangeAspect="1" noChangeArrowheads="1"/>
            </p:cNvPicPr>
            <p:nvPr/>
          </p:nvPicPr>
          <p:blipFill>
            <a:blip r:embed="rId5">
              <a:extLst>
                <a:ext uri="{28A0092B-C50C-407E-A947-70E740481C1C}">
                  <a14:useLocalDpi xmlns:a14="http://schemas.microsoft.com/office/drawing/2010/main" val="0"/>
                </a:ext>
              </a:extLst>
            </a:blip>
            <a:srcRect l="27083" t="11806" r="56250" b="64583"/>
            <a:stretch>
              <a:fillRect/>
            </a:stretch>
          </p:blipFill>
          <p:spPr bwMode="auto">
            <a:xfrm>
              <a:off x="2307578" y="4031795"/>
              <a:ext cx="170616" cy="1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35"/>
            <p:cNvPicPr>
              <a:picLocks noChangeAspect="1" noChangeArrowheads="1"/>
            </p:cNvPicPr>
            <p:nvPr/>
          </p:nvPicPr>
          <p:blipFill>
            <a:blip r:embed="rId5">
              <a:extLst>
                <a:ext uri="{28A0092B-C50C-407E-A947-70E740481C1C}">
                  <a14:useLocalDpi xmlns:a14="http://schemas.microsoft.com/office/drawing/2010/main" val="0"/>
                </a:ext>
              </a:extLst>
            </a:blip>
            <a:srcRect l="27083" t="11806" r="56250" b="64583"/>
            <a:stretch>
              <a:fillRect/>
            </a:stretch>
          </p:blipFill>
          <p:spPr bwMode="auto">
            <a:xfrm>
              <a:off x="2066709" y="4239144"/>
              <a:ext cx="170616" cy="1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36"/>
            <p:cNvPicPr>
              <a:picLocks noChangeAspect="1" noChangeArrowheads="1"/>
            </p:cNvPicPr>
            <p:nvPr/>
          </p:nvPicPr>
          <p:blipFill>
            <a:blip r:embed="rId5">
              <a:extLst>
                <a:ext uri="{28A0092B-C50C-407E-A947-70E740481C1C}">
                  <a14:useLocalDpi xmlns:a14="http://schemas.microsoft.com/office/drawing/2010/main" val="0"/>
                </a:ext>
              </a:extLst>
            </a:blip>
            <a:srcRect l="27083" t="11806" r="56250" b="64583"/>
            <a:stretch>
              <a:fillRect/>
            </a:stretch>
          </p:blipFill>
          <p:spPr bwMode="auto">
            <a:xfrm>
              <a:off x="2909751" y="3824447"/>
              <a:ext cx="170616" cy="1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37"/>
            <p:cNvPicPr>
              <a:picLocks noChangeAspect="1" noChangeArrowheads="1"/>
            </p:cNvPicPr>
            <p:nvPr/>
          </p:nvPicPr>
          <p:blipFill>
            <a:blip r:embed="rId5">
              <a:extLst>
                <a:ext uri="{28A0092B-C50C-407E-A947-70E740481C1C}">
                  <a14:useLocalDpi xmlns:a14="http://schemas.microsoft.com/office/drawing/2010/main" val="0"/>
                </a:ext>
              </a:extLst>
            </a:blip>
            <a:srcRect l="27083" t="11806" r="56250" b="64583"/>
            <a:stretch>
              <a:fillRect/>
            </a:stretch>
          </p:blipFill>
          <p:spPr bwMode="auto">
            <a:xfrm>
              <a:off x="2668882" y="4031795"/>
              <a:ext cx="170616" cy="1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0" name="AutoShape 38"/>
            <p:cNvSpPr>
              <a:spLocks noChangeArrowheads="1"/>
            </p:cNvSpPr>
            <p:nvPr/>
          </p:nvSpPr>
          <p:spPr bwMode="auto">
            <a:xfrm>
              <a:off x="3210838" y="3668935"/>
              <a:ext cx="240869" cy="207349"/>
            </a:xfrm>
            <a:prstGeom prst="triangle">
              <a:avLst>
                <a:gd name="adj" fmla="val 50000"/>
              </a:avLst>
            </a:prstGeom>
            <a:solidFill>
              <a:srgbClr val="993300"/>
            </a:solidFill>
            <a:ln w="9525">
              <a:solidFill>
                <a:schemeClr val="tx1"/>
              </a:solidFill>
              <a:miter lim="800000"/>
              <a:headEnd/>
              <a:tailEnd/>
            </a:ln>
          </p:spPr>
          <p:txBody>
            <a:bodyPr wrap="none" anchor="ctr"/>
            <a:lstStyle/>
            <a:p>
              <a:endParaRPr lang="en-US"/>
            </a:p>
          </p:txBody>
        </p:sp>
        <p:sp>
          <p:nvSpPr>
            <p:cNvPr id="9241" name="AutoShape 39"/>
            <p:cNvSpPr>
              <a:spLocks noChangeArrowheads="1"/>
            </p:cNvSpPr>
            <p:nvPr/>
          </p:nvSpPr>
          <p:spPr bwMode="auto">
            <a:xfrm>
              <a:off x="1223666" y="5794259"/>
              <a:ext cx="240869" cy="207349"/>
            </a:xfrm>
            <a:prstGeom prst="triangle">
              <a:avLst>
                <a:gd name="adj" fmla="val 50000"/>
              </a:avLst>
            </a:prstGeom>
            <a:solidFill>
              <a:srgbClr val="993300"/>
            </a:solidFill>
            <a:ln w="9525">
              <a:solidFill>
                <a:schemeClr val="tx1"/>
              </a:solidFill>
              <a:miter lim="800000"/>
              <a:headEnd/>
              <a:tailEnd/>
            </a:ln>
          </p:spPr>
          <p:txBody>
            <a:bodyPr wrap="none" anchor="ctr"/>
            <a:lstStyle/>
            <a:p>
              <a:endParaRPr lang="en-US"/>
            </a:p>
          </p:txBody>
        </p:sp>
        <p:sp>
          <p:nvSpPr>
            <p:cNvPr id="9242" name="AutoShape 40"/>
            <p:cNvSpPr>
              <a:spLocks noChangeArrowheads="1"/>
            </p:cNvSpPr>
            <p:nvPr/>
          </p:nvSpPr>
          <p:spPr bwMode="auto">
            <a:xfrm>
              <a:off x="3150620" y="4239144"/>
              <a:ext cx="240869" cy="207349"/>
            </a:xfrm>
            <a:prstGeom prst="triangle">
              <a:avLst>
                <a:gd name="adj" fmla="val 50000"/>
              </a:avLst>
            </a:prstGeom>
            <a:solidFill>
              <a:srgbClr val="993300"/>
            </a:solidFill>
            <a:ln w="9525">
              <a:solidFill>
                <a:schemeClr val="tx1"/>
              </a:solidFill>
              <a:miter lim="800000"/>
              <a:headEnd/>
              <a:tailEnd/>
            </a:ln>
          </p:spPr>
          <p:txBody>
            <a:bodyPr wrap="none" anchor="ctr"/>
            <a:lstStyle/>
            <a:p>
              <a:endParaRPr lang="en-US"/>
            </a:p>
          </p:txBody>
        </p:sp>
        <p:sp>
          <p:nvSpPr>
            <p:cNvPr id="9243" name="AutoShape 41"/>
            <p:cNvSpPr>
              <a:spLocks noChangeArrowheads="1"/>
            </p:cNvSpPr>
            <p:nvPr/>
          </p:nvSpPr>
          <p:spPr bwMode="auto">
            <a:xfrm>
              <a:off x="2066709" y="4550167"/>
              <a:ext cx="240869" cy="207349"/>
            </a:xfrm>
            <a:prstGeom prst="triangle">
              <a:avLst>
                <a:gd name="adj" fmla="val 50000"/>
              </a:avLst>
            </a:prstGeom>
            <a:solidFill>
              <a:srgbClr val="993300"/>
            </a:solidFill>
            <a:ln w="9525">
              <a:solidFill>
                <a:schemeClr val="tx1"/>
              </a:solidFill>
              <a:miter lim="800000"/>
              <a:headEnd/>
              <a:tailEnd/>
            </a:ln>
          </p:spPr>
          <p:txBody>
            <a:bodyPr wrap="none" anchor="ctr"/>
            <a:lstStyle/>
            <a:p>
              <a:endParaRPr lang="en-US"/>
            </a:p>
          </p:txBody>
        </p:sp>
        <p:sp>
          <p:nvSpPr>
            <p:cNvPr id="9244" name="AutoShape 42"/>
            <p:cNvSpPr>
              <a:spLocks noChangeArrowheads="1"/>
            </p:cNvSpPr>
            <p:nvPr/>
          </p:nvSpPr>
          <p:spPr bwMode="auto">
            <a:xfrm>
              <a:off x="1946274" y="4913027"/>
              <a:ext cx="240869" cy="207349"/>
            </a:xfrm>
            <a:prstGeom prst="triangle">
              <a:avLst>
                <a:gd name="adj" fmla="val 50000"/>
              </a:avLst>
            </a:prstGeom>
            <a:solidFill>
              <a:srgbClr val="993300"/>
            </a:solidFill>
            <a:ln w="9525">
              <a:solidFill>
                <a:schemeClr val="tx1"/>
              </a:solidFill>
              <a:miter lim="800000"/>
              <a:headEnd/>
              <a:tailEnd/>
            </a:ln>
          </p:spPr>
          <p:txBody>
            <a:bodyPr wrap="none" anchor="ctr"/>
            <a:lstStyle/>
            <a:p>
              <a:endParaRPr lang="en-US"/>
            </a:p>
          </p:txBody>
        </p:sp>
        <p:sp>
          <p:nvSpPr>
            <p:cNvPr id="9245" name="AutoShape 43"/>
            <p:cNvSpPr>
              <a:spLocks noChangeArrowheads="1"/>
            </p:cNvSpPr>
            <p:nvPr/>
          </p:nvSpPr>
          <p:spPr bwMode="auto">
            <a:xfrm>
              <a:off x="1464535" y="5535073"/>
              <a:ext cx="240869" cy="207349"/>
            </a:xfrm>
            <a:prstGeom prst="triangle">
              <a:avLst>
                <a:gd name="adj" fmla="val 50000"/>
              </a:avLst>
            </a:prstGeom>
            <a:solidFill>
              <a:srgbClr val="993300"/>
            </a:solidFill>
            <a:ln w="9525">
              <a:solidFill>
                <a:schemeClr val="tx1"/>
              </a:solidFill>
              <a:miter lim="800000"/>
              <a:headEnd/>
              <a:tailEnd/>
            </a:ln>
          </p:spPr>
          <p:txBody>
            <a:bodyPr wrap="none" anchor="ctr"/>
            <a:lstStyle/>
            <a:p>
              <a:endParaRPr lang="en-US"/>
            </a:p>
          </p:txBody>
        </p:sp>
        <p:sp>
          <p:nvSpPr>
            <p:cNvPr id="9246" name="AutoShape 44"/>
            <p:cNvSpPr>
              <a:spLocks noChangeArrowheads="1"/>
            </p:cNvSpPr>
            <p:nvPr/>
          </p:nvSpPr>
          <p:spPr bwMode="auto">
            <a:xfrm>
              <a:off x="4114097" y="3409750"/>
              <a:ext cx="240869" cy="207349"/>
            </a:xfrm>
            <a:prstGeom prst="triangle">
              <a:avLst>
                <a:gd name="adj" fmla="val 50000"/>
              </a:avLst>
            </a:prstGeom>
            <a:solidFill>
              <a:srgbClr val="993300"/>
            </a:solidFill>
            <a:ln w="9525">
              <a:solidFill>
                <a:schemeClr val="tx1"/>
              </a:solidFill>
              <a:miter lim="800000"/>
              <a:headEnd/>
              <a:tailEnd/>
            </a:ln>
          </p:spPr>
          <p:txBody>
            <a:bodyPr wrap="none" anchor="ctr"/>
            <a:lstStyle/>
            <a:p>
              <a:endParaRPr lang="en-US"/>
            </a:p>
          </p:txBody>
        </p:sp>
        <p:sp>
          <p:nvSpPr>
            <p:cNvPr id="9247" name="Line 45"/>
            <p:cNvSpPr>
              <a:spLocks noChangeShapeType="1"/>
            </p:cNvSpPr>
            <p:nvPr/>
          </p:nvSpPr>
          <p:spPr bwMode="auto">
            <a:xfrm>
              <a:off x="501058" y="3150564"/>
              <a:ext cx="1384998" cy="673883"/>
            </a:xfrm>
            <a:prstGeom prst="line">
              <a:avLst/>
            </a:prstGeom>
            <a:noFill/>
            <a:ln w="38100">
              <a:solidFill>
                <a:srgbClr val="993366"/>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9248" name="Line 46"/>
            <p:cNvSpPr>
              <a:spLocks noChangeShapeType="1"/>
            </p:cNvSpPr>
            <p:nvPr/>
          </p:nvSpPr>
          <p:spPr bwMode="auto">
            <a:xfrm rot="18600000">
              <a:off x="712592" y="3934164"/>
              <a:ext cx="1561594" cy="1092693"/>
            </a:xfrm>
            <a:prstGeom prst="line">
              <a:avLst/>
            </a:prstGeom>
            <a:noFill/>
            <a:ln w="38100">
              <a:solidFill>
                <a:srgbClr val="993366"/>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9249" name="Rectangle 47"/>
            <p:cNvSpPr>
              <a:spLocks noChangeArrowheads="1"/>
            </p:cNvSpPr>
            <p:nvPr/>
          </p:nvSpPr>
          <p:spPr bwMode="auto">
            <a:xfrm>
              <a:off x="286534" y="3082528"/>
              <a:ext cx="1445216" cy="479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kumimoji="0" lang="en-US" sz="1400" b="1" dirty="0"/>
                <a:t>      </a:t>
              </a:r>
              <a:r>
                <a:rPr kumimoji="0" lang="en-US" sz="1800" b="1" dirty="0">
                  <a:solidFill>
                    <a:srgbClr val="993366"/>
                  </a:solidFill>
                </a:rPr>
                <a:t>Alberta          </a:t>
              </a:r>
            </a:p>
            <a:p>
              <a:pPr eaLnBrk="0" hangingPunct="0"/>
              <a:r>
                <a:rPr kumimoji="0" lang="en-US" sz="1800" b="1" dirty="0">
                  <a:solidFill>
                    <a:srgbClr val="993366"/>
                  </a:solidFill>
                </a:rPr>
                <a:t> storm track</a:t>
              </a:r>
            </a:p>
          </p:txBody>
        </p:sp>
        <p:sp>
          <p:nvSpPr>
            <p:cNvPr id="9250" name="AutoShape 48"/>
            <p:cNvSpPr>
              <a:spLocks noChangeArrowheads="1"/>
            </p:cNvSpPr>
            <p:nvPr/>
          </p:nvSpPr>
          <p:spPr bwMode="auto">
            <a:xfrm rot="1200000">
              <a:off x="1973873" y="5467037"/>
              <a:ext cx="575828" cy="534571"/>
            </a:xfrm>
            <a:prstGeom prst="upArrow">
              <a:avLst>
                <a:gd name="adj1" fmla="val 50000"/>
                <a:gd name="adj2" fmla="val 26961"/>
              </a:avLst>
            </a:prstGeom>
            <a:solidFill>
              <a:srgbClr val="FF9900"/>
            </a:solidFill>
            <a:ln w="9525">
              <a:solidFill>
                <a:schemeClr val="tx1"/>
              </a:solidFill>
              <a:miter lim="800000"/>
              <a:headEnd/>
              <a:tailEnd/>
            </a:ln>
          </p:spPr>
          <p:txBody>
            <a:bodyPr wrap="none" anchor="ctr"/>
            <a:lstStyle/>
            <a:p>
              <a:endParaRPr lang="en-US"/>
            </a:p>
          </p:txBody>
        </p:sp>
        <p:sp>
          <p:nvSpPr>
            <p:cNvPr id="9251" name="Text Box 49"/>
            <p:cNvSpPr txBox="1">
              <a:spLocks noChangeArrowheads="1"/>
            </p:cNvSpPr>
            <p:nvPr/>
          </p:nvSpPr>
          <p:spPr bwMode="auto">
            <a:xfrm rot="17400000">
              <a:off x="2006469" y="5563962"/>
              <a:ext cx="511892" cy="37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1800" b="1" dirty="0" err="1"/>
                <a:t>cT</a:t>
              </a:r>
              <a:endParaRPr kumimoji="0" lang="en-US" sz="1800" dirty="0"/>
            </a:p>
          </p:txBody>
        </p:sp>
        <p:grpSp>
          <p:nvGrpSpPr>
            <p:cNvPr id="5" name="Group 4"/>
            <p:cNvGrpSpPr/>
            <p:nvPr/>
          </p:nvGrpSpPr>
          <p:grpSpPr>
            <a:xfrm>
              <a:off x="4038600" y="4648200"/>
              <a:ext cx="1319763" cy="534571"/>
              <a:chOff x="7062237" y="6323429"/>
              <a:chExt cx="1319763" cy="534571"/>
            </a:xfrm>
          </p:grpSpPr>
          <p:grpSp>
            <p:nvGrpSpPr>
              <p:cNvPr id="9230" name="Group 24"/>
              <p:cNvGrpSpPr>
                <a:grpSpLocks/>
              </p:cNvGrpSpPr>
              <p:nvPr/>
            </p:nvGrpSpPr>
            <p:grpSpPr bwMode="auto">
              <a:xfrm>
                <a:off x="7217798" y="6339629"/>
                <a:ext cx="776553" cy="518371"/>
                <a:chOff x="3098" y="5353"/>
                <a:chExt cx="619" cy="480"/>
              </a:xfrm>
            </p:grpSpPr>
            <p:grpSp>
              <p:nvGrpSpPr>
                <p:cNvPr id="9256" name="Group 25"/>
                <p:cNvGrpSpPr>
                  <a:grpSpLocks/>
                </p:cNvGrpSpPr>
                <p:nvPr/>
              </p:nvGrpSpPr>
              <p:grpSpPr bwMode="auto">
                <a:xfrm>
                  <a:off x="3345" y="5353"/>
                  <a:ext cx="372" cy="480"/>
                  <a:chOff x="11349" y="8891"/>
                  <a:chExt cx="1428" cy="1968"/>
                </a:xfrm>
              </p:grpSpPr>
              <p:sp>
                <p:nvSpPr>
                  <p:cNvPr id="9258" name="Oval 26"/>
                  <p:cNvSpPr>
                    <a:spLocks noChangeArrowheads="1"/>
                  </p:cNvSpPr>
                  <p:nvPr/>
                </p:nvSpPr>
                <p:spPr bwMode="auto">
                  <a:xfrm>
                    <a:off x="11349" y="9406"/>
                    <a:ext cx="960" cy="76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9259" name="Freeform 27"/>
                  <p:cNvSpPr>
                    <a:spLocks/>
                  </p:cNvSpPr>
                  <p:nvPr/>
                </p:nvSpPr>
                <p:spPr bwMode="auto">
                  <a:xfrm>
                    <a:off x="11353" y="8891"/>
                    <a:ext cx="1424" cy="1968"/>
                  </a:xfrm>
                  <a:custGeom>
                    <a:avLst/>
                    <a:gdLst>
                      <a:gd name="T0" fmla="*/ 0 w 1328"/>
                      <a:gd name="T1" fmla="*/ 4352 h 1824"/>
                      <a:gd name="T2" fmla="*/ 726 w 1328"/>
                      <a:gd name="T3" fmla="*/ 2179 h 1824"/>
                      <a:gd name="T4" fmla="*/ 3260 w 1328"/>
                      <a:gd name="T5" fmla="*/ 436 h 1824"/>
                      <a:gd name="T6" fmla="*/ 6896 w 1328"/>
                      <a:gd name="T7" fmla="*/ 436 h 1824"/>
                      <a:gd name="T8" fmla="*/ 9444 w 1328"/>
                      <a:gd name="T9" fmla="*/ 3051 h 1824"/>
                      <a:gd name="T10" fmla="*/ 9444 w 1328"/>
                      <a:gd name="T11" fmla="*/ 8702 h 1824"/>
                      <a:gd name="T12" fmla="*/ 5831 w 1328"/>
                      <a:gd name="T13" fmla="*/ 14351 h 1824"/>
                      <a:gd name="T14" fmla="*/ 2536 w 1328"/>
                      <a:gd name="T15" fmla="*/ 16518 h 1824"/>
                      <a:gd name="T16" fmla="*/ 2909 w 1328"/>
                      <a:gd name="T17" fmla="*/ 14351 h 1824"/>
                      <a:gd name="T18" fmla="*/ 5086 w 1328"/>
                      <a:gd name="T19" fmla="*/ 12167 h 1824"/>
                      <a:gd name="T20" fmla="*/ 7256 w 1328"/>
                      <a:gd name="T21" fmla="*/ 8702 h 1824"/>
                      <a:gd name="T22" fmla="*/ 6896 w 1328"/>
                      <a:gd name="T23" fmla="*/ 5650 h 1824"/>
                      <a:gd name="T24" fmla="*/ 5086 w 1328"/>
                      <a:gd name="T25" fmla="*/ 4352 h 1824"/>
                      <a:gd name="T26" fmla="*/ 4359 w 1328"/>
                      <a:gd name="T27" fmla="*/ 4352 h 18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28"/>
                      <a:gd name="T43" fmla="*/ 0 h 1824"/>
                      <a:gd name="T44" fmla="*/ 1328 w 1328"/>
                      <a:gd name="T45" fmla="*/ 1824 h 18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28" h="1824">
                        <a:moveTo>
                          <a:pt x="0" y="480"/>
                        </a:moveTo>
                        <a:cubicBezTo>
                          <a:pt x="12" y="396"/>
                          <a:pt x="24" y="312"/>
                          <a:pt x="96" y="240"/>
                        </a:cubicBezTo>
                        <a:cubicBezTo>
                          <a:pt x="168" y="168"/>
                          <a:pt x="296" y="80"/>
                          <a:pt x="432" y="48"/>
                        </a:cubicBezTo>
                        <a:cubicBezTo>
                          <a:pt x="568" y="16"/>
                          <a:pt x="776" y="0"/>
                          <a:pt x="912" y="48"/>
                        </a:cubicBezTo>
                        <a:cubicBezTo>
                          <a:pt x="1048" y="96"/>
                          <a:pt x="1192" y="184"/>
                          <a:pt x="1248" y="336"/>
                        </a:cubicBezTo>
                        <a:cubicBezTo>
                          <a:pt x="1304" y="488"/>
                          <a:pt x="1328" y="752"/>
                          <a:pt x="1248" y="960"/>
                        </a:cubicBezTo>
                        <a:cubicBezTo>
                          <a:pt x="1168" y="1168"/>
                          <a:pt x="920" y="1440"/>
                          <a:pt x="768" y="1584"/>
                        </a:cubicBezTo>
                        <a:cubicBezTo>
                          <a:pt x="616" y="1728"/>
                          <a:pt x="400" y="1824"/>
                          <a:pt x="336" y="1824"/>
                        </a:cubicBezTo>
                        <a:cubicBezTo>
                          <a:pt x="272" y="1824"/>
                          <a:pt x="328" y="1664"/>
                          <a:pt x="384" y="1584"/>
                        </a:cubicBezTo>
                        <a:cubicBezTo>
                          <a:pt x="440" y="1504"/>
                          <a:pt x="576" y="1448"/>
                          <a:pt x="672" y="1344"/>
                        </a:cubicBezTo>
                        <a:cubicBezTo>
                          <a:pt x="768" y="1240"/>
                          <a:pt x="920" y="1080"/>
                          <a:pt x="960" y="960"/>
                        </a:cubicBezTo>
                        <a:cubicBezTo>
                          <a:pt x="1000" y="840"/>
                          <a:pt x="960" y="704"/>
                          <a:pt x="912" y="624"/>
                        </a:cubicBezTo>
                        <a:cubicBezTo>
                          <a:pt x="864" y="544"/>
                          <a:pt x="728" y="504"/>
                          <a:pt x="672" y="480"/>
                        </a:cubicBezTo>
                        <a:cubicBezTo>
                          <a:pt x="616" y="456"/>
                          <a:pt x="568" y="528"/>
                          <a:pt x="576" y="480"/>
                        </a:cubicBezTo>
                      </a:path>
                    </a:pathLst>
                  </a:custGeom>
                  <a:solidFill>
                    <a:schemeClr val="folHlink"/>
                  </a:solidFill>
                  <a:ln w="9525">
                    <a:solidFill>
                      <a:schemeClr val="folHlink"/>
                    </a:solidFill>
                    <a:round/>
                    <a:headEnd/>
                    <a:tailEnd/>
                  </a:ln>
                </p:spPr>
                <p:txBody>
                  <a:bodyPr wrap="none" anchor="ctr"/>
                  <a:lstStyle/>
                  <a:p>
                    <a:endParaRPr lang="en-US"/>
                  </a:p>
                </p:txBody>
              </p:sp>
            </p:grpSp>
            <p:sp>
              <p:nvSpPr>
                <p:cNvPr id="9257" name="Text Box 28"/>
                <p:cNvSpPr txBox="1">
                  <a:spLocks noChangeArrowheads="1"/>
                </p:cNvSpPr>
                <p:nvPr/>
              </p:nvSpPr>
              <p:spPr bwMode="auto">
                <a:xfrm>
                  <a:off x="3098" y="5409"/>
                  <a:ext cx="576"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2200" b="1" dirty="0"/>
                    <a:t>   </a:t>
                  </a:r>
                  <a:r>
                    <a:rPr kumimoji="0" lang="en-US" sz="2200" b="1" dirty="0">
                      <a:solidFill>
                        <a:srgbClr val="FF0000"/>
                      </a:solidFill>
                    </a:rPr>
                    <a:t>L</a:t>
                  </a:r>
                  <a:endParaRPr kumimoji="0" lang="en-US" dirty="0"/>
                </a:p>
              </p:txBody>
            </p:sp>
          </p:grpSp>
          <p:sp>
            <p:nvSpPr>
              <p:cNvPr id="9253" name="Text Box 51"/>
              <p:cNvSpPr txBox="1">
                <a:spLocks noChangeArrowheads="1"/>
              </p:cNvSpPr>
              <p:nvPr/>
            </p:nvSpPr>
            <p:spPr bwMode="auto">
              <a:xfrm>
                <a:off x="7062237" y="6323429"/>
                <a:ext cx="1319763" cy="3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1800" b="1" dirty="0" smtClean="0"/>
                  <a:t>nor’easter</a:t>
                </a:r>
                <a:endParaRPr kumimoji="0" lang="en-US" sz="1800" dirty="0"/>
              </a:p>
            </p:txBody>
          </p:sp>
        </p:grpSp>
        <p:sp>
          <p:nvSpPr>
            <p:cNvPr id="9254" name="Text Box 52"/>
            <p:cNvSpPr txBox="1">
              <a:spLocks noChangeArrowheads="1"/>
            </p:cNvSpPr>
            <p:nvPr/>
          </p:nvSpPr>
          <p:spPr bwMode="auto">
            <a:xfrm>
              <a:off x="4343400" y="3124200"/>
              <a:ext cx="106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1400" b="1" dirty="0"/>
                <a:t>Mean surface low</a:t>
              </a:r>
              <a:endParaRPr kumimoji="0" lang="en-US" sz="1400" dirty="0"/>
            </a:p>
          </p:txBody>
        </p:sp>
        <p:sp>
          <p:nvSpPr>
            <p:cNvPr id="9255" name="Text Box 53"/>
            <p:cNvSpPr txBox="1">
              <a:spLocks noChangeArrowheads="1"/>
            </p:cNvSpPr>
            <p:nvPr/>
          </p:nvSpPr>
          <p:spPr bwMode="auto">
            <a:xfrm>
              <a:off x="304800" y="5476756"/>
              <a:ext cx="129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1400" b="1" dirty="0"/>
                <a:t>Mean               surface    high</a:t>
              </a:r>
              <a:endParaRPr kumimoji="0" lang="en-US" sz="1400" dirty="0"/>
            </a:p>
          </p:txBody>
        </p:sp>
        <p:sp>
          <p:nvSpPr>
            <p:cNvPr id="9252" name="Text Box 50"/>
            <p:cNvSpPr txBox="1">
              <a:spLocks noChangeArrowheads="1"/>
            </p:cNvSpPr>
            <p:nvPr/>
          </p:nvSpPr>
          <p:spPr bwMode="auto">
            <a:xfrm rot="20400000">
              <a:off x="4361239" y="5670065"/>
              <a:ext cx="538192" cy="3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1800" b="1" dirty="0" err="1">
                  <a:solidFill>
                    <a:srgbClr val="FF0000"/>
                  </a:solidFill>
                </a:rPr>
                <a:t>mT</a:t>
              </a:r>
              <a:endParaRPr kumimoji="0" lang="en-US" sz="1800" dirty="0"/>
            </a:p>
          </p:txBody>
        </p:sp>
        <p:sp>
          <p:nvSpPr>
            <p:cNvPr id="9221" name="Text Box 54"/>
            <p:cNvSpPr txBox="1">
              <a:spLocks noChangeArrowheads="1"/>
            </p:cNvSpPr>
            <p:nvPr/>
          </p:nvSpPr>
          <p:spPr bwMode="auto">
            <a:xfrm>
              <a:off x="352924" y="1828800"/>
              <a:ext cx="50799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lgn="ctr" eaLnBrk="1" hangingPunct="1">
                <a:spcBef>
                  <a:spcPct val="50000"/>
                </a:spcBef>
              </a:pPr>
              <a:r>
                <a:rPr kumimoji="0" lang="en-US" sz="2000" dirty="0"/>
                <a:t>Key wintertime Features in the Northeast</a:t>
              </a:r>
            </a:p>
          </p:txBody>
        </p:sp>
        <p:sp>
          <p:nvSpPr>
            <p:cNvPr id="9219" name="Rectangle 3"/>
            <p:cNvSpPr>
              <a:spLocks noChangeArrowheads="1"/>
            </p:cNvSpPr>
            <p:nvPr/>
          </p:nvSpPr>
          <p:spPr bwMode="auto">
            <a:xfrm>
              <a:off x="152400" y="4450989"/>
              <a:ext cx="1671031" cy="48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kumimoji="0" lang="en-US" sz="1800" b="1" dirty="0">
                  <a:solidFill>
                    <a:srgbClr val="993366"/>
                  </a:solidFill>
                </a:rPr>
                <a:t>      Colorado               </a:t>
              </a:r>
            </a:p>
            <a:p>
              <a:pPr eaLnBrk="0" hangingPunct="0"/>
              <a:r>
                <a:rPr kumimoji="0" lang="en-US" sz="1800" b="1" dirty="0">
                  <a:solidFill>
                    <a:srgbClr val="993366"/>
                  </a:solidFill>
                </a:rPr>
                <a:t>    storm track</a:t>
              </a:r>
            </a:p>
          </p:txBody>
        </p:sp>
      </p:grpSp>
      <p:pic>
        <p:nvPicPr>
          <p:cNvPr id="57" name="Picture 2" descr="figure"/>
          <p:cNvPicPr>
            <a:picLocks noChangeAspect="1" noChangeArrowheads="1"/>
          </p:cNvPicPr>
          <p:nvPr/>
        </p:nvPicPr>
        <p:blipFill>
          <a:blip r:embed="rId6">
            <a:extLst>
              <a:ext uri="{28A0092B-C50C-407E-A947-70E740481C1C}">
                <a14:useLocalDpi xmlns:a14="http://schemas.microsoft.com/office/drawing/2010/main" val="0"/>
              </a:ext>
            </a:extLst>
          </a:blip>
          <a:srcRect l="10320" t="43182" r="7855" b="9479"/>
          <a:stretch>
            <a:fillRect/>
          </a:stretch>
        </p:blipFill>
        <p:spPr bwMode="auto">
          <a:xfrm>
            <a:off x="5418666" y="2819400"/>
            <a:ext cx="372533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8600" y="304800"/>
            <a:ext cx="8610600" cy="1384995"/>
          </a:xfrm>
          <a:prstGeom prst="rect">
            <a:avLst/>
          </a:prstGeom>
        </p:spPr>
        <p:txBody>
          <a:bodyPr wrap="square">
            <a:spAutoFit/>
          </a:bodyPr>
          <a:lstStyle/>
          <a:p>
            <a:pPr marL="342900" indent="-342900">
              <a:buClr>
                <a:srgbClr val="FF0000"/>
              </a:buClr>
              <a:buSzPct val="75000"/>
              <a:buFont typeface="Wingdings" charset="2"/>
              <a:buChar char="q"/>
            </a:pPr>
            <a:r>
              <a:rPr lang="en-US" sz="2800" dirty="0" err="1">
                <a:solidFill>
                  <a:srgbClr val="000000"/>
                </a:solidFill>
                <a:latin typeface="Times New Roman"/>
                <a:cs typeface="Times New Roman"/>
              </a:rPr>
              <a:t>Notaro</a:t>
            </a:r>
            <a:r>
              <a:rPr lang="en-US" sz="2800" dirty="0">
                <a:solidFill>
                  <a:srgbClr val="000000"/>
                </a:solidFill>
                <a:latin typeface="Times New Roman"/>
                <a:cs typeface="Times New Roman"/>
              </a:rPr>
              <a:t> et al., 2006:  Model and observational analysis of the </a:t>
            </a:r>
            <a:r>
              <a:rPr lang="en-US" sz="2800" b="1" i="1" dirty="0">
                <a:solidFill>
                  <a:srgbClr val="000000"/>
                </a:solidFill>
                <a:latin typeface="Times New Roman"/>
                <a:cs typeface="Times New Roman"/>
              </a:rPr>
              <a:t>NE regional winter climate </a:t>
            </a:r>
            <a:r>
              <a:rPr lang="en-US" sz="2800" dirty="0">
                <a:solidFill>
                  <a:srgbClr val="000000"/>
                </a:solidFill>
                <a:latin typeface="Times New Roman"/>
                <a:cs typeface="Times New Roman"/>
              </a:rPr>
              <a:t>and its relation to the PNA pattern. </a:t>
            </a:r>
            <a:r>
              <a:rPr lang="en-US" sz="2800" i="1" dirty="0">
                <a:solidFill>
                  <a:srgbClr val="000000"/>
                </a:solidFill>
                <a:latin typeface="Times New Roman"/>
                <a:cs typeface="Times New Roman"/>
              </a:rPr>
              <a:t>Mon. </a:t>
            </a:r>
            <a:r>
              <a:rPr lang="en-US" sz="2800" i="1" dirty="0" err="1">
                <a:solidFill>
                  <a:srgbClr val="000000"/>
                </a:solidFill>
                <a:latin typeface="Times New Roman"/>
                <a:cs typeface="Times New Roman"/>
              </a:rPr>
              <a:t>Wea</a:t>
            </a:r>
            <a:r>
              <a:rPr lang="en-US" sz="2800" i="1" dirty="0">
                <a:solidFill>
                  <a:srgbClr val="000000"/>
                </a:solidFill>
                <a:latin typeface="Times New Roman"/>
                <a:cs typeface="Times New Roman"/>
              </a:rPr>
              <a:t>. Rev.</a:t>
            </a:r>
          </a:p>
        </p:txBody>
      </p:sp>
    </p:spTree>
    <p:extLst>
      <p:ext uri="{BB962C8B-B14F-4D97-AF65-F5344CB8AC3E}">
        <p14:creationId xmlns:p14="http://schemas.microsoft.com/office/powerpoint/2010/main" val="18667554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7200" y="2362200"/>
            <a:ext cx="8382000" cy="3962400"/>
            <a:chOff x="457200" y="2362200"/>
            <a:chExt cx="8382000" cy="3962400"/>
          </a:xfrm>
        </p:grpSpPr>
        <p:grpSp>
          <p:nvGrpSpPr>
            <p:cNvPr id="3" name="Group 2"/>
            <p:cNvGrpSpPr/>
            <p:nvPr/>
          </p:nvGrpSpPr>
          <p:grpSpPr>
            <a:xfrm>
              <a:off x="457200" y="2362200"/>
              <a:ext cx="8382000" cy="3962400"/>
              <a:chOff x="152400" y="1371600"/>
              <a:chExt cx="8750300" cy="4343400"/>
            </a:xfrm>
          </p:grpSpPr>
          <p:pic>
            <p:nvPicPr>
              <p:cNvPr id="4" name="Picture 3"/>
              <p:cNvPicPr>
                <a:picLocks noChangeAspect="1"/>
              </p:cNvPicPr>
              <p:nvPr/>
            </p:nvPicPr>
            <p:blipFill>
              <a:blip r:embed="rId3"/>
              <a:stretch>
                <a:fillRect/>
              </a:stretch>
            </p:blipFill>
            <p:spPr>
              <a:xfrm>
                <a:off x="152400" y="1371600"/>
                <a:ext cx="4406900" cy="3327400"/>
              </a:xfrm>
              <a:prstGeom prst="rect">
                <a:avLst/>
              </a:prstGeom>
            </p:spPr>
          </p:pic>
          <p:pic>
            <p:nvPicPr>
              <p:cNvPr id="5" name="Picture 4"/>
              <p:cNvPicPr>
                <a:picLocks noChangeAspect="1"/>
              </p:cNvPicPr>
              <p:nvPr/>
            </p:nvPicPr>
            <p:blipFill>
              <a:blip r:embed="rId4"/>
              <a:stretch>
                <a:fillRect/>
              </a:stretch>
            </p:blipFill>
            <p:spPr>
              <a:xfrm>
                <a:off x="4648200" y="2209800"/>
                <a:ext cx="4254500" cy="2463800"/>
              </a:xfrm>
              <a:prstGeom prst="rect">
                <a:avLst/>
              </a:prstGeom>
            </p:spPr>
          </p:pic>
          <p:pic>
            <p:nvPicPr>
              <p:cNvPr id="8" name="Picture 7"/>
              <p:cNvPicPr>
                <a:picLocks noChangeAspect="1"/>
              </p:cNvPicPr>
              <p:nvPr/>
            </p:nvPicPr>
            <p:blipFill>
              <a:blip r:embed="rId5"/>
              <a:stretch>
                <a:fillRect/>
              </a:stretch>
            </p:blipFill>
            <p:spPr>
              <a:xfrm>
                <a:off x="152400" y="4800600"/>
                <a:ext cx="4432300" cy="914400"/>
              </a:xfrm>
              <a:prstGeom prst="rect">
                <a:avLst/>
              </a:prstGeom>
            </p:spPr>
          </p:pic>
          <p:pic>
            <p:nvPicPr>
              <p:cNvPr id="9" name="Picture 8"/>
              <p:cNvPicPr>
                <a:picLocks noChangeAspect="1"/>
              </p:cNvPicPr>
              <p:nvPr/>
            </p:nvPicPr>
            <p:blipFill>
              <a:blip r:embed="rId6"/>
              <a:stretch>
                <a:fillRect/>
              </a:stretch>
            </p:blipFill>
            <p:spPr>
              <a:xfrm>
                <a:off x="4648200" y="4724400"/>
                <a:ext cx="4229100" cy="457200"/>
              </a:xfrm>
              <a:prstGeom prst="rect">
                <a:avLst/>
              </a:prstGeom>
            </p:spPr>
          </p:pic>
        </p:grpSp>
        <p:sp>
          <p:nvSpPr>
            <p:cNvPr id="2" name="TextBox 1"/>
            <p:cNvSpPr txBox="1"/>
            <p:nvPr/>
          </p:nvSpPr>
          <p:spPr>
            <a:xfrm>
              <a:off x="4724400" y="2438400"/>
              <a:ext cx="4017596" cy="707886"/>
            </a:xfrm>
            <a:prstGeom prst="rect">
              <a:avLst/>
            </a:prstGeom>
            <a:noFill/>
          </p:spPr>
          <p:txBody>
            <a:bodyPr wrap="none" rtlCol="0">
              <a:spAutoFit/>
            </a:bodyPr>
            <a:lstStyle/>
            <a:p>
              <a:pPr algn="ctr"/>
              <a:r>
                <a:rPr lang="en-US" sz="2000" dirty="0" smtClean="0"/>
                <a:t>February 2, 2015 NEUS Snow </a:t>
              </a:r>
              <a:r>
                <a:rPr lang="en-US" sz="2000" dirty="0"/>
                <a:t>S</a:t>
              </a:r>
              <a:r>
                <a:rPr lang="en-US" sz="2000" dirty="0" smtClean="0"/>
                <a:t>torm</a:t>
              </a:r>
            </a:p>
            <a:p>
              <a:pPr algn="ctr"/>
              <a:r>
                <a:rPr lang="en-US" sz="2000" dirty="0" smtClean="0"/>
                <a:t>(</a:t>
              </a:r>
              <a:r>
                <a:rPr lang="en-US" sz="2000" dirty="0" err="1" smtClean="0"/>
                <a:t>Rauber</a:t>
              </a:r>
              <a:r>
                <a:rPr lang="en-US" sz="2000" dirty="0" smtClean="0"/>
                <a:t> </a:t>
              </a:r>
              <a:r>
                <a:rPr lang="en-US" sz="2000" dirty="0"/>
                <a:t>et al</a:t>
              </a:r>
              <a:r>
                <a:rPr lang="en-US" sz="2000" dirty="0" smtClean="0"/>
                <a:t>., 2017</a:t>
              </a:r>
              <a:r>
                <a:rPr lang="en-US" sz="2000" dirty="0"/>
                <a:t>, BAMS</a:t>
              </a:r>
              <a:r>
                <a:rPr lang="en-US" sz="2000" dirty="0" smtClean="0"/>
                <a:t>)</a:t>
              </a:r>
              <a:endParaRPr lang="en-US" sz="2000" dirty="0"/>
            </a:p>
          </p:txBody>
        </p:sp>
      </p:grpSp>
      <p:sp>
        <p:nvSpPr>
          <p:cNvPr id="6" name="Rectangle 5"/>
          <p:cNvSpPr/>
          <p:nvPr/>
        </p:nvSpPr>
        <p:spPr>
          <a:xfrm>
            <a:off x="304800" y="228600"/>
            <a:ext cx="8763000" cy="1692771"/>
          </a:xfrm>
          <a:prstGeom prst="rect">
            <a:avLst/>
          </a:prstGeom>
        </p:spPr>
        <p:txBody>
          <a:bodyPr wrap="square">
            <a:spAutoFit/>
          </a:bodyPr>
          <a:lstStyle/>
          <a:p>
            <a:pPr marL="342900" indent="-342900">
              <a:buClr>
                <a:srgbClr val="FF0000"/>
              </a:buClr>
              <a:buSzPct val="75000"/>
              <a:buFont typeface="Wingdings" charset="2"/>
              <a:buChar char="q"/>
            </a:pPr>
            <a:r>
              <a:rPr lang="en-US" altLang="zh-CN" sz="3200" dirty="0">
                <a:solidFill>
                  <a:srgbClr val="000000"/>
                </a:solidFill>
                <a:latin typeface="+mn-lt"/>
                <a:cs typeface="Times New Roman"/>
              </a:rPr>
              <a:t>For the</a:t>
            </a:r>
            <a:r>
              <a:rPr lang="zh-CN" altLang="en-US" sz="3200" dirty="0">
                <a:solidFill>
                  <a:srgbClr val="000000"/>
                </a:solidFill>
                <a:latin typeface="+mn-lt"/>
                <a:cs typeface="Times New Roman"/>
              </a:rPr>
              <a:t> </a:t>
            </a:r>
            <a:r>
              <a:rPr lang="en-US" altLang="zh-CN" sz="3200" b="1" i="1" dirty="0">
                <a:solidFill>
                  <a:srgbClr val="000000"/>
                </a:solidFill>
                <a:latin typeface="+mn-lt"/>
                <a:cs typeface="Times New Roman"/>
              </a:rPr>
              <a:t>winter</a:t>
            </a:r>
            <a:r>
              <a:rPr lang="zh-CN" altLang="en-US" sz="3200" b="1" i="1" dirty="0">
                <a:solidFill>
                  <a:srgbClr val="000000"/>
                </a:solidFill>
                <a:latin typeface="+mn-lt"/>
                <a:cs typeface="Times New Roman"/>
              </a:rPr>
              <a:t> </a:t>
            </a:r>
            <a:r>
              <a:rPr lang="en-US" altLang="zh-CN" sz="3200" b="1" i="1" dirty="0">
                <a:solidFill>
                  <a:srgbClr val="000000"/>
                </a:solidFill>
                <a:latin typeface="+mn-lt"/>
                <a:cs typeface="Times New Roman"/>
              </a:rPr>
              <a:t>snow storms</a:t>
            </a:r>
            <a:r>
              <a:rPr lang="zh-CN" altLang="en-US" sz="3200" b="1" i="1" dirty="0">
                <a:solidFill>
                  <a:srgbClr val="000000"/>
                </a:solidFill>
                <a:latin typeface="+mn-lt"/>
                <a:cs typeface="Times New Roman"/>
              </a:rPr>
              <a:t> </a:t>
            </a:r>
            <a:r>
              <a:rPr lang="en-US" altLang="zh-CN" sz="3200" b="1" i="1" dirty="0" smtClean="0">
                <a:solidFill>
                  <a:srgbClr val="000000"/>
                </a:solidFill>
                <a:latin typeface="+mn-lt"/>
                <a:cs typeface="Times New Roman"/>
              </a:rPr>
              <a:t>in the </a:t>
            </a:r>
            <a:r>
              <a:rPr lang="en-US" altLang="zh-CN" sz="3200" dirty="0" smtClean="0">
                <a:solidFill>
                  <a:srgbClr val="000000"/>
                </a:solidFill>
                <a:latin typeface="+mn-lt"/>
                <a:cs typeface="Times New Roman"/>
              </a:rPr>
              <a:t>NEUS</a:t>
            </a:r>
            <a:r>
              <a:rPr lang="en-US" altLang="zh-CN" sz="3200" dirty="0">
                <a:solidFill>
                  <a:srgbClr val="000000"/>
                </a:solidFill>
                <a:latin typeface="+mn-lt"/>
                <a:cs typeface="Times New Roman"/>
              </a:rPr>
              <a:t>:</a:t>
            </a:r>
          </a:p>
          <a:p>
            <a:pPr marL="457200" indent="-228600">
              <a:buClr>
                <a:srgbClr val="FF0000"/>
              </a:buClr>
              <a:buSzPct val="75000"/>
              <a:buFont typeface="Wingdings" charset="2"/>
              <a:buChar char="Ø"/>
            </a:pPr>
            <a:r>
              <a:rPr lang="en-US" altLang="zh-CN" dirty="0">
                <a:solidFill>
                  <a:srgbClr val="000000"/>
                </a:solidFill>
                <a:latin typeface="Times New Roman"/>
                <a:cs typeface="Times New Roman"/>
              </a:rPr>
              <a:t>Zero</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temperature</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contour</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at</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850hPa</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a:t>
            </a:r>
            <a:r>
              <a:rPr lang="en-US" altLang="zh-CN" dirty="0" err="1">
                <a:solidFill>
                  <a:srgbClr val="000000"/>
                </a:solidFill>
                <a:latin typeface="Times New Roman"/>
                <a:cs typeface="Times New Roman"/>
              </a:rPr>
              <a:t>Kocin</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and</a:t>
            </a:r>
            <a:r>
              <a:rPr lang="zh-CN" altLang="en-US" dirty="0">
                <a:solidFill>
                  <a:srgbClr val="000000"/>
                </a:solidFill>
                <a:latin typeface="Times New Roman"/>
                <a:cs typeface="Times New Roman"/>
              </a:rPr>
              <a:t> </a:t>
            </a:r>
            <a:r>
              <a:rPr lang="en-US" altLang="zh-CN" dirty="0" err="1">
                <a:solidFill>
                  <a:srgbClr val="000000"/>
                </a:solidFill>
                <a:latin typeface="Times New Roman"/>
                <a:cs typeface="Times New Roman"/>
              </a:rPr>
              <a:t>Uccellini</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1990</a:t>
            </a:r>
            <a:r>
              <a:rPr lang="en-US" altLang="zh-CN" dirty="0" smtClean="0">
                <a:solidFill>
                  <a:srgbClr val="000000"/>
                </a:solidFill>
                <a:latin typeface="Times New Roman"/>
                <a:cs typeface="Times New Roman"/>
              </a:rPr>
              <a:t>)</a:t>
            </a:r>
            <a:endParaRPr lang="en-US" altLang="zh-CN" dirty="0">
              <a:solidFill>
                <a:srgbClr val="000000"/>
              </a:solidFill>
              <a:latin typeface="Times New Roman"/>
              <a:cs typeface="Times New Roman"/>
            </a:endParaRPr>
          </a:p>
          <a:p>
            <a:pPr marL="457200" indent="-228600">
              <a:buClr>
                <a:srgbClr val="FF0000"/>
              </a:buClr>
              <a:buSzPct val="75000"/>
              <a:buFont typeface="Wingdings" charset="2"/>
              <a:buChar char="Ø"/>
            </a:pPr>
            <a:r>
              <a:rPr lang="en-US" altLang="zh-CN" dirty="0">
                <a:solidFill>
                  <a:srgbClr val="000000"/>
                </a:solidFill>
                <a:latin typeface="Times New Roman"/>
                <a:cs typeface="Times New Roman"/>
              </a:rPr>
              <a:t>Strong</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low-level</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easterly</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anomalies</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a:t>
            </a:r>
            <a:r>
              <a:rPr lang="en-US" dirty="0">
                <a:solidFill>
                  <a:srgbClr val="000000"/>
                </a:solidFill>
                <a:latin typeface="Times New Roman"/>
                <a:cs typeface="Times New Roman"/>
              </a:rPr>
              <a:t>Stuart and </a:t>
            </a:r>
            <a:r>
              <a:rPr lang="en-US" dirty="0" err="1">
                <a:solidFill>
                  <a:srgbClr val="000000"/>
                </a:solidFill>
                <a:latin typeface="Times New Roman"/>
                <a:cs typeface="Times New Roman"/>
              </a:rPr>
              <a:t>Grumm</a:t>
            </a:r>
            <a:r>
              <a:rPr lang="en-US" dirty="0">
                <a:solidFill>
                  <a:srgbClr val="000000"/>
                </a:solidFill>
                <a:latin typeface="Times New Roman"/>
                <a:cs typeface="Times New Roman"/>
              </a:rPr>
              <a:t> 2006</a:t>
            </a:r>
            <a:r>
              <a:rPr lang="en-US" altLang="zh-CN" dirty="0" smtClean="0">
                <a:solidFill>
                  <a:srgbClr val="000000"/>
                </a:solidFill>
                <a:latin typeface="Times New Roman"/>
                <a:cs typeface="Times New Roman"/>
              </a:rPr>
              <a:t>) </a:t>
            </a:r>
            <a:endParaRPr lang="en-US" altLang="zh-CN" dirty="0">
              <a:solidFill>
                <a:srgbClr val="000000"/>
              </a:solidFill>
              <a:latin typeface="Times New Roman"/>
              <a:cs typeface="Times New Roman"/>
            </a:endParaRPr>
          </a:p>
          <a:p>
            <a:pPr marL="457200" indent="-228600">
              <a:buClr>
                <a:srgbClr val="FF0000"/>
              </a:buClr>
              <a:buSzPct val="75000"/>
              <a:buFont typeface="Wingdings" charset="2"/>
              <a:buChar char="Ø"/>
            </a:pPr>
            <a:r>
              <a:rPr lang="en-US" altLang="zh-CN" dirty="0">
                <a:solidFill>
                  <a:srgbClr val="000000"/>
                </a:solidFill>
                <a:latin typeface="Times New Roman"/>
                <a:cs typeface="Times New Roman"/>
              </a:rPr>
              <a:t>Near</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coast</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cyclone</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tracks</a:t>
            </a:r>
            <a:r>
              <a:rPr lang="zh-CN" altLang="en-US" dirty="0">
                <a:solidFill>
                  <a:srgbClr val="000000"/>
                </a:solidFill>
                <a:latin typeface="Times New Roman"/>
                <a:cs typeface="Times New Roman"/>
              </a:rPr>
              <a:t> </a:t>
            </a:r>
            <a:r>
              <a:rPr lang="en-US" altLang="zh-CN" dirty="0">
                <a:solidFill>
                  <a:srgbClr val="000000"/>
                </a:solidFill>
                <a:latin typeface="Times New Roman"/>
                <a:cs typeface="Times New Roman"/>
              </a:rPr>
              <a:t>(</a:t>
            </a:r>
            <a:r>
              <a:rPr lang="en-US" dirty="0" err="1">
                <a:solidFill>
                  <a:srgbClr val="000000"/>
                </a:solidFill>
                <a:latin typeface="Times New Roman"/>
                <a:cs typeface="Times New Roman"/>
              </a:rPr>
              <a:t>Milrad</a:t>
            </a:r>
            <a:r>
              <a:rPr lang="en-US" dirty="0">
                <a:solidFill>
                  <a:srgbClr val="000000"/>
                </a:solidFill>
                <a:latin typeface="Times New Roman"/>
                <a:cs typeface="Times New Roman"/>
              </a:rPr>
              <a:t> et al. 2009</a:t>
            </a:r>
            <a:r>
              <a:rPr lang="en-US" altLang="zh-CN" dirty="0" smtClean="0">
                <a:solidFill>
                  <a:srgbClr val="000000"/>
                </a:solidFill>
                <a:latin typeface="Times New Roman"/>
                <a:cs typeface="Times New Roman"/>
              </a:rPr>
              <a:t>)</a:t>
            </a:r>
            <a:endParaRPr lang="en-US" altLang="zh-CN" dirty="0">
              <a:solidFill>
                <a:srgbClr val="000000"/>
              </a:solidFill>
              <a:latin typeface="Times New Roman"/>
              <a:cs typeface="Times New Roman"/>
            </a:endParaRPr>
          </a:p>
        </p:txBody>
      </p:sp>
    </p:spTree>
    <p:extLst>
      <p:ext uri="{BB962C8B-B14F-4D97-AF65-F5344CB8AC3E}">
        <p14:creationId xmlns:p14="http://schemas.microsoft.com/office/powerpoint/2010/main" val="4082164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915400" cy="1508105"/>
          </a:xfrm>
          <a:prstGeom prst="rect">
            <a:avLst/>
          </a:prstGeom>
        </p:spPr>
        <p:txBody>
          <a:bodyPr wrap="square">
            <a:spAutoFit/>
          </a:bodyPr>
          <a:lstStyle/>
          <a:p>
            <a:pPr algn="ctr"/>
            <a:r>
              <a:rPr lang="en-US" sz="3600" dirty="0">
                <a:solidFill>
                  <a:srgbClr val="FF0000"/>
                </a:solidFill>
              </a:rPr>
              <a:t>Extreme snow storm events </a:t>
            </a:r>
            <a:r>
              <a:rPr lang="en-US" sz="3600" b="1" i="1" dirty="0">
                <a:solidFill>
                  <a:srgbClr val="660066"/>
                </a:solidFill>
              </a:rPr>
              <a:t>along the coast</a:t>
            </a:r>
            <a:r>
              <a:rPr lang="en-US" sz="3600" dirty="0" smtClean="0">
                <a:solidFill>
                  <a:srgbClr val="660066"/>
                </a:solidFill>
              </a:rPr>
              <a:t>:</a:t>
            </a:r>
            <a:endParaRPr lang="en-US" sz="3600" dirty="0">
              <a:solidFill>
                <a:srgbClr val="FF0000"/>
              </a:solidFill>
            </a:endParaRPr>
          </a:p>
          <a:p>
            <a:pPr algn="ctr"/>
            <a:r>
              <a:rPr lang="en-US" sz="2800" dirty="0"/>
              <a:t>“I-95 Corridor</a:t>
            </a:r>
            <a:r>
              <a:rPr lang="en-US" sz="2800" dirty="0" smtClean="0"/>
              <a:t>”: Washington DC</a:t>
            </a:r>
            <a:r>
              <a:rPr lang="en-US" sz="2800" dirty="0"/>
              <a:t>/</a:t>
            </a:r>
            <a:r>
              <a:rPr lang="en-US" sz="2800" dirty="0" smtClean="0"/>
              <a:t>Philadelphia/NYC/Boston</a:t>
            </a:r>
          </a:p>
          <a:p>
            <a:pPr algn="ctr"/>
            <a:r>
              <a:rPr lang="en-US" sz="2800" dirty="0" smtClean="0"/>
              <a:t>significantly impacted by </a:t>
            </a:r>
            <a:r>
              <a:rPr lang="en-US" sz="2800" b="1" i="1" dirty="0" smtClean="0"/>
              <a:t>Nor’easters</a:t>
            </a:r>
          </a:p>
        </p:txBody>
      </p:sp>
      <p:grpSp>
        <p:nvGrpSpPr>
          <p:cNvPr id="17" name="Group 16"/>
          <p:cNvGrpSpPr/>
          <p:nvPr/>
        </p:nvGrpSpPr>
        <p:grpSpPr>
          <a:xfrm>
            <a:off x="152400" y="2057400"/>
            <a:ext cx="5715000" cy="4570824"/>
            <a:chOff x="118417" y="2891069"/>
            <a:chExt cx="4191000" cy="3571047"/>
          </a:xfrm>
        </p:grpSpPr>
        <p:grpSp>
          <p:nvGrpSpPr>
            <p:cNvPr id="19" name="Group 18"/>
            <p:cNvGrpSpPr/>
            <p:nvPr/>
          </p:nvGrpSpPr>
          <p:grpSpPr>
            <a:xfrm>
              <a:off x="118417" y="2891069"/>
              <a:ext cx="4191000" cy="3571047"/>
              <a:chOff x="118417" y="2891069"/>
              <a:chExt cx="4191000" cy="3571047"/>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17" y="2891069"/>
                <a:ext cx="4191000" cy="3505214"/>
              </a:xfrm>
              <a:prstGeom prst="rect">
                <a:avLst/>
              </a:prstGeom>
            </p:spPr>
          </p:pic>
          <p:sp>
            <p:nvSpPr>
              <p:cNvPr id="22" name="Right Arrow 21"/>
              <p:cNvSpPr/>
              <p:nvPr/>
            </p:nvSpPr>
            <p:spPr>
              <a:xfrm rot="18337103">
                <a:off x="1680140" y="5643662"/>
                <a:ext cx="1143726" cy="493182"/>
              </a:xfrm>
              <a:prstGeom prs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altLang="zh-CN" sz="1600" b="0" i="0" u="none" strike="noStrike" cap="none" spc="0" normalizeH="0" baseline="0" dirty="0" smtClean="0">
                    <a:ln>
                      <a:noFill/>
                    </a:ln>
                    <a:solidFill>
                      <a:srgbClr val="FF0000"/>
                    </a:solidFill>
                    <a:effectLst/>
                    <a:uFillTx/>
                    <a:latin typeface="+mj-lt"/>
                    <a:ea typeface="+mj-ea"/>
                    <a:cs typeface="+mj-cs"/>
                    <a:sym typeface="Calibri"/>
                  </a:rPr>
                  <a:t>Gulf</a:t>
                </a:r>
                <a:r>
                  <a:rPr kumimoji="0" lang="zh-CN" altLang="en-US" sz="1600" b="0" i="0" u="none" strike="noStrike" cap="none" spc="0" normalizeH="0" baseline="0" dirty="0" smtClean="0">
                    <a:ln>
                      <a:noFill/>
                    </a:ln>
                    <a:solidFill>
                      <a:srgbClr val="FF0000"/>
                    </a:solidFill>
                    <a:effectLst/>
                    <a:uFillTx/>
                    <a:latin typeface="+mj-lt"/>
                    <a:ea typeface="+mj-ea"/>
                    <a:cs typeface="+mj-cs"/>
                    <a:sym typeface="Calibri"/>
                  </a:rPr>
                  <a:t> </a:t>
                </a:r>
                <a:r>
                  <a:rPr kumimoji="0" lang="en-US" altLang="zh-CN" sz="1600" b="0" i="0" u="none" strike="noStrike" cap="none" spc="0" normalizeH="0" baseline="0" dirty="0" smtClean="0">
                    <a:ln>
                      <a:noFill/>
                    </a:ln>
                    <a:solidFill>
                      <a:srgbClr val="FF0000"/>
                    </a:solidFill>
                    <a:effectLst/>
                    <a:uFillTx/>
                    <a:latin typeface="+mj-lt"/>
                    <a:ea typeface="+mj-ea"/>
                    <a:cs typeface="+mj-cs"/>
                    <a:sym typeface="Calibri"/>
                  </a:rPr>
                  <a:t>Stream</a:t>
                </a:r>
                <a:endParaRPr kumimoji="0" lang="en-US" sz="1600" b="0" i="0" u="none" strike="noStrike" cap="none" spc="0" normalizeH="0" baseline="0" dirty="0">
                  <a:ln>
                    <a:noFill/>
                  </a:ln>
                  <a:solidFill>
                    <a:srgbClr val="FF0000"/>
                  </a:solidFill>
                  <a:effectLst/>
                  <a:uFillTx/>
                  <a:latin typeface="+mj-lt"/>
                  <a:ea typeface="+mj-ea"/>
                  <a:cs typeface="+mj-cs"/>
                  <a:sym typeface="Calibri"/>
                </a:endParaRPr>
              </a:p>
            </p:txBody>
          </p:sp>
          <p:sp>
            <p:nvSpPr>
              <p:cNvPr id="23" name="Right Arrow 22"/>
              <p:cNvSpPr/>
              <p:nvPr/>
            </p:nvSpPr>
            <p:spPr>
              <a:xfrm rot="3309239">
                <a:off x="1348373" y="3402225"/>
                <a:ext cx="1196095" cy="448347"/>
              </a:xfrm>
              <a:prstGeom prst="rightArrow">
                <a:avLst>
                  <a:gd name="adj1" fmla="val 50000"/>
                  <a:gd name="adj2" fmla="val 50443"/>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altLang="zh-CN" sz="1400" dirty="0" smtClean="0">
                    <a:solidFill>
                      <a:srgbClr val="0070C0"/>
                    </a:solidFill>
                  </a:rPr>
                  <a:t>Polar</a:t>
                </a:r>
                <a:r>
                  <a:rPr lang="zh-CN" altLang="en-US" sz="1400" dirty="0" smtClean="0">
                    <a:solidFill>
                      <a:srgbClr val="0070C0"/>
                    </a:solidFill>
                  </a:rPr>
                  <a:t> </a:t>
                </a:r>
                <a:r>
                  <a:rPr lang="en-US" altLang="zh-CN" sz="1400" dirty="0" smtClean="0">
                    <a:solidFill>
                      <a:srgbClr val="0070C0"/>
                    </a:solidFill>
                  </a:rPr>
                  <a:t>Cold</a:t>
                </a:r>
                <a:r>
                  <a:rPr lang="zh-CN" altLang="en-US" sz="1400" dirty="0" smtClean="0">
                    <a:solidFill>
                      <a:srgbClr val="0070C0"/>
                    </a:solidFill>
                  </a:rPr>
                  <a:t> </a:t>
                </a:r>
                <a:r>
                  <a:rPr lang="en-US" altLang="zh-CN" sz="1400" dirty="0" smtClean="0">
                    <a:solidFill>
                      <a:srgbClr val="0070C0"/>
                    </a:solidFill>
                  </a:rPr>
                  <a:t>front</a:t>
                </a:r>
                <a:endParaRPr kumimoji="0" lang="en-US" sz="1400" b="0" i="0" u="none" strike="noStrike" cap="none" spc="0" normalizeH="0" baseline="0" dirty="0">
                  <a:ln>
                    <a:noFill/>
                  </a:ln>
                  <a:solidFill>
                    <a:srgbClr val="0070C0"/>
                  </a:solidFill>
                  <a:effectLst/>
                  <a:uFillTx/>
                  <a:sym typeface="Calibri"/>
                </a:endParaRPr>
              </a:p>
            </p:txBody>
          </p:sp>
          <p:sp>
            <p:nvSpPr>
              <p:cNvPr id="24" name="Curved Up Arrow 23"/>
              <p:cNvSpPr/>
              <p:nvPr/>
            </p:nvSpPr>
            <p:spPr>
              <a:xfrm>
                <a:off x="230177" y="4379388"/>
                <a:ext cx="1623800" cy="682762"/>
              </a:xfrm>
              <a:prstGeom prst="curvedUp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altLang="zh-CN" sz="1400" b="0" i="0" u="none" strike="noStrike" cap="none" spc="0" normalizeH="0" baseline="0" dirty="0" smtClean="0">
                    <a:ln>
                      <a:noFill/>
                    </a:ln>
                    <a:solidFill>
                      <a:srgbClr val="000000"/>
                    </a:solidFill>
                    <a:effectLst/>
                    <a:uFillTx/>
                    <a:latin typeface="+mj-lt"/>
                    <a:ea typeface="+mj-ea"/>
                    <a:cs typeface="+mj-cs"/>
                    <a:sym typeface="Calibri"/>
                  </a:rPr>
                  <a:t>Upper-level</a:t>
                </a:r>
                <a:r>
                  <a:rPr kumimoji="0" lang="zh-CN" altLang="en-US" sz="1400" b="0" i="0" u="none" strike="noStrike" cap="none" spc="0" normalizeH="0" baseline="0" dirty="0" smtClean="0">
                    <a:ln>
                      <a:noFill/>
                    </a:ln>
                    <a:solidFill>
                      <a:srgbClr val="000000"/>
                    </a:solidFill>
                    <a:effectLst/>
                    <a:uFillTx/>
                    <a:latin typeface="+mj-lt"/>
                    <a:ea typeface="+mj-ea"/>
                    <a:cs typeface="+mj-cs"/>
                    <a:sym typeface="Calibri"/>
                  </a:rPr>
                  <a:t> </a:t>
                </a:r>
                <a:r>
                  <a:rPr kumimoji="0" lang="en-US" altLang="zh-CN" sz="1400" b="0" i="0" u="none" strike="noStrike" cap="none" spc="0" normalizeH="0" baseline="0" dirty="0" smtClean="0">
                    <a:ln>
                      <a:noFill/>
                    </a:ln>
                    <a:solidFill>
                      <a:srgbClr val="000000"/>
                    </a:solidFill>
                    <a:effectLst/>
                    <a:uFillTx/>
                    <a:latin typeface="+mj-lt"/>
                    <a:ea typeface="+mj-ea"/>
                    <a:cs typeface="+mj-cs"/>
                    <a:sym typeface="Calibri"/>
                  </a:rPr>
                  <a:t>troughs</a:t>
                </a:r>
              </a:p>
              <a:p>
                <a:pPr marL="0" marR="0" indent="0" algn="ctr" defTabSz="914400" rtl="0" fontAlgn="auto" latinLnBrk="0" hangingPunct="0">
                  <a:lnSpc>
                    <a:spcPct val="100000"/>
                  </a:lnSpc>
                  <a:spcBef>
                    <a:spcPts val="0"/>
                  </a:spcBef>
                  <a:spcAft>
                    <a:spcPts val="0"/>
                  </a:spcAft>
                  <a:buClrTx/>
                  <a:buSzTx/>
                  <a:buFontTx/>
                  <a:buNone/>
                  <a:tabLst/>
                </a:pPr>
                <a:r>
                  <a:rPr lang="en-US" altLang="zh-CN" sz="1400" dirty="0" smtClean="0"/>
                  <a:t>Upper-level</a:t>
                </a:r>
                <a:r>
                  <a:rPr lang="zh-CN" altLang="en-US" sz="1400" dirty="0" smtClean="0"/>
                  <a:t> </a:t>
                </a:r>
                <a:r>
                  <a:rPr lang="en-US" altLang="zh-CN" sz="1400" dirty="0" smtClean="0"/>
                  <a:t>jets</a:t>
                </a:r>
                <a:endParaRPr kumimoji="0" lang="en-US" sz="1400" b="0" i="0" u="none" strike="noStrike" cap="none" spc="0" normalizeH="0" baseline="0" dirty="0">
                  <a:ln>
                    <a:noFill/>
                  </a:ln>
                  <a:solidFill>
                    <a:srgbClr val="000000"/>
                  </a:solidFill>
                  <a:effectLst/>
                  <a:uFillTx/>
                  <a:latin typeface="+mj-lt"/>
                  <a:ea typeface="+mj-ea"/>
                  <a:cs typeface="+mj-cs"/>
                  <a:sym typeface="Calibri"/>
                </a:endParaRPr>
              </a:p>
            </p:txBody>
          </p:sp>
          <p:cxnSp>
            <p:nvCxnSpPr>
              <p:cNvPr id="25" name="Straight Connector 24"/>
              <p:cNvCxnSpPr/>
              <p:nvPr/>
            </p:nvCxnSpPr>
            <p:spPr>
              <a:xfrm flipV="1">
                <a:off x="1764672" y="4125021"/>
                <a:ext cx="1305153" cy="1963523"/>
              </a:xfrm>
              <a:prstGeom prst="line">
                <a:avLst/>
              </a:prstGeom>
              <a:noFill/>
              <a:ln w="38100" cap="flat">
                <a:solidFill>
                  <a:schemeClr val="tx1"/>
                </a:solidFill>
                <a:prstDash val="solid"/>
                <a:round/>
                <a:headEnd type="diamond"/>
                <a:tailEnd type="stealth"/>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sp>
          <p:nvSpPr>
            <p:cNvPr id="20" name="TextBox 19"/>
            <p:cNvSpPr txBox="1"/>
            <p:nvPr/>
          </p:nvSpPr>
          <p:spPr>
            <a:xfrm>
              <a:off x="2074217" y="4974716"/>
              <a:ext cx="76200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400" b="0" i="0" u="none" strike="noStrike" cap="none" spc="0" normalizeH="0" baseline="0" dirty="0" smtClean="0">
                  <a:ln>
                    <a:noFill/>
                  </a:ln>
                  <a:solidFill>
                    <a:srgbClr val="000000"/>
                  </a:solidFill>
                  <a:effectLst/>
                  <a:uFillTx/>
                  <a:latin typeface="+mj-lt"/>
                  <a:ea typeface="+mj-ea"/>
                  <a:cs typeface="+mj-cs"/>
                  <a:sym typeface="Calibri"/>
                </a:rPr>
                <a:t>Cyclone</a:t>
              </a:r>
              <a:r>
                <a:rPr kumimoji="0" lang="zh-CN" altLang="en-US" sz="1400" b="0" i="0" u="none" strike="noStrike" cap="none" spc="0" normalizeH="0" dirty="0" smtClean="0">
                  <a:ln>
                    <a:noFill/>
                  </a:ln>
                  <a:solidFill>
                    <a:srgbClr val="000000"/>
                  </a:solidFill>
                  <a:effectLst/>
                  <a:uFillTx/>
                  <a:latin typeface="+mj-lt"/>
                  <a:ea typeface="+mj-ea"/>
                  <a:cs typeface="+mj-cs"/>
                  <a:sym typeface="Calibri"/>
                </a:rPr>
                <a:t> </a:t>
              </a:r>
              <a:r>
                <a:rPr kumimoji="0" lang="en-US" altLang="zh-CN" sz="1400" b="0" i="0" u="none" strike="noStrike" cap="none" spc="0" normalizeH="0" dirty="0" smtClean="0">
                  <a:ln>
                    <a:noFill/>
                  </a:ln>
                  <a:solidFill>
                    <a:srgbClr val="000000"/>
                  </a:solidFill>
                  <a:effectLst/>
                  <a:uFillTx/>
                  <a:latin typeface="+mj-lt"/>
                  <a:ea typeface="+mj-ea"/>
                  <a:cs typeface="+mj-cs"/>
                  <a:sym typeface="Calibri"/>
                </a:rPr>
                <a:t>tracks</a:t>
              </a:r>
              <a:endParaRPr kumimoji="0" lang="en-US" sz="1400" b="0" i="0" u="none" strike="noStrike" cap="none" spc="0" normalizeH="0" baseline="0" dirty="0">
                <a:ln>
                  <a:noFill/>
                </a:ln>
                <a:solidFill>
                  <a:srgbClr val="000000"/>
                </a:solidFill>
                <a:effectLst/>
                <a:uFillTx/>
                <a:latin typeface="+mj-lt"/>
                <a:ea typeface="+mj-ea"/>
                <a:cs typeface="+mj-cs"/>
                <a:sym typeface="Calibri"/>
              </a:endParaRPr>
            </a:p>
          </p:txBody>
        </p:sp>
      </p:grpSp>
      <p:pic>
        <p:nvPicPr>
          <p:cNvPr id="13" name="Picture 12" descr="noreaster-satell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1752600"/>
            <a:ext cx="2692400" cy="2692400"/>
          </a:xfrm>
          <a:prstGeom prst="rect">
            <a:avLst/>
          </a:prstGeom>
        </p:spPr>
      </p:pic>
      <p:grpSp>
        <p:nvGrpSpPr>
          <p:cNvPr id="33" name="Group 32"/>
          <p:cNvGrpSpPr/>
          <p:nvPr/>
        </p:nvGrpSpPr>
        <p:grpSpPr>
          <a:xfrm>
            <a:off x="3048000" y="4191000"/>
            <a:ext cx="1319763" cy="534571"/>
            <a:chOff x="7062237" y="6323429"/>
            <a:chExt cx="1319763" cy="534571"/>
          </a:xfrm>
        </p:grpSpPr>
        <p:grpSp>
          <p:nvGrpSpPr>
            <p:cNvPr id="34" name="Group 24"/>
            <p:cNvGrpSpPr>
              <a:grpSpLocks/>
            </p:cNvGrpSpPr>
            <p:nvPr/>
          </p:nvGrpSpPr>
          <p:grpSpPr bwMode="auto">
            <a:xfrm>
              <a:off x="7217798" y="6339629"/>
              <a:ext cx="776553" cy="518371"/>
              <a:chOff x="3098" y="5353"/>
              <a:chExt cx="619" cy="480"/>
            </a:xfrm>
          </p:grpSpPr>
          <p:grpSp>
            <p:nvGrpSpPr>
              <p:cNvPr id="36" name="Group 25"/>
              <p:cNvGrpSpPr>
                <a:grpSpLocks/>
              </p:cNvGrpSpPr>
              <p:nvPr/>
            </p:nvGrpSpPr>
            <p:grpSpPr bwMode="auto">
              <a:xfrm>
                <a:off x="3345" y="5353"/>
                <a:ext cx="372" cy="480"/>
                <a:chOff x="11349" y="8891"/>
                <a:chExt cx="1428" cy="1968"/>
              </a:xfrm>
            </p:grpSpPr>
            <p:sp>
              <p:nvSpPr>
                <p:cNvPr id="38" name="Oval 26"/>
                <p:cNvSpPr>
                  <a:spLocks noChangeArrowheads="1"/>
                </p:cNvSpPr>
                <p:nvPr/>
              </p:nvSpPr>
              <p:spPr bwMode="auto">
                <a:xfrm>
                  <a:off x="11349" y="9406"/>
                  <a:ext cx="960" cy="768"/>
                </a:xfrm>
                <a:prstGeom prst="ellipse">
                  <a:avLst/>
                </a:prstGeom>
                <a:solidFill>
                  <a:schemeClr val="folHlink"/>
                </a:solidFill>
                <a:ln w="9525">
                  <a:solidFill>
                    <a:schemeClr val="folHlink"/>
                  </a:solidFill>
                  <a:round/>
                  <a:headEnd/>
                  <a:tailEnd/>
                </a:ln>
              </p:spPr>
              <p:txBody>
                <a:bodyPr wrap="none" anchor="ctr"/>
                <a:lstStyle/>
                <a:p>
                  <a:endParaRPr lang="en-US"/>
                </a:p>
              </p:txBody>
            </p:sp>
            <p:sp>
              <p:nvSpPr>
                <p:cNvPr id="39" name="Freeform 27"/>
                <p:cNvSpPr>
                  <a:spLocks/>
                </p:cNvSpPr>
                <p:nvPr/>
              </p:nvSpPr>
              <p:spPr bwMode="auto">
                <a:xfrm>
                  <a:off x="11353" y="8891"/>
                  <a:ext cx="1424" cy="1968"/>
                </a:xfrm>
                <a:custGeom>
                  <a:avLst/>
                  <a:gdLst>
                    <a:gd name="T0" fmla="*/ 0 w 1328"/>
                    <a:gd name="T1" fmla="*/ 4352 h 1824"/>
                    <a:gd name="T2" fmla="*/ 726 w 1328"/>
                    <a:gd name="T3" fmla="*/ 2179 h 1824"/>
                    <a:gd name="T4" fmla="*/ 3260 w 1328"/>
                    <a:gd name="T5" fmla="*/ 436 h 1824"/>
                    <a:gd name="T6" fmla="*/ 6896 w 1328"/>
                    <a:gd name="T7" fmla="*/ 436 h 1824"/>
                    <a:gd name="T8" fmla="*/ 9444 w 1328"/>
                    <a:gd name="T9" fmla="*/ 3051 h 1824"/>
                    <a:gd name="T10" fmla="*/ 9444 w 1328"/>
                    <a:gd name="T11" fmla="*/ 8702 h 1824"/>
                    <a:gd name="T12" fmla="*/ 5831 w 1328"/>
                    <a:gd name="T13" fmla="*/ 14351 h 1824"/>
                    <a:gd name="T14" fmla="*/ 2536 w 1328"/>
                    <a:gd name="T15" fmla="*/ 16518 h 1824"/>
                    <a:gd name="T16" fmla="*/ 2909 w 1328"/>
                    <a:gd name="T17" fmla="*/ 14351 h 1824"/>
                    <a:gd name="T18" fmla="*/ 5086 w 1328"/>
                    <a:gd name="T19" fmla="*/ 12167 h 1824"/>
                    <a:gd name="T20" fmla="*/ 7256 w 1328"/>
                    <a:gd name="T21" fmla="*/ 8702 h 1824"/>
                    <a:gd name="T22" fmla="*/ 6896 w 1328"/>
                    <a:gd name="T23" fmla="*/ 5650 h 1824"/>
                    <a:gd name="T24" fmla="*/ 5086 w 1328"/>
                    <a:gd name="T25" fmla="*/ 4352 h 1824"/>
                    <a:gd name="T26" fmla="*/ 4359 w 1328"/>
                    <a:gd name="T27" fmla="*/ 4352 h 18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28"/>
                    <a:gd name="T43" fmla="*/ 0 h 1824"/>
                    <a:gd name="T44" fmla="*/ 1328 w 1328"/>
                    <a:gd name="T45" fmla="*/ 1824 h 18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28" h="1824">
                      <a:moveTo>
                        <a:pt x="0" y="480"/>
                      </a:moveTo>
                      <a:cubicBezTo>
                        <a:pt x="12" y="396"/>
                        <a:pt x="24" y="312"/>
                        <a:pt x="96" y="240"/>
                      </a:cubicBezTo>
                      <a:cubicBezTo>
                        <a:pt x="168" y="168"/>
                        <a:pt x="296" y="80"/>
                        <a:pt x="432" y="48"/>
                      </a:cubicBezTo>
                      <a:cubicBezTo>
                        <a:pt x="568" y="16"/>
                        <a:pt x="776" y="0"/>
                        <a:pt x="912" y="48"/>
                      </a:cubicBezTo>
                      <a:cubicBezTo>
                        <a:pt x="1048" y="96"/>
                        <a:pt x="1192" y="184"/>
                        <a:pt x="1248" y="336"/>
                      </a:cubicBezTo>
                      <a:cubicBezTo>
                        <a:pt x="1304" y="488"/>
                        <a:pt x="1328" y="752"/>
                        <a:pt x="1248" y="960"/>
                      </a:cubicBezTo>
                      <a:cubicBezTo>
                        <a:pt x="1168" y="1168"/>
                        <a:pt x="920" y="1440"/>
                        <a:pt x="768" y="1584"/>
                      </a:cubicBezTo>
                      <a:cubicBezTo>
                        <a:pt x="616" y="1728"/>
                        <a:pt x="400" y="1824"/>
                        <a:pt x="336" y="1824"/>
                      </a:cubicBezTo>
                      <a:cubicBezTo>
                        <a:pt x="272" y="1824"/>
                        <a:pt x="328" y="1664"/>
                        <a:pt x="384" y="1584"/>
                      </a:cubicBezTo>
                      <a:cubicBezTo>
                        <a:pt x="440" y="1504"/>
                        <a:pt x="576" y="1448"/>
                        <a:pt x="672" y="1344"/>
                      </a:cubicBezTo>
                      <a:cubicBezTo>
                        <a:pt x="768" y="1240"/>
                        <a:pt x="920" y="1080"/>
                        <a:pt x="960" y="960"/>
                      </a:cubicBezTo>
                      <a:cubicBezTo>
                        <a:pt x="1000" y="840"/>
                        <a:pt x="960" y="704"/>
                        <a:pt x="912" y="624"/>
                      </a:cubicBezTo>
                      <a:cubicBezTo>
                        <a:pt x="864" y="544"/>
                        <a:pt x="728" y="504"/>
                        <a:pt x="672" y="480"/>
                      </a:cubicBezTo>
                      <a:cubicBezTo>
                        <a:pt x="616" y="456"/>
                        <a:pt x="568" y="528"/>
                        <a:pt x="576" y="480"/>
                      </a:cubicBezTo>
                    </a:path>
                  </a:pathLst>
                </a:custGeom>
                <a:solidFill>
                  <a:schemeClr val="folHlink"/>
                </a:solidFill>
                <a:ln w="9525">
                  <a:solidFill>
                    <a:schemeClr val="folHlink"/>
                  </a:solidFill>
                  <a:round/>
                  <a:headEnd/>
                  <a:tailEnd/>
                </a:ln>
              </p:spPr>
              <p:txBody>
                <a:bodyPr wrap="none" anchor="ctr"/>
                <a:lstStyle/>
                <a:p>
                  <a:endParaRPr lang="en-US"/>
                </a:p>
              </p:txBody>
            </p:sp>
          </p:grpSp>
          <p:sp>
            <p:nvSpPr>
              <p:cNvPr id="37" name="Text Box 28"/>
              <p:cNvSpPr txBox="1">
                <a:spLocks noChangeArrowheads="1"/>
              </p:cNvSpPr>
              <p:nvPr/>
            </p:nvSpPr>
            <p:spPr bwMode="auto">
              <a:xfrm>
                <a:off x="3098" y="5409"/>
                <a:ext cx="576"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2200" b="1" dirty="0"/>
                  <a:t>   </a:t>
                </a:r>
                <a:r>
                  <a:rPr kumimoji="0" lang="en-US" sz="2200" b="1" dirty="0">
                    <a:solidFill>
                      <a:srgbClr val="FF0000"/>
                    </a:solidFill>
                  </a:rPr>
                  <a:t>L</a:t>
                </a:r>
                <a:endParaRPr kumimoji="0" lang="en-US" dirty="0"/>
              </a:p>
            </p:txBody>
          </p:sp>
        </p:grpSp>
        <p:sp>
          <p:nvSpPr>
            <p:cNvPr id="35" name="Text Box 51"/>
            <p:cNvSpPr txBox="1">
              <a:spLocks noChangeArrowheads="1"/>
            </p:cNvSpPr>
            <p:nvPr/>
          </p:nvSpPr>
          <p:spPr bwMode="auto">
            <a:xfrm>
              <a:off x="7062237" y="6323429"/>
              <a:ext cx="1319763" cy="3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新細明體" charset="0"/>
                  <a:cs typeface="新細明體" charset="0"/>
                </a:defRPr>
              </a:lvl1pPr>
              <a:lvl2pPr marL="742950" indent="-285750" eaLnBrk="0" hangingPunct="0">
                <a:defRPr kumimoji="1" sz="2400">
                  <a:solidFill>
                    <a:schemeClr val="tx1"/>
                  </a:solidFill>
                  <a:latin typeface="Times New Roman" charset="0"/>
                  <a:ea typeface="新細明體" charset="0"/>
                  <a:cs typeface="新細明體" charset="0"/>
                </a:defRPr>
              </a:lvl2pPr>
              <a:lvl3pPr marL="1143000" indent="-228600" eaLnBrk="0" hangingPunct="0">
                <a:defRPr kumimoji="1" sz="2400">
                  <a:solidFill>
                    <a:schemeClr val="tx1"/>
                  </a:solidFill>
                  <a:latin typeface="Times New Roman" charset="0"/>
                  <a:ea typeface="新細明體" charset="0"/>
                  <a:cs typeface="新細明體" charset="0"/>
                </a:defRPr>
              </a:lvl3pPr>
              <a:lvl4pPr marL="1600200" indent="-228600" eaLnBrk="0" hangingPunct="0">
                <a:defRPr kumimoji="1" sz="2400">
                  <a:solidFill>
                    <a:schemeClr val="tx1"/>
                  </a:solidFill>
                  <a:latin typeface="Times New Roman" charset="0"/>
                  <a:ea typeface="新細明體" charset="0"/>
                  <a:cs typeface="新細明體" charset="0"/>
                </a:defRPr>
              </a:lvl4pPr>
              <a:lvl5pPr marL="2057400" indent="-228600" eaLnBrk="0" hangingPunct="0">
                <a:defRPr kumimoji="1" sz="2400">
                  <a:solidFill>
                    <a:schemeClr val="tx1"/>
                  </a:solidFill>
                  <a:latin typeface="Times New Roman" charset="0"/>
                  <a:ea typeface="新細明體" charset="0"/>
                  <a:cs typeface="新細明體" charset="0"/>
                </a:defRPr>
              </a:lvl5pPr>
              <a:lvl6pPr marL="25146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6pPr>
              <a:lvl7pPr marL="29718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7pPr>
              <a:lvl8pPr marL="34290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8pPr>
              <a:lvl9pPr marL="3886200" indent="-228600" eaLnBrk="0" fontAlgn="base" hangingPunct="0">
                <a:spcBef>
                  <a:spcPct val="0"/>
                </a:spcBef>
                <a:spcAft>
                  <a:spcPct val="0"/>
                </a:spcAft>
                <a:defRPr kumimoji="1" sz="2400">
                  <a:solidFill>
                    <a:schemeClr val="tx1"/>
                  </a:solidFill>
                  <a:latin typeface="Times New Roman" charset="0"/>
                  <a:ea typeface="新細明體" charset="0"/>
                  <a:cs typeface="新細明體" charset="0"/>
                </a:defRPr>
              </a:lvl9pPr>
            </a:lstStyle>
            <a:p>
              <a:pPr>
                <a:spcBef>
                  <a:spcPct val="50000"/>
                </a:spcBef>
              </a:pPr>
              <a:r>
                <a:rPr kumimoji="0" lang="en-US" sz="1800" b="1" dirty="0" smtClean="0"/>
                <a:t>nor’easter</a:t>
              </a:r>
              <a:endParaRPr kumimoji="0" lang="en-US" sz="1800" dirty="0"/>
            </a:p>
          </p:txBody>
        </p:sp>
      </p:grpSp>
      <p:pic>
        <p:nvPicPr>
          <p:cNvPr id="3" name="Picture 2"/>
          <p:cNvPicPr>
            <a:picLocks noChangeAspect="1"/>
          </p:cNvPicPr>
          <p:nvPr/>
        </p:nvPicPr>
        <p:blipFill>
          <a:blip r:embed="rId5"/>
          <a:stretch>
            <a:fillRect/>
          </a:stretch>
        </p:blipFill>
        <p:spPr>
          <a:xfrm>
            <a:off x="5943600" y="4572000"/>
            <a:ext cx="2667000" cy="2240280"/>
          </a:xfrm>
          <a:prstGeom prst="rect">
            <a:avLst/>
          </a:prstGeom>
        </p:spPr>
      </p:pic>
    </p:spTree>
    <p:extLst>
      <p:ext uri="{BB962C8B-B14F-4D97-AF65-F5344CB8AC3E}">
        <p14:creationId xmlns:p14="http://schemas.microsoft.com/office/powerpoint/2010/main" val="31338145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152400" y="762000"/>
            <a:ext cx="8839200" cy="5867400"/>
          </a:xfrm>
          <a:prstGeom prst="rect">
            <a:avLst/>
          </a:prstGeom>
        </p:spPr>
        <p:txBody>
          <a:bodyPr>
            <a:noAutofit/>
          </a:bodyPr>
          <a:lstStyle>
            <a:lvl1pPr marL="342900" indent="-342900" algn="l" rtl="0" eaLnBrk="0" fontAlgn="base" hangingPunct="0">
              <a:spcBef>
                <a:spcPct val="20000"/>
              </a:spcBef>
              <a:spcAft>
                <a:spcPct val="0"/>
              </a:spcAft>
              <a:buClr>
                <a:schemeClr val="accent2"/>
              </a:buClr>
              <a:buSzPct val="75000"/>
              <a:buFont typeface="Monotype Sorts" charset="0"/>
              <a:buChar char="u"/>
              <a:defRPr kumimoji="1" sz="3200">
                <a:solidFill>
                  <a:schemeClr val="tx1"/>
                </a:solidFill>
                <a:latin typeface="+mn-lt"/>
                <a:ea typeface="ＭＳ Ｐゴシック" charset="0"/>
                <a:cs typeface="新細明體" charset="0"/>
              </a:defRPr>
            </a:lvl1pPr>
            <a:lvl2pPr marL="742950" indent="-285750" algn="l" rtl="0" eaLnBrk="0" fontAlgn="base" hangingPunct="0">
              <a:spcBef>
                <a:spcPct val="20000"/>
              </a:spcBef>
              <a:spcAft>
                <a:spcPct val="0"/>
              </a:spcAft>
              <a:buClr>
                <a:schemeClr val="tx1"/>
              </a:buClr>
              <a:buSzPct val="100000"/>
              <a:buChar char="–"/>
              <a:defRPr kumimoji="1" sz="2800">
                <a:solidFill>
                  <a:schemeClr val="tx1"/>
                </a:solidFill>
                <a:latin typeface="+mn-lt"/>
                <a:ea typeface="+mn-ea"/>
                <a:cs typeface="新細明體" charset="0"/>
              </a:defRPr>
            </a:lvl2pPr>
            <a:lvl3pPr marL="1143000" indent="-228600" algn="l" rtl="0" eaLnBrk="0" fontAlgn="base" hangingPunct="0">
              <a:spcBef>
                <a:spcPct val="20000"/>
              </a:spcBef>
              <a:spcAft>
                <a:spcPct val="0"/>
              </a:spcAft>
              <a:buClr>
                <a:schemeClr val="accent2"/>
              </a:buClr>
              <a:buSzPct val="65000"/>
              <a:buFont typeface="Monotype Sorts" charset="0"/>
              <a:buChar char="F"/>
              <a:defRPr kumimoji="1" sz="2400">
                <a:solidFill>
                  <a:schemeClr val="tx1"/>
                </a:solidFill>
                <a:latin typeface="+mn-lt"/>
                <a:ea typeface="+mn-ea"/>
                <a:cs typeface="新細明體" charset="0"/>
              </a:defRPr>
            </a:lvl3pPr>
            <a:lvl4pPr marL="1600200" indent="-228600" algn="l" rtl="0" eaLnBrk="0" fontAlgn="base" hangingPunct="0">
              <a:spcBef>
                <a:spcPct val="20000"/>
              </a:spcBef>
              <a:spcAft>
                <a:spcPct val="0"/>
              </a:spcAft>
              <a:buClr>
                <a:schemeClr val="tx1"/>
              </a:buClr>
              <a:buSzPct val="100000"/>
              <a:buChar char="–"/>
              <a:defRPr kumimoji="1" sz="2000">
                <a:solidFill>
                  <a:schemeClr val="tx1"/>
                </a:solidFill>
                <a:latin typeface="+mn-lt"/>
                <a:ea typeface="+mn-ea"/>
                <a:cs typeface="新細明體" charset="0"/>
              </a:defRPr>
            </a:lvl4pPr>
            <a:lvl5pPr marL="2057400" indent="-228600" algn="l" rtl="0" eaLnBrk="0" fontAlgn="base" hangingPunct="0">
              <a:spcBef>
                <a:spcPct val="20000"/>
              </a:spcBef>
              <a:spcAft>
                <a:spcPct val="0"/>
              </a:spcAft>
              <a:buClr>
                <a:schemeClr val="accent2"/>
              </a:buClr>
              <a:buSzPct val="100000"/>
              <a:buChar char="•"/>
              <a:defRPr kumimoji="1" sz="2000">
                <a:solidFill>
                  <a:schemeClr val="tx1"/>
                </a:solidFill>
                <a:latin typeface="+mn-lt"/>
                <a:ea typeface="+mn-ea"/>
                <a:cs typeface="新細明體" charset="0"/>
              </a:defRPr>
            </a:lvl5pPr>
            <a:lvl6pPr marL="2514600" indent="-228600" algn="l" rtl="0" eaLnBrk="0" fontAlgn="base" hangingPunct="0">
              <a:spcBef>
                <a:spcPct val="20000"/>
              </a:spcBef>
              <a:spcAft>
                <a:spcPct val="0"/>
              </a:spcAft>
              <a:buClr>
                <a:schemeClr val="accent2"/>
              </a:buClr>
              <a:buSzPct val="100000"/>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lr>
                <a:schemeClr val="accent2"/>
              </a:buClr>
              <a:buSzPct val="100000"/>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lr>
                <a:schemeClr val="accent2"/>
              </a:buClr>
              <a:buSzPct val="100000"/>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lr>
                <a:schemeClr val="accent2"/>
              </a:buClr>
              <a:buSzPct val="100000"/>
              <a:buChar char="•"/>
              <a:defRPr kumimoji="1" sz="2000">
                <a:solidFill>
                  <a:schemeClr val="tx1"/>
                </a:solidFill>
                <a:latin typeface="+mn-lt"/>
                <a:ea typeface="+mn-ea"/>
              </a:defRPr>
            </a:lvl9pPr>
          </a:lstStyle>
          <a:p>
            <a:pPr marL="285750" indent="-285750">
              <a:buClr>
                <a:srgbClr val="FF0000"/>
              </a:buClr>
              <a:buFont typeface="Wingdings" charset="2"/>
              <a:buChar char="q"/>
            </a:pPr>
            <a:r>
              <a:rPr lang="en-US" sz="2800" dirty="0" smtClean="0">
                <a:solidFill>
                  <a:srgbClr val="000000"/>
                </a:solidFill>
                <a:latin typeface="Times New Roman" panose="02020603050405020304" pitchFamily="18" charset="0"/>
                <a:cs typeface="Times New Roman" panose="02020603050405020304" pitchFamily="18" charset="0"/>
              </a:rPr>
              <a:t>Global Historical Climatology Network-daily Dataset </a:t>
            </a:r>
            <a:r>
              <a:rPr lang="en-US" altLang="zh-CN" sz="2800" dirty="0" smtClean="0">
                <a:solidFill>
                  <a:srgbClr val="000000"/>
                </a:solidFill>
                <a:latin typeface="Times New Roman" panose="02020603050405020304" pitchFamily="18" charset="0"/>
                <a:cs typeface="Times New Roman" panose="02020603050405020304" pitchFamily="18" charset="0"/>
              </a:rPr>
              <a:t>(GHCN; 1980-present</a:t>
            </a:r>
            <a:r>
              <a:rPr lang="en-US" altLang="zh-CN" sz="2800" dirty="0" smtClean="0">
                <a:solidFill>
                  <a:srgbClr val="000000"/>
                </a:solidFill>
              </a:rPr>
              <a:t>): </a:t>
            </a:r>
            <a:r>
              <a:rPr lang="en-US" altLang="zh-CN" sz="2800" dirty="0" smtClean="0">
                <a:solidFill>
                  <a:srgbClr val="000000"/>
                </a:solidFill>
                <a:latin typeface="Times New Roman" panose="02020603050405020304" pitchFamily="18" charset="0"/>
                <a:cs typeface="Times New Roman" panose="02020603050405020304" pitchFamily="18" charset="0"/>
              </a:rPr>
              <a:t>Station</a:t>
            </a:r>
            <a:r>
              <a:rPr lang="zh-CN" altLang="en-US" sz="2800" dirty="0" smtClean="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snowfall</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(daily)</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=&gt;Extreme snowfall</a:t>
            </a:r>
            <a:r>
              <a:rPr lang="zh-CN"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zh-CN" sz="2800" b="1" i="1" dirty="0" smtClean="0">
                <a:solidFill>
                  <a:srgbClr val="000000"/>
                </a:solidFill>
                <a:latin typeface="Times New Roman" panose="02020603050405020304" pitchFamily="18" charset="0"/>
                <a:cs typeface="Times New Roman" panose="02020603050405020304" pitchFamily="18" charset="0"/>
              </a:rPr>
              <a:t>Events</a:t>
            </a:r>
            <a:r>
              <a:rPr lang="en-US" altLang="zh-CN" sz="2800" dirty="0" smtClean="0">
                <a:solidFill>
                  <a:srgbClr val="000000"/>
                </a:solidFill>
                <a:latin typeface="Times New Roman" panose="02020603050405020304" pitchFamily="18" charset="0"/>
                <a:cs typeface="Times New Roman" panose="02020603050405020304" pitchFamily="18" charset="0"/>
              </a:rPr>
              <a:t>: </a:t>
            </a:r>
            <a:r>
              <a:rPr lang="en-US" sz="2800" dirty="0" smtClean="0">
                <a:solidFill>
                  <a:srgbClr val="000000"/>
                </a:solidFill>
              </a:rPr>
              <a:t>Boston/New York City/Philadelphia/Washington DC; </a:t>
            </a:r>
            <a:r>
              <a:rPr lang="en-US" altLang="zh-CN" sz="2800" dirty="0">
                <a:solidFill>
                  <a:srgbClr val="000000"/>
                </a:solidFill>
              </a:rPr>
              <a:t>S</a:t>
            </a:r>
            <a:r>
              <a:rPr lang="en-US" sz="2800" dirty="0">
                <a:solidFill>
                  <a:srgbClr val="000000"/>
                </a:solidFill>
              </a:rPr>
              <a:t>nowfall exceed </a:t>
            </a:r>
            <a:r>
              <a:rPr lang="en-US" altLang="zh-CN" sz="2800" dirty="0">
                <a:solidFill>
                  <a:srgbClr val="000000"/>
                </a:solidFill>
              </a:rPr>
              <a:t>97.5%</a:t>
            </a:r>
            <a:r>
              <a:rPr lang="en-US" sz="2800" dirty="0">
                <a:solidFill>
                  <a:srgbClr val="000000"/>
                </a:solidFill>
              </a:rPr>
              <a:t> the local daily climatology 109, 76, 53 and 43 </a:t>
            </a:r>
            <a:r>
              <a:rPr lang="en-US" sz="2800" dirty="0" smtClean="0">
                <a:solidFill>
                  <a:srgbClr val="000000"/>
                </a:solidFill>
              </a:rPr>
              <a:t>mm</a:t>
            </a:r>
          </a:p>
          <a:p>
            <a:pPr marL="285750" indent="-285750">
              <a:buClr>
                <a:srgbClr val="FF0000"/>
              </a:buClr>
              <a:buFont typeface="Wingdings" charset="2"/>
              <a:buChar char="q"/>
            </a:pPr>
            <a:r>
              <a:rPr lang="en-US" altLang="zh-CN" sz="2800" dirty="0" smtClean="0">
                <a:solidFill>
                  <a:srgbClr val="000000"/>
                </a:solidFill>
                <a:latin typeface="Times New Roman" panose="02020603050405020304" pitchFamily="18" charset="0"/>
                <a:cs typeface="Times New Roman" panose="02020603050405020304" pitchFamily="18" charset="0"/>
              </a:rPr>
              <a:t>MERRA2</a:t>
            </a:r>
            <a:r>
              <a:rPr lang="zh-CN" altLang="en-US" sz="2800" dirty="0" smtClean="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reanalysis</a:t>
            </a:r>
            <a:r>
              <a:rPr lang="zh-CN" altLang="en-US" sz="2800" dirty="0" smtClean="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(1980-present): SLP;</a:t>
            </a:r>
            <a:r>
              <a:rPr lang="zh-CN" altLang="en-US" sz="2800" dirty="0" smtClean="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wind</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&amp; T at</a:t>
            </a:r>
            <a:r>
              <a:rPr lang="zh-CN" altLang="en-US" sz="2800" dirty="0" smtClean="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850hPa</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(6h)</a:t>
            </a: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=&gt;</a:t>
            </a:r>
            <a:r>
              <a:rPr lang="en-US" altLang="zh-CN" sz="2800" b="1" i="1" dirty="0" smtClean="0">
                <a:solidFill>
                  <a:srgbClr val="000000"/>
                </a:solidFill>
                <a:latin typeface="Times New Roman" panose="02020603050405020304" pitchFamily="18" charset="0"/>
                <a:cs typeface="Times New Roman" panose="02020603050405020304" pitchFamily="18" charset="0"/>
              </a:rPr>
              <a:t>Indicators</a:t>
            </a:r>
            <a:r>
              <a:rPr lang="en-US" altLang="zh-CN" sz="2800" dirty="0" smtClean="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rPr>
              <a:t>Near</a:t>
            </a:r>
            <a:r>
              <a:rPr lang="zh-CN" altLang="en-US" sz="2800" dirty="0" smtClean="0">
                <a:solidFill>
                  <a:srgbClr val="000000"/>
                </a:solidFill>
              </a:rPr>
              <a:t> </a:t>
            </a:r>
            <a:r>
              <a:rPr lang="en-US" altLang="zh-CN" sz="2800" dirty="0">
                <a:solidFill>
                  <a:srgbClr val="000000"/>
                </a:solidFill>
              </a:rPr>
              <a:t>coast</a:t>
            </a:r>
            <a:r>
              <a:rPr lang="zh-CN" altLang="en-US" sz="2800" dirty="0">
                <a:solidFill>
                  <a:srgbClr val="000000"/>
                </a:solidFill>
              </a:rPr>
              <a:t> </a:t>
            </a:r>
            <a:r>
              <a:rPr lang="en-US" altLang="zh-CN" sz="2800" dirty="0">
                <a:solidFill>
                  <a:srgbClr val="000000"/>
                </a:solidFill>
              </a:rPr>
              <a:t>cyclone</a:t>
            </a:r>
            <a:r>
              <a:rPr lang="zh-CN" altLang="en-US" sz="2800" dirty="0">
                <a:solidFill>
                  <a:srgbClr val="000000"/>
                </a:solidFill>
              </a:rPr>
              <a:t> </a:t>
            </a:r>
            <a:r>
              <a:rPr lang="en-US" altLang="zh-CN" sz="2800" dirty="0" smtClean="0">
                <a:solidFill>
                  <a:srgbClr val="000000"/>
                </a:solidFill>
              </a:rPr>
              <a:t>tracks; </a:t>
            </a:r>
            <a:r>
              <a:rPr lang="en-US" altLang="zh-CN" sz="2800" dirty="0">
                <a:solidFill>
                  <a:srgbClr val="000000"/>
                </a:solidFill>
              </a:rPr>
              <a:t>Strong</a:t>
            </a:r>
            <a:r>
              <a:rPr lang="zh-CN" altLang="en-US" sz="2800" dirty="0">
                <a:solidFill>
                  <a:srgbClr val="000000"/>
                </a:solidFill>
              </a:rPr>
              <a:t> </a:t>
            </a:r>
            <a:r>
              <a:rPr lang="en-US" altLang="zh-CN" sz="2800" dirty="0">
                <a:solidFill>
                  <a:srgbClr val="000000"/>
                </a:solidFill>
              </a:rPr>
              <a:t>low-level</a:t>
            </a:r>
            <a:r>
              <a:rPr lang="zh-CN" altLang="en-US" sz="2800" dirty="0">
                <a:solidFill>
                  <a:srgbClr val="000000"/>
                </a:solidFill>
              </a:rPr>
              <a:t> </a:t>
            </a:r>
            <a:r>
              <a:rPr lang="en-US" altLang="zh-CN" sz="2800" dirty="0">
                <a:solidFill>
                  <a:srgbClr val="000000"/>
                </a:solidFill>
              </a:rPr>
              <a:t>easterly</a:t>
            </a:r>
            <a:r>
              <a:rPr lang="zh-CN" altLang="en-US" sz="2800" dirty="0">
                <a:solidFill>
                  <a:srgbClr val="000000"/>
                </a:solidFill>
              </a:rPr>
              <a:t> </a:t>
            </a:r>
            <a:r>
              <a:rPr lang="en-US" altLang="zh-CN" sz="2800" dirty="0" smtClean="0">
                <a:solidFill>
                  <a:srgbClr val="000000"/>
                </a:solidFill>
              </a:rPr>
              <a:t>anomalies; </a:t>
            </a:r>
            <a:r>
              <a:rPr lang="en-US" altLang="zh-CN" sz="2800" dirty="0">
                <a:solidFill>
                  <a:srgbClr val="000000"/>
                </a:solidFill>
              </a:rPr>
              <a:t>Zero</a:t>
            </a:r>
            <a:r>
              <a:rPr lang="zh-CN" altLang="en-US" sz="2800" dirty="0">
                <a:solidFill>
                  <a:srgbClr val="000000"/>
                </a:solidFill>
              </a:rPr>
              <a:t> </a:t>
            </a:r>
            <a:r>
              <a:rPr lang="en-US" altLang="zh-CN" sz="2800" dirty="0">
                <a:solidFill>
                  <a:srgbClr val="000000"/>
                </a:solidFill>
              </a:rPr>
              <a:t>temperature</a:t>
            </a:r>
            <a:r>
              <a:rPr lang="zh-CN" altLang="en-US" sz="2800" dirty="0">
                <a:solidFill>
                  <a:srgbClr val="000000"/>
                </a:solidFill>
              </a:rPr>
              <a:t> </a:t>
            </a:r>
            <a:r>
              <a:rPr lang="en-US" altLang="zh-CN" sz="2800" dirty="0">
                <a:solidFill>
                  <a:srgbClr val="000000"/>
                </a:solidFill>
              </a:rPr>
              <a:t>contour</a:t>
            </a:r>
            <a:r>
              <a:rPr lang="zh-CN" altLang="en-US" sz="2800" dirty="0">
                <a:solidFill>
                  <a:srgbClr val="000000"/>
                </a:solidFill>
              </a:rPr>
              <a:t> </a:t>
            </a:r>
            <a:r>
              <a:rPr lang="en-US" altLang="zh-CN" sz="2800" dirty="0">
                <a:solidFill>
                  <a:srgbClr val="000000"/>
                </a:solidFill>
              </a:rPr>
              <a:t>at</a:t>
            </a:r>
            <a:r>
              <a:rPr lang="zh-CN" altLang="en-US" sz="2800" dirty="0">
                <a:solidFill>
                  <a:srgbClr val="000000"/>
                </a:solidFill>
              </a:rPr>
              <a:t> </a:t>
            </a:r>
            <a:r>
              <a:rPr lang="en-US" altLang="zh-CN" sz="2800" dirty="0" smtClean="0">
                <a:solidFill>
                  <a:srgbClr val="000000"/>
                </a:solidFill>
              </a:rPr>
              <a:t>850hPa)</a:t>
            </a:r>
            <a:endParaRPr lang="en-US" altLang="zh-CN" sz="2800" dirty="0">
              <a:solidFill>
                <a:srgbClr val="000000"/>
              </a:solidFill>
              <a:latin typeface="Times New Roman" panose="02020603050405020304" pitchFamily="18" charset="0"/>
              <a:cs typeface="Times New Roman" panose="02020603050405020304" pitchFamily="18" charset="0"/>
            </a:endParaRPr>
          </a:p>
          <a:p>
            <a:pPr marL="285750" indent="-285750">
              <a:buClr>
                <a:srgbClr val="FF0000"/>
              </a:buClr>
              <a:buFont typeface="Wingdings" charset="2"/>
              <a:buChar char="q"/>
            </a:pPr>
            <a:r>
              <a:rPr lang="en-US" altLang="zh-CN" sz="2800" dirty="0" smtClean="0">
                <a:solidFill>
                  <a:srgbClr val="000000"/>
                </a:solidFill>
                <a:latin typeface="Times New Roman" panose="02020603050405020304" pitchFamily="18" charset="0"/>
                <a:cs typeface="Times New Roman" panose="02020603050405020304" pitchFamily="18" charset="0"/>
              </a:rPr>
              <a:t>High-Resolution Atmospheric Model (</a:t>
            </a:r>
            <a:r>
              <a:rPr lang="en-US" altLang="zh-CN" sz="2800" dirty="0" err="1" smtClean="0">
                <a:solidFill>
                  <a:srgbClr val="000000"/>
                </a:solidFill>
                <a:latin typeface="Times New Roman" panose="02020603050405020304" pitchFamily="18" charset="0"/>
                <a:cs typeface="Times New Roman" panose="02020603050405020304" pitchFamily="18" charset="0"/>
              </a:rPr>
              <a:t>HiRAM</a:t>
            </a:r>
            <a:r>
              <a:rPr lang="en-US" altLang="zh-CN" sz="2800" dirty="0" smtClean="0">
                <a:solidFill>
                  <a:srgbClr val="000000"/>
                </a:solidFill>
                <a:latin typeface="Times New Roman" panose="02020603050405020304" pitchFamily="18" charset="0"/>
                <a:cs typeface="Times New Roman" panose="02020603050405020304" pitchFamily="18" charset="0"/>
              </a:rPr>
              <a:t>/</a:t>
            </a:r>
            <a:r>
              <a:rPr lang="en-US" altLang="zh-CN" sz="2800" b="1" i="1" dirty="0" smtClean="0">
                <a:solidFill>
                  <a:srgbClr val="000000"/>
                </a:solidFill>
                <a:latin typeface="Times New Roman" panose="02020603050405020304" pitchFamily="18" charset="0"/>
                <a:cs typeface="Times New Roman" panose="02020603050405020304" pitchFamily="18" charset="0"/>
              </a:rPr>
              <a:t>C384</a:t>
            </a:r>
            <a:r>
              <a:rPr lang="en-US" altLang="zh-CN" sz="2800" dirty="0" smtClean="0">
                <a:solidFill>
                  <a:srgbClr val="000000"/>
                </a:solidFill>
                <a:latin typeface="Times New Roman" panose="02020603050405020304" pitchFamily="18" charset="0"/>
                <a:cs typeface="Times New Roman" panose="02020603050405020304" pitchFamily="18" charset="0"/>
              </a:rPr>
              <a:t>) </a:t>
            </a:r>
            <a:r>
              <a:rPr lang="en-US" altLang="zh-CN" sz="2800" dirty="0">
                <a:solidFill>
                  <a:srgbClr val="000000"/>
                </a:solidFill>
                <a:latin typeface="Times New Roman" panose="02020603050405020304" pitchFamily="18" charset="0"/>
                <a:cs typeface="Times New Roman" panose="02020603050405020304" pitchFamily="18" charset="0"/>
              </a:rPr>
              <a:t>simulation (</a:t>
            </a:r>
            <a:r>
              <a:rPr lang="en-US" altLang="zh-CN" sz="2800" b="1" dirty="0" smtClean="0">
                <a:solidFill>
                  <a:srgbClr val="000000"/>
                </a:solidFill>
                <a:latin typeface="Times New Roman" panose="02020603050405020304" pitchFamily="18" charset="0"/>
                <a:cs typeface="Times New Roman" panose="02020603050405020304" pitchFamily="18" charset="0"/>
              </a:rPr>
              <a:t>1979</a:t>
            </a:r>
            <a:r>
              <a:rPr lang="en-US" altLang="zh-CN" sz="2800" b="1" dirty="0">
                <a:solidFill>
                  <a:srgbClr val="000000"/>
                </a:solidFill>
                <a:latin typeface="Times New Roman" panose="02020603050405020304" pitchFamily="18" charset="0"/>
                <a:cs typeface="Times New Roman" panose="02020603050405020304" pitchFamily="18" charset="0"/>
              </a:rPr>
              <a:t>-</a:t>
            </a:r>
            <a:r>
              <a:rPr lang="en-US" altLang="zh-CN" sz="2800" b="1" dirty="0" smtClean="0">
                <a:solidFill>
                  <a:srgbClr val="000000"/>
                </a:solidFill>
                <a:latin typeface="Times New Roman" panose="02020603050405020304" pitchFamily="18" charset="0"/>
                <a:cs typeface="Times New Roman" panose="02020603050405020304" pitchFamily="18" charset="0"/>
              </a:rPr>
              <a:t>2008</a:t>
            </a:r>
            <a:r>
              <a:rPr lang="en-US" altLang="zh-CN" sz="2800" dirty="0" smtClean="0">
                <a:solidFill>
                  <a:srgbClr val="000000"/>
                </a:solidFill>
                <a:latin typeface="Times New Roman" panose="02020603050405020304" pitchFamily="18" charset="0"/>
                <a:cs typeface="Times New Roman" panose="02020603050405020304" pitchFamily="18" charset="0"/>
              </a:rPr>
              <a:t>; </a:t>
            </a:r>
            <a:r>
              <a:rPr lang="en-US" altLang="zh-CN" sz="2800" b="1" dirty="0" smtClean="0">
                <a:solidFill>
                  <a:srgbClr val="FF0000"/>
                </a:solidFill>
                <a:latin typeface="Times New Roman" panose="02020603050405020304" pitchFamily="18" charset="0"/>
                <a:cs typeface="Times New Roman" panose="02020603050405020304" pitchFamily="18" charset="0"/>
              </a:rPr>
              <a:t>2075</a:t>
            </a:r>
            <a:r>
              <a:rPr lang="en-US" altLang="zh-CN" sz="2800" b="1" dirty="0">
                <a:solidFill>
                  <a:srgbClr val="FF0000"/>
                </a:solidFill>
                <a:latin typeface="Times New Roman" panose="02020603050405020304" pitchFamily="18" charset="0"/>
                <a:cs typeface="Times New Roman" panose="02020603050405020304" pitchFamily="18" charset="0"/>
              </a:rPr>
              <a:t>-</a:t>
            </a:r>
            <a:r>
              <a:rPr lang="en-US" altLang="zh-CN" sz="2800" b="1" dirty="0" smtClean="0">
                <a:solidFill>
                  <a:srgbClr val="FF0000"/>
                </a:solidFill>
                <a:latin typeface="Times New Roman" panose="02020603050405020304" pitchFamily="18" charset="0"/>
                <a:cs typeface="Times New Roman" panose="02020603050405020304" pitchFamily="18" charset="0"/>
              </a:rPr>
              <a:t>2100</a:t>
            </a:r>
            <a:r>
              <a:rPr lang="en-US" altLang="zh-CN" sz="2800" dirty="0" smtClean="0">
                <a:solidFill>
                  <a:srgbClr val="000000"/>
                </a:solidFill>
                <a:latin typeface="Times New Roman" panose="02020603050405020304" pitchFamily="18" charset="0"/>
                <a:cs typeface="Times New Roman" panose="02020603050405020304" pitchFamily="18" charset="0"/>
              </a:rPr>
              <a:t>; Forced by monthly SST, 0.23°x0.23°: </a:t>
            </a:r>
            <a:r>
              <a:rPr lang="en-US" altLang="zh-CN" sz="2800" dirty="0">
                <a:latin typeface="Times New Roman" panose="02020603050405020304" pitchFamily="18" charset="0"/>
                <a:cs typeface="Times New Roman" panose="02020603050405020304" pitchFamily="18" charset="0"/>
              </a:rPr>
              <a:t>snow water </a:t>
            </a:r>
            <a:r>
              <a:rPr lang="en-US" altLang="zh-CN" sz="2800" dirty="0" smtClean="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10.4, 7.2, 7.1, 6.6 mm</a:t>
            </a:r>
            <a:r>
              <a:rPr lang="en-US" altLang="zh-CN" sz="2800" dirty="0" smtClean="0">
                <a:latin typeface="Times New Roman" panose="02020603050405020304" pitchFamily="18" charset="0"/>
                <a:cs typeface="Times New Roman" panose="02020603050405020304" pitchFamily="18" charset="0"/>
              </a:rPr>
              <a:t>)</a:t>
            </a:r>
            <a:r>
              <a:rPr lang="en-US" altLang="zh-CN" sz="2800" dirty="0" smtClean="0">
                <a:solidFill>
                  <a:srgbClr val="000000"/>
                </a:solidFill>
                <a:latin typeface="Times New Roman" panose="02020603050405020304" pitchFamily="18" charset="0"/>
                <a:cs typeface="Times New Roman" panose="02020603050405020304" pitchFamily="18" charset="0"/>
              </a:rPr>
              <a:t>; SLP,</a:t>
            </a:r>
            <a:r>
              <a:rPr lang="zh-CN" altLang="en-US" sz="2800" dirty="0" smtClean="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wind</a:t>
            </a:r>
            <a:r>
              <a:rPr lang="zh-CN" altLang="en-US" sz="2800" dirty="0" smtClean="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&amp; T at</a:t>
            </a:r>
            <a:r>
              <a:rPr lang="zh-CN" altLang="en-US" sz="2800" dirty="0" smtClean="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850hPa</a:t>
            </a:r>
            <a:r>
              <a:rPr lang="zh-CN" altLang="en-US" sz="2800" dirty="0" smtClean="0">
                <a:solidFill>
                  <a:srgbClr val="000000"/>
                </a:solidFill>
                <a:latin typeface="Times New Roman" panose="02020603050405020304" pitchFamily="18" charset="0"/>
                <a:cs typeface="Times New Roman" panose="02020603050405020304" pitchFamily="18" charset="0"/>
              </a:rPr>
              <a:t> </a:t>
            </a:r>
            <a:r>
              <a:rPr lang="en-US" altLang="zh-CN" sz="2800" dirty="0" smtClean="0">
                <a:solidFill>
                  <a:srgbClr val="000000"/>
                </a:solidFill>
                <a:latin typeface="Times New Roman" panose="02020603050405020304" pitchFamily="18" charset="0"/>
                <a:cs typeface="Times New Roman" panose="02020603050405020304" pitchFamily="18" charset="0"/>
              </a:rPr>
              <a:t>(6h) </a:t>
            </a:r>
            <a:r>
              <a:rPr lang="en-US" sz="2800" dirty="0" smtClean="0">
                <a:solidFill>
                  <a:srgbClr val="000000"/>
                </a:solidFill>
                <a:latin typeface="Times New Roman" panose="02020603050405020304" pitchFamily="18" charset="0"/>
                <a:cs typeface="Times New Roman" panose="02020603050405020304" pitchFamily="18" charset="0"/>
              </a:rPr>
              <a:t>=&gt;</a:t>
            </a:r>
            <a:r>
              <a:rPr lang="en-US" sz="2800" b="1" i="1" dirty="0" smtClean="0">
                <a:solidFill>
                  <a:srgbClr val="000000"/>
                </a:solidFill>
                <a:latin typeface="Times New Roman" panose="02020603050405020304" pitchFamily="18" charset="0"/>
                <a:cs typeface="Times New Roman" panose="02020603050405020304" pitchFamily="18" charset="0"/>
              </a:rPr>
              <a:t>Events---Indicators</a:t>
            </a:r>
          </a:p>
        </p:txBody>
      </p:sp>
      <p:sp>
        <p:nvSpPr>
          <p:cNvPr id="6" name="TextBox 5"/>
          <p:cNvSpPr txBox="1"/>
          <p:nvPr/>
        </p:nvSpPr>
        <p:spPr>
          <a:xfrm>
            <a:off x="3048000" y="152400"/>
            <a:ext cx="184666" cy="584776"/>
          </a:xfrm>
          <a:prstGeom prst="rect">
            <a:avLst/>
          </a:prstGeom>
          <a:noFill/>
        </p:spPr>
        <p:txBody>
          <a:bodyPr wrap="none" rtlCol="0">
            <a:spAutoFit/>
          </a:bodyPr>
          <a:lstStyle/>
          <a:p>
            <a:endParaRPr lang="en-US" sz="3200" b="1" dirty="0"/>
          </a:p>
        </p:txBody>
      </p:sp>
      <p:sp>
        <p:nvSpPr>
          <p:cNvPr id="2" name="TextBox 1"/>
          <p:cNvSpPr txBox="1"/>
          <p:nvPr/>
        </p:nvSpPr>
        <p:spPr>
          <a:xfrm>
            <a:off x="3429000" y="76200"/>
            <a:ext cx="2151475" cy="646331"/>
          </a:xfrm>
          <a:prstGeom prst="rect">
            <a:avLst/>
          </a:prstGeom>
          <a:noFill/>
        </p:spPr>
        <p:txBody>
          <a:bodyPr wrap="none" rtlCol="0">
            <a:spAutoFit/>
          </a:bodyPr>
          <a:lstStyle/>
          <a:p>
            <a:r>
              <a:rPr lang="en-US" sz="3600" b="1" dirty="0" smtClean="0"/>
              <a:t>Approach</a:t>
            </a:r>
            <a:endParaRPr lang="en-US" sz="3600" b="1" dirty="0"/>
          </a:p>
        </p:txBody>
      </p:sp>
    </p:spTree>
    <p:extLst>
      <p:ext uri="{BB962C8B-B14F-4D97-AF65-F5344CB8AC3E}">
        <p14:creationId xmlns:p14="http://schemas.microsoft.com/office/powerpoint/2010/main" val="3176350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85800" y="152400"/>
            <a:ext cx="77724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kumimoji="1" sz="2700" b="1">
                <a:solidFill>
                  <a:srgbClr val="990033"/>
                </a:solidFill>
                <a:latin typeface="+mj-lt"/>
                <a:ea typeface="ＭＳ Ｐゴシック" charset="0"/>
                <a:cs typeface="新細明體"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charset="0"/>
                <a:cs typeface="新細明體" charset="0"/>
              </a:defRPr>
            </a:lvl5pPr>
            <a:lvl6pPr marL="4572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Arial" pitchFamily="34" charset="0"/>
                <a:ea typeface="新細明體" pitchFamily="18" charset="-120"/>
              </a:defRPr>
            </a:lvl9pPr>
          </a:lstStyle>
          <a:p>
            <a:r>
              <a:rPr lang="en-US" altLang="zh-CN" sz="3200" b="0" dirty="0" smtClean="0">
                <a:solidFill>
                  <a:srgbClr val="000000"/>
                </a:solidFill>
                <a:latin typeface="+mn-lt"/>
              </a:rPr>
              <a:t>I-95 Extreme</a:t>
            </a:r>
            <a:r>
              <a:rPr lang="zh-CN" altLang="en-US" sz="3200" b="0" dirty="0" smtClean="0">
                <a:solidFill>
                  <a:srgbClr val="000000"/>
                </a:solidFill>
                <a:latin typeface="+mn-lt"/>
              </a:rPr>
              <a:t> </a:t>
            </a:r>
            <a:r>
              <a:rPr lang="en-US" altLang="zh-CN" sz="3200" b="0" dirty="0" smtClean="0">
                <a:solidFill>
                  <a:srgbClr val="000000"/>
                </a:solidFill>
                <a:latin typeface="+mn-lt"/>
              </a:rPr>
              <a:t>snowfall</a:t>
            </a:r>
            <a:r>
              <a:rPr lang="zh-CN" altLang="en-US" sz="3200" b="0" dirty="0" smtClean="0">
                <a:solidFill>
                  <a:srgbClr val="000000"/>
                </a:solidFill>
                <a:latin typeface="+mn-lt"/>
              </a:rPr>
              <a:t> </a:t>
            </a:r>
            <a:r>
              <a:rPr lang="en-US" altLang="zh-CN" sz="3200" b="0" dirty="0" smtClean="0">
                <a:solidFill>
                  <a:srgbClr val="000000"/>
                </a:solidFill>
                <a:latin typeface="+mn-lt"/>
              </a:rPr>
              <a:t>events (</a:t>
            </a:r>
            <a:r>
              <a:rPr lang="en-US" altLang="zh-CN" sz="3200" b="0" i="1" dirty="0" smtClean="0">
                <a:solidFill>
                  <a:srgbClr val="000000"/>
                </a:solidFill>
                <a:latin typeface="+mn-lt"/>
              </a:rPr>
              <a:t>Observations</a:t>
            </a:r>
            <a:r>
              <a:rPr lang="en-US" altLang="zh-CN" sz="3200" b="0" dirty="0" smtClean="0">
                <a:solidFill>
                  <a:srgbClr val="000000"/>
                </a:solidFill>
                <a:latin typeface="+mn-lt"/>
              </a:rPr>
              <a:t>) </a:t>
            </a:r>
            <a:endParaRPr lang="en-US" sz="3200" b="0" dirty="0">
              <a:solidFill>
                <a:srgbClr val="000000"/>
              </a:solidFill>
              <a:latin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967" y="838199"/>
            <a:ext cx="6735233" cy="5676957"/>
          </a:xfrm>
          <a:prstGeom prst="rect">
            <a:avLst/>
          </a:prstGeom>
        </p:spPr>
      </p:pic>
      <p:sp>
        <p:nvSpPr>
          <p:cNvPr id="6" name="Rectangle 5"/>
          <p:cNvSpPr/>
          <p:nvPr/>
        </p:nvSpPr>
        <p:spPr>
          <a:xfrm>
            <a:off x="7010400" y="1905000"/>
            <a:ext cx="2057400" cy="3785652"/>
          </a:xfrm>
          <a:prstGeom prst="rect">
            <a:avLst/>
          </a:prstGeom>
        </p:spPr>
        <p:txBody>
          <a:bodyPr wrap="square">
            <a:spAutoFit/>
          </a:bodyPr>
          <a:lstStyle/>
          <a:p>
            <a:r>
              <a:rPr lang="en-US" altLang="zh-CN" sz="2000" dirty="0"/>
              <a:t>(</a:t>
            </a:r>
            <a:r>
              <a:rPr lang="en-US" altLang="zh-CN" sz="2000" b="1" i="1" dirty="0">
                <a:solidFill>
                  <a:schemeClr val="accent3">
                    <a:lumMod val="25000"/>
                  </a:schemeClr>
                </a:solidFill>
                <a:effectLst>
                  <a:innerShdw blurRad="63500" dist="50800" dir="13500000">
                    <a:prstClr val="black">
                      <a:alpha val="50000"/>
                    </a:prstClr>
                  </a:innerShdw>
                </a:effectLst>
              </a:rPr>
              <a:t>shading</a:t>
            </a:r>
            <a:r>
              <a:rPr lang="en-US" altLang="zh-CN" sz="2000" dirty="0"/>
              <a:t>,</a:t>
            </a:r>
            <a:r>
              <a:rPr lang="zh-CN" altLang="en-US" sz="2000" dirty="0"/>
              <a:t> </a:t>
            </a:r>
            <a:r>
              <a:rPr lang="en-US" altLang="zh-CN" sz="2000" dirty="0"/>
              <a:t>mm</a:t>
            </a:r>
            <a:r>
              <a:rPr lang="en-US" altLang="zh-CN" sz="2000" dirty="0" smtClean="0"/>
              <a:t>) Accumulated</a:t>
            </a:r>
            <a:r>
              <a:rPr lang="zh-CN" altLang="en-US" sz="2000" dirty="0" smtClean="0"/>
              <a:t> </a:t>
            </a:r>
            <a:r>
              <a:rPr lang="en-US" altLang="zh-CN" sz="2000" dirty="0"/>
              <a:t>snowfall</a:t>
            </a:r>
            <a:r>
              <a:rPr lang="zh-CN" altLang="en-US" sz="2000" dirty="0"/>
              <a:t> </a:t>
            </a:r>
            <a:r>
              <a:rPr lang="en-US" altLang="zh-CN" sz="2000" dirty="0" smtClean="0"/>
              <a:t>amount;</a:t>
            </a:r>
            <a:r>
              <a:rPr lang="zh-CN" altLang="en-US" sz="2000" dirty="0" smtClean="0"/>
              <a:t> </a:t>
            </a:r>
            <a:r>
              <a:rPr lang="en-US" altLang="zh-CN" sz="2000" dirty="0"/>
              <a:t>(</a:t>
            </a:r>
            <a:r>
              <a:rPr lang="en-US" altLang="zh-CN" sz="2000" b="1" i="1" dirty="0">
                <a:solidFill>
                  <a:srgbClr val="FC0128"/>
                </a:solidFill>
              </a:rPr>
              <a:t>line</a:t>
            </a:r>
            <a:r>
              <a:rPr lang="en-US" altLang="zh-CN" sz="2000" dirty="0"/>
              <a:t>,</a:t>
            </a:r>
            <a:r>
              <a:rPr lang="zh-CN" altLang="en-US" sz="2000" dirty="0"/>
              <a:t> </a:t>
            </a:r>
            <a:r>
              <a:rPr lang="en-US" altLang="zh-CN" sz="2000" dirty="0"/>
              <a:t>d</a:t>
            </a:r>
            <a:r>
              <a:rPr lang="en-US" altLang="zh-CN" sz="2000" baseline="30000" dirty="0"/>
              <a:t>-1</a:t>
            </a:r>
            <a:r>
              <a:rPr lang="zh-CN" altLang="en-US" sz="2000" dirty="0"/>
              <a:t> </a:t>
            </a:r>
            <a:r>
              <a:rPr lang="en-US" altLang="zh-CN" sz="2000" dirty="0"/>
              <a:t>to</a:t>
            </a:r>
            <a:r>
              <a:rPr lang="zh-CN" altLang="en-US" sz="2000" dirty="0"/>
              <a:t> </a:t>
            </a:r>
            <a:r>
              <a:rPr lang="en-US" altLang="zh-CN" sz="2000" dirty="0"/>
              <a:t>d</a:t>
            </a:r>
            <a:r>
              <a:rPr lang="en-US" altLang="zh-CN" sz="2000" baseline="30000" dirty="0"/>
              <a:t>+1</a:t>
            </a:r>
            <a:r>
              <a:rPr lang="en-US" altLang="zh-CN" sz="2000" dirty="0" smtClean="0"/>
              <a:t>) cyclone</a:t>
            </a:r>
            <a:r>
              <a:rPr lang="zh-CN" altLang="en-US" sz="2000" dirty="0" smtClean="0"/>
              <a:t> </a:t>
            </a:r>
            <a:r>
              <a:rPr lang="en-US" altLang="zh-CN" sz="2000" dirty="0"/>
              <a:t>low</a:t>
            </a:r>
            <a:r>
              <a:rPr lang="zh-CN" altLang="en-US" sz="2000" dirty="0"/>
              <a:t> </a:t>
            </a:r>
            <a:r>
              <a:rPr lang="en-US" altLang="zh-CN" sz="2000" dirty="0" smtClean="0"/>
              <a:t>track</a:t>
            </a:r>
            <a:r>
              <a:rPr lang="en-US" altLang="zh-CN" sz="2000" dirty="0"/>
              <a:t>; (</a:t>
            </a:r>
            <a:r>
              <a:rPr lang="en-US" altLang="zh-CN" sz="2000" b="1" i="1" dirty="0">
                <a:solidFill>
                  <a:schemeClr val="accent5">
                    <a:lumMod val="50000"/>
                  </a:schemeClr>
                </a:solidFill>
              </a:rPr>
              <a:t>line</a:t>
            </a:r>
            <a:r>
              <a:rPr lang="en-US" altLang="zh-CN" sz="2000" dirty="0" smtClean="0"/>
              <a:t>)</a:t>
            </a:r>
            <a:r>
              <a:rPr lang="zh-CN" altLang="en-US" sz="2000" dirty="0" smtClean="0"/>
              <a:t> </a:t>
            </a:r>
            <a:endParaRPr lang="en-US" altLang="zh-CN" sz="2000" dirty="0" smtClean="0"/>
          </a:p>
          <a:p>
            <a:r>
              <a:rPr lang="en-US" altLang="zh-CN" sz="2000" dirty="0" smtClean="0"/>
              <a:t>850hPa 0°</a:t>
            </a:r>
            <a:r>
              <a:rPr lang="en-US" altLang="zh-CN" sz="2000" dirty="0"/>
              <a:t>C </a:t>
            </a:r>
            <a:r>
              <a:rPr lang="en-US" altLang="zh-CN" sz="2000" dirty="0" smtClean="0"/>
              <a:t>isotherm;</a:t>
            </a:r>
            <a:r>
              <a:rPr lang="zh-CN" altLang="en-US" sz="2000" dirty="0" smtClean="0"/>
              <a:t> </a:t>
            </a:r>
            <a:endParaRPr lang="en-US" altLang="zh-CN" sz="2000" dirty="0" smtClean="0"/>
          </a:p>
          <a:p>
            <a:r>
              <a:rPr lang="en-US" altLang="zh-CN" sz="2000" dirty="0" smtClean="0"/>
              <a:t>(</a:t>
            </a:r>
            <a:r>
              <a:rPr lang="en-US" altLang="zh-CN" sz="2000" b="1" i="1" dirty="0"/>
              <a:t>black</a:t>
            </a:r>
            <a:r>
              <a:rPr lang="zh-CN" altLang="en-US" sz="2000" dirty="0"/>
              <a:t> </a:t>
            </a:r>
            <a:r>
              <a:rPr lang="en-US" altLang="zh-CN" sz="2000" dirty="0"/>
              <a:t>contours)</a:t>
            </a:r>
            <a:r>
              <a:rPr lang="zh-CN" altLang="en-US" sz="2000" dirty="0"/>
              <a:t> </a:t>
            </a:r>
            <a:r>
              <a:rPr lang="en-US" altLang="zh-CN" sz="2000" dirty="0" smtClean="0"/>
              <a:t>SLP;</a:t>
            </a:r>
          </a:p>
          <a:p>
            <a:r>
              <a:rPr lang="en-US" altLang="zh-CN" sz="2000" dirty="0"/>
              <a:t>(</a:t>
            </a:r>
            <a:r>
              <a:rPr lang="en-US" altLang="zh-CN" sz="2000" b="1" i="1" dirty="0"/>
              <a:t>vectors</a:t>
            </a:r>
            <a:r>
              <a:rPr lang="en-US" altLang="zh-CN" sz="2000" dirty="0"/>
              <a:t>)</a:t>
            </a:r>
            <a:r>
              <a:rPr lang="zh-CN" altLang="en-US" sz="2000" dirty="0"/>
              <a:t> </a:t>
            </a:r>
            <a:endParaRPr lang="en-US" altLang="zh-CN" sz="2000" dirty="0" smtClean="0"/>
          </a:p>
          <a:p>
            <a:r>
              <a:rPr lang="en-US" altLang="zh-CN" sz="2000" dirty="0" smtClean="0"/>
              <a:t>850hPa Wind</a:t>
            </a:r>
            <a:r>
              <a:rPr lang="zh-CN" altLang="en-US" sz="2000" dirty="0" smtClean="0"/>
              <a:t> </a:t>
            </a:r>
            <a:endParaRPr lang="en-US" altLang="zh-CN" sz="2000" dirty="0"/>
          </a:p>
        </p:txBody>
      </p:sp>
    </p:spTree>
    <p:extLst>
      <p:ext uri="{BB962C8B-B14F-4D97-AF65-F5344CB8AC3E}">
        <p14:creationId xmlns:p14="http://schemas.microsoft.com/office/powerpoint/2010/main" val="3240185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worldc.ppt - World">
  <a:themeElements>
    <a:clrScheme name="">
      <a:dk1>
        <a:srgbClr val="000000"/>
      </a:dk1>
      <a:lt1>
        <a:srgbClr val="80FFC1"/>
      </a:lt1>
      <a:dk2>
        <a:srgbClr val="008A84"/>
      </a:dk2>
      <a:lt2>
        <a:srgbClr val="FFFFFF"/>
      </a:lt2>
      <a:accent1>
        <a:srgbClr val="618FFD"/>
      </a:accent1>
      <a:accent2>
        <a:srgbClr val="FAFD00"/>
      </a:accent2>
      <a:accent3>
        <a:srgbClr val="C0FFDD"/>
      </a:accent3>
      <a:accent4>
        <a:srgbClr val="000000"/>
      </a:accent4>
      <a:accent5>
        <a:srgbClr val="B7C6FE"/>
      </a:accent5>
      <a:accent6>
        <a:srgbClr val="E3E500"/>
      </a:accent6>
      <a:hlink>
        <a:srgbClr val="00FFFF"/>
      </a:hlink>
      <a:folHlink>
        <a:srgbClr val="8CF4EA"/>
      </a:folHlink>
    </a:clrScheme>
    <a:fontScheme name="worldc.ppt - World">
      <a:majorFont>
        <a:latin typeface="Arial"/>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defRPr>
        </a:defPPr>
      </a:lstStyle>
    </a:lnDef>
  </a:objectDefaults>
  <a:extraClrSchemeLst>
    <a:extraClrScheme>
      <a:clrScheme name="worldc.ppt - Worl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orldc.ppt - Worl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orldc.ppt - Worl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orldc.ppt - Worl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orldc.ppt - Worl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orldc.ppt - Worl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orldc.ppt - Worl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HD:Application:Microsoft PowerPoint 4:Templates:Color Overheads:worldc.ppt - World</Template>
  <TotalTime>32169</TotalTime>
  <Pages>3</Pages>
  <Words>2511</Words>
  <Application>Microsoft Macintosh PowerPoint</Application>
  <PresentationFormat>On-screen Show (4:3)</PresentationFormat>
  <Paragraphs>187</Paragraphs>
  <Slides>19</Slides>
  <Notes>12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worldc.ppt -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Observed snowfall &amp; cyclone track: 25-events</vt:lpstr>
      <vt:lpstr>Observation: 25 events</vt:lpstr>
      <vt:lpstr>HiRAM historical simulation: 25 events</vt:lpstr>
      <vt:lpstr>PowerPoint Presentation</vt:lpstr>
      <vt:lpstr>PowerPoint Presentation</vt:lpstr>
      <vt:lpstr>PowerPoint Presentation</vt:lpstr>
      <vt:lpstr>PowerPoint Presentation</vt:lpstr>
      <vt:lpstr>PowerPoint Presentation</vt:lpstr>
      <vt:lpstr>Remarks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Issues</dc:title>
  <dc:subject>General</dc:subject>
  <dc:creator>Climate Systems Science</dc:creator>
  <cp:keywords>issues</cp:keywords>
  <cp:lastModifiedBy>Wei-chyung Wang</cp:lastModifiedBy>
  <cp:revision>2226</cp:revision>
  <cp:lastPrinted>1999-07-05T13:29:53Z</cp:lastPrinted>
  <dcterms:created xsi:type="dcterms:W3CDTF">1998-03-30T12:53:58Z</dcterms:created>
  <dcterms:modified xsi:type="dcterms:W3CDTF">2017-04-18T02:26:09Z</dcterms:modified>
</cp:coreProperties>
</file>