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4" r:id="rId1"/>
  </p:sldMasterIdLst>
  <p:notesMasterIdLst>
    <p:notesMasterId r:id="rId54"/>
  </p:notesMasterIdLst>
  <p:handoutMasterIdLst>
    <p:handoutMasterId r:id="rId55"/>
  </p:handoutMasterIdLst>
  <p:sldIdLst>
    <p:sldId id="321" r:id="rId2"/>
    <p:sldId id="348" r:id="rId3"/>
    <p:sldId id="322" r:id="rId4"/>
    <p:sldId id="407" r:id="rId5"/>
    <p:sldId id="385" r:id="rId6"/>
    <p:sldId id="466" r:id="rId7"/>
    <p:sldId id="467" r:id="rId8"/>
    <p:sldId id="432" r:id="rId9"/>
    <p:sldId id="384" r:id="rId10"/>
    <p:sldId id="374" r:id="rId11"/>
    <p:sldId id="280" r:id="rId12"/>
    <p:sldId id="314" r:id="rId13"/>
    <p:sldId id="410" r:id="rId14"/>
    <p:sldId id="339" r:id="rId15"/>
    <p:sldId id="341" r:id="rId16"/>
    <p:sldId id="342" r:id="rId17"/>
    <p:sldId id="290" r:id="rId18"/>
    <p:sldId id="443" r:id="rId19"/>
    <p:sldId id="331" r:id="rId20"/>
    <p:sldId id="292" r:id="rId21"/>
    <p:sldId id="291" r:id="rId22"/>
    <p:sldId id="397" r:id="rId23"/>
    <p:sldId id="433" r:id="rId24"/>
    <p:sldId id="435" r:id="rId25"/>
    <p:sldId id="420" r:id="rId26"/>
    <p:sldId id="437" r:id="rId27"/>
    <p:sldId id="470" r:id="rId28"/>
    <p:sldId id="471" r:id="rId29"/>
    <p:sldId id="474" r:id="rId30"/>
    <p:sldId id="462" r:id="rId31"/>
    <p:sldId id="463" r:id="rId32"/>
    <p:sldId id="472" r:id="rId33"/>
    <p:sldId id="461" r:id="rId34"/>
    <p:sldId id="469" r:id="rId35"/>
    <p:sldId id="464" r:id="rId36"/>
    <p:sldId id="465" r:id="rId37"/>
    <p:sldId id="404" r:id="rId38"/>
    <p:sldId id="427" r:id="rId39"/>
    <p:sldId id="431" r:id="rId40"/>
    <p:sldId id="442" r:id="rId41"/>
    <p:sldId id="406" r:id="rId42"/>
    <p:sldId id="473" r:id="rId43"/>
    <p:sldId id="475" r:id="rId44"/>
    <p:sldId id="478" r:id="rId45"/>
    <p:sldId id="476" r:id="rId46"/>
    <p:sldId id="477" r:id="rId47"/>
    <p:sldId id="480" r:id="rId48"/>
    <p:sldId id="481" r:id="rId49"/>
    <p:sldId id="482" r:id="rId50"/>
    <p:sldId id="483" r:id="rId51"/>
    <p:sldId id="484" r:id="rId52"/>
    <p:sldId id="485"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8600"/>
    <a:srgbClr val="6CEEBB"/>
    <a:srgbClr val="4FFBF5"/>
    <a:srgbClr val="38A52F"/>
    <a:srgbClr val="BFE49F"/>
    <a:srgbClr val="FFFFD2"/>
    <a:srgbClr val="323232"/>
    <a:srgbClr val="00283C"/>
    <a:srgbClr val="157B07"/>
    <a:srgbClr val="ECEC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2" autoAdjust="0"/>
    <p:restoredTop sz="79104" autoAdjust="0"/>
  </p:normalViewPr>
  <p:slideViewPr>
    <p:cSldViewPr snapToGrid="0" snapToObjects="1">
      <p:cViewPr varScale="1">
        <p:scale>
          <a:sx n="78" d="100"/>
          <a:sy n="78" d="100"/>
        </p:scale>
        <p:origin x="-1072" y="-112"/>
      </p:cViewPr>
      <p:guideLst>
        <p:guide orient="horz" pos="2160"/>
        <p:guide pos="2880"/>
      </p:guideLst>
    </p:cSldViewPr>
  </p:slideViewPr>
  <p:outlineViewPr>
    <p:cViewPr>
      <p:scale>
        <a:sx n="33" d="100"/>
        <a:sy n="33" d="100"/>
      </p:scale>
      <p:origin x="0" y="6216"/>
    </p:cViewPr>
  </p:outlineViewPr>
  <p:notesTextViewPr>
    <p:cViewPr>
      <p:scale>
        <a:sx n="100" d="100"/>
        <a:sy n="100" d="100"/>
      </p:scale>
      <p:origin x="0" y="0"/>
    </p:cViewPr>
  </p:notesTextViewPr>
  <p:sorterViewPr>
    <p:cViewPr>
      <p:scale>
        <a:sx n="66" d="100"/>
        <a:sy n="66" d="100"/>
      </p:scale>
      <p:origin x="0" y="3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ianzhang:Jian_1:jian_papers:2015:Presentations:Jian%20QLs:ConUS%20CoCo%202014%20all%20year%20evaluation:Q3radDeval-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tx>
            <c:strRef>
              <c:f>fMAE!$B$1</c:f>
              <c:strCache>
                <c:ptCount val="1"/>
                <c:pt idx="0">
                  <c:v>Q3rad</c:v>
                </c:pt>
              </c:strCache>
            </c:strRef>
          </c:tx>
          <c:spPr>
            <a:ln w="25400">
              <a:noFill/>
            </a:ln>
          </c:spPr>
          <c:marker>
            <c:symbol val="diamond"/>
            <c:size val="5"/>
            <c:spPr>
              <a:solidFill>
                <a:schemeClr val="accent1">
                  <a:shade val="76000"/>
                  <a:shade val="80000"/>
                  <a:lumMod val="90000"/>
                  <a:alpha val="4000"/>
                </a:schemeClr>
              </a:solidFill>
              <a:ln>
                <a:solidFill>
                  <a:schemeClr val="accent1">
                    <a:lumMod val="60000"/>
                    <a:lumOff val="40000"/>
                    <a:alpha val="5000"/>
                  </a:schemeClr>
                </a:solidFill>
              </a:ln>
            </c:spPr>
          </c:marker>
          <c:trendline>
            <c:spPr>
              <a:ln w="38100" cmpd="sng">
                <a:solidFill>
                  <a:schemeClr val="accent5"/>
                </a:solidFill>
              </a:ln>
            </c:spPr>
            <c:trendlineType val="movingAvg"/>
            <c:period val="30"/>
            <c:dispRSqr val="0"/>
            <c:dispEq val="0"/>
          </c:trendline>
          <c:xVal>
            <c:numRef>
              <c:f>fMAE!$A$2:$A$398</c:f>
              <c:numCache>
                <c:formatCode>m/d/yy</c:formatCode>
                <c:ptCount val="397"/>
                <c:pt idx="0">
                  <c:v>41623.0</c:v>
                </c:pt>
                <c:pt idx="1">
                  <c:v>41624.0</c:v>
                </c:pt>
                <c:pt idx="2">
                  <c:v>41625.0</c:v>
                </c:pt>
                <c:pt idx="3">
                  <c:v>41626.0</c:v>
                </c:pt>
                <c:pt idx="4">
                  <c:v>41627.0</c:v>
                </c:pt>
                <c:pt idx="5">
                  <c:v>41628.0</c:v>
                </c:pt>
                <c:pt idx="6">
                  <c:v>41629.0</c:v>
                </c:pt>
                <c:pt idx="7">
                  <c:v>41630.0</c:v>
                </c:pt>
                <c:pt idx="8">
                  <c:v>41631.0</c:v>
                </c:pt>
                <c:pt idx="9">
                  <c:v>41632.0</c:v>
                </c:pt>
                <c:pt idx="10">
                  <c:v>41633.0</c:v>
                </c:pt>
                <c:pt idx="11">
                  <c:v>41634.0</c:v>
                </c:pt>
                <c:pt idx="12">
                  <c:v>41635.0</c:v>
                </c:pt>
                <c:pt idx="13">
                  <c:v>41636.0</c:v>
                </c:pt>
                <c:pt idx="14">
                  <c:v>41637.0</c:v>
                </c:pt>
                <c:pt idx="15">
                  <c:v>41638.0</c:v>
                </c:pt>
                <c:pt idx="16">
                  <c:v>41639.0</c:v>
                </c:pt>
                <c:pt idx="17">
                  <c:v>41640.0</c:v>
                </c:pt>
                <c:pt idx="18">
                  <c:v>41641.0</c:v>
                </c:pt>
                <c:pt idx="19">
                  <c:v>41642.0</c:v>
                </c:pt>
                <c:pt idx="20">
                  <c:v>41643.0</c:v>
                </c:pt>
                <c:pt idx="21">
                  <c:v>41644.0</c:v>
                </c:pt>
                <c:pt idx="22">
                  <c:v>41645.0</c:v>
                </c:pt>
                <c:pt idx="23">
                  <c:v>41646.0</c:v>
                </c:pt>
                <c:pt idx="24">
                  <c:v>41647.0</c:v>
                </c:pt>
                <c:pt idx="25">
                  <c:v>41648.0</c:v>
                </c:pt>
                <c:pt idx="26">
                  <c:v>41649.0</c:v>
                </c:pt>
                <c:pt idx="27">
                  <c:v>41650.0</c:v>
                </c:pt>
                <c:pt idx="28">
                  <c:v>41651.0</c:v>
                </c:pt>
                <c:pt idx="29">
                  <c:v>41652.0</c:v>
                </c:pt>
                <c:pt idx="30">
                  <c:v>41653.0</c:v>
                </c:pt>
                <c:pt idx="31">
                  <c:v>41654.0</c:v>
                </c:pt>
                <c:pt idx="32">
                  <c:v>41655.0</c:v>
                </c:pt>
                <c:pt idx="33">
                  <c:v>41656.0</c:v>
                </c:pt>
                <c:pt idx="34">
                  <c:v>41657.0</c:v>
                </c:pt>
                <c:pt idx="35">
                  <c:v>41658.0</c:v>
                </c:pt>
                <c:pt idx="36">
                  <c:v>41659.0</c:v>
                </c:pt>
                <c:pt idx="37">
                  <c:v>41660.0</c:v>
                </c:pt>
                <c:pt idx="38">
                  <c:v>41661.0</c:v>
                </c:pt>
                <c:pt idx="39">
                  <c:v>41662.0</c:v>
                </c:pt>
                <c:pt idx="40">
                  <c:v>41663.0</c:v>
                </c:pt>
                <c:pt idx="41">
                  <c:v>41664.0</c:v>
                </c:pt>
                <c:pt idx="42">
                  <c:v>41665.0</c:v>
                </c:pt>
                <c:pt idx="43">
                  <c:v>41666.0</c:v>
                </c:pt>
                <c:pt idx="44">
                  <c:v>41667.0</c:v>
                </c:pt>
                <c:pt idx="45">
                  <c:v>41668.0</c:v>
                </c:pt>
                <c:pt idx="46">
                  <c:v>41669.0</c:v>
                </c:pt>
                <c:pt idx="47">
                  <c:v>41670.0</c:v>
                </c:pt>
                <c:pt idx="48">
                  <c:v>41671.0</c:v>
                </c:pt>
                <c:pt idx="49">
                  <c:v>41672.0</c:v>
                </c:pt>
                <c:pt idx="50">
                  <c:v>41673.0</c:v>
                </c:pt>
                <c:pt idx="51">
                  <c:v>41674.0</c:v>
                </c:pt>
                <c:pt idx="52">
                  <c:v>41675.0</c:v>
                </c:pt>
                <c:pt idx="53">
                  <c:v>41676.0</c:v>
                </c:pt>
                <c:pt idx="54">
                  <c:v>41677.0</c:v>
                </c:pt>
                <c:pt idx="55">
                  <c:v>41678.0</c:v>
                </c:pt>
                <c:pt idx="56">
                  <c:v>41679.0</c:v>
                </c:pt>
                <c:pt idx="57">
                  <c:v>41680.0</c:v>
                </c:pt>
                <c:pt idx="58">
                  <c:v>41681.0</c:v>
                </c:pt>
                <c:pt idx="59">
                  <c:v>41682.0</c:v>
                </c:pt>
                <c:pt idx="60">
                  <c:v>41683.0</c:v>
                </c:pt>
                <c:pt idx="61">
                  <c:v>41684.0</c:v>
                </c:pt>
                <c:pt idx="62">
                  <c:v>41685.0</c:v>
                </c:pt>
                <c:pt idx="63">
                  <c:v>41686.0</c:v>
                </c:pt>
                <c:pt idx="64">
                  <c:v>41687.0</c:v>
                </c:pt>
                <c:pt idx="65">
                  <c:v>41688.0</c:v>
                </c:pt>
                <c:pt idx="66">
                  <c:v>41689.0</c:v>
                </c:pt>
                <c:pt idx="67">
                  <c:v>41690.0</c:v>
                </c:pt>
                <c:pt idx="68">
                  <c:v>41691.0</c:v>
                </c:pt>
                <c:pt idx="69">
                  <c:v>41692.0</c:v>
                </c:pt>
                <c:pt idx="70">
                  <c:v>41693.0</c:v>
                </c:pt>
                <c:pt idx="71">
                  <c:v>41694.0</c:v>
                </c:pt>
                <c:pt idx="72">
                  <c:v>41695.0</c:v>
                </c:pt>
                <c:pt idx="73">
                  <c:v>41696.0</c:v>
                </c:pt>
                <c:pt idx="74">
                  <c:v>41697.0</c:v>
                </c:pt>
                <c:pt idx="75">
                  <c:v>41698.0</c:v>
                </c:pt>
                <c:pt idx="76">
                  <c:v>41699.0</c:v>
                </c:pt>
                <c:pt idx="77">
                  <c:v>41700.0</c:v>
                </c:pt>
                <c:pt idx="78">
                  <c:v>41701.0</c:v>
                </c:pt>
                <c:pt idx="79">
                  <c:v>41702.0</c:v>
                </c:pt>
                <c:pt idx="80">
                  <c:v>41703.0</c:v>
                </c:pt>
                <c:pt idx="81">
                  <c:v>41704.0</c:v>
                </c:pt>
                <c:pt idx="82">
                  <c:v>41705.0</c:v>
                </c:pt>
                <c:pt idx="83">
                  <c:v>41706.0</c:v>
                </c:pt>
                <c:pt idx="84">
                  <c:v>41707.0</c:v>
                </c:pt>
                <c:pt idx="85">
                  <c:v>41708.0</c:v>
                </c:pt>
                <c:pt idx="86">
                  <c:v>41709.0</c:v>
                </c:pt>
                <c:pt idx="87">
                  <c:v>41710.0</c:v>
                </c:pt>
                <c:pt idx="88">
                  <c:v>41711.0</c:v>
                </c:pt>
                <c:pt idx="89">
                  <c:v>41712.0</c:v>
                </c:pt>
                <c:pt idx="90">
                  <c:v>41713.0</c:v>
                </c:pt>
                <c:pt idx="91">
                  <c:v>41714.0</c:v>
                </c:pt>
                <c:pt idx="92">
                  <c:v>41715.0</c:v>
                </c:pt>
                <c:pt idx="93">
                  <c:v>41716.0</c:v>
                </c:pt>
                <c:pt idx="94">
                  <c:v>41717.0</c:v>
                </c:pt>
                <c:pt idx="95">
                  <c:v>41718.0</c:v>
                </c:pt>
                <c:pt idx="96">
                  <c:v>41719.0</c:v>
                </c:pt>
                <c:pt idx="97">
                  <c:v>41720.0</c:v>
                </c:pt>
                <c:pt idx="98">
                  <c:v>41721.0</c:v>
                </c:pt>
                <c:pt idx="99">
                  <c:v>41722.0</c:v>
                </c:pt>
                <c:pt idx="100">
                  <c:v>41723.0</c:v>
                </c:pt>
                <c:pt idx="101">
                  <c:v>41724.0</c:v>
                </c:pt>
                <c:pt idx="102">
                  <c:v>41725.0</c:v>
                </c:pt>
                <c:pt idx="103">
                  <c:v>41726.0</c:v>
                </c:pt>
                <c:pt idx="104">
                  <c:v>41727.0</c:v>
                </c:pt>
                <c:pt idx="105">
                  <c:v>41728.0</c:v>
                </c:pt>
                <c:pt idx="106">
                  <c:v>41729.0</c:v>
                </c:pt>
                <c:pt idx="107">
                  <c:v>41730.0</c:v>
                </c:pt>
                <c:pt idx="108">
                  <c:v>41731.0</c:v>
                </c:pt>
                <c:pt idx="109">
                  <c:v>41732.0</c:v>
                </c:pt>
                <c:pt idx="110">
                  <c:v>41733.0</c:v>
                </c:pt>
                <c:pt idx="111">
                  <c:v>41734.0</c:v>
                </c:pt>
                <c:pt idx="112">
                  <c:v>41735.0</c:v>
                </c:pt>
                <c:pt idx="113">
                  <c:v>41736.0</c:v>
                </c:pt>
                <c:pt idx="114">
                  <c:v>41737.0</c:v>
                </c:pt>
                <c:pt idx="115">
                  <c:v>41738.0</c:v>
                </c:pt>
                <c:pt idx="116">
                  <c:v>41739.0</c:v>
                </c:pt>
                <c:pt idx="117">
                  <c:v>41740.0</c:v>
                </c:pt>
                <c:pt idx="118">
                  <c:v>41741.0</c:v>
                </c:pt>
                <c:pt idx="119">
                  <c:v>41742.0</c:v>
                </c:pt>
                <c:pt idx="120">
                  <c:v>41743.0</c:v>
                </c:pt>
                <c:pt idx="121">
                  <c:v>41744.0</c:v>
                </c:pt>
                <c:pt idx="122">
                  <c:v>41745.0</c:v>
                </c:pt>
                <c:pt idx="123">
                  <c:v>41746.0</c:v>
                </c:pt>
                <c:pt idx="124">
                  <c:v>41747.0</c:v>
                </c:pt>
                <c:pt idx="125">
                  <c:v>41748.0</c:v>
                </c:pt>
                <c:pt idx="126">
                  <c:v>41749.0</c:v>
                </c:pt>
                <c:pt idx="127">
                  <c:v>41750.0</c:v>
                </c:pt>
                <c:pt idx="128">
                  <c:v>41751.0</c:v>
                </c:pt>
                <c:pt idx="129">
                  <c:v>41752.0</c:v>
                </c:pt>
                <c:pt idx="130">
                  <c:v>41753.0</c:v>
                </c:pt>
                <c:pt idx="131">
                  <c:v>41754.0</c:v>
                </c:pt>
                <c:pt idx="132">
                  <c:v>41755.0</c:v>
                </c:pt>
                <c:pt idx="133">
                  <c:v>41756.0</c:v>
                </c:pt>
                <c:pt idx="134">
                  <c:v>41757.0</c:v>
                </c:pt>
                <c:pt idx="135">
                  <c:v>41758.0</c:v>
                </c:pt>
                <c:pt idx="136">
                  <c:v>41759.0</c:v>
                </c:pt>
                <c:pt idx="137">
                  <c:v>41760.0</c:v>
                </c:pt>
                <c:pt idx="138">
                  <c:v>41761.0</c:v>
                </c:pt>
                <c:pt idx="139">
                  <c:v>41762.0</c:v>
                </c:pt>
                <c:pt idx="140">
                  <c:v>41763.0</c:v>
                </c:pt>
                <c:pt idx="141">
                  <c:v>41764.0</c:v>
                </c:pt>
                <c:pt idx="142">
                  <c:v>41765.0</c:v>
                </c:pt>
                <c:pt idx="143">
                  <c:v>41766.0</c:v>
                </c:pt>
                <c:pt idx="144">
                  <c:v>41767.0</c:v>
                </c:pt>
                <c:pt idx="145">
                  <c:v>41768.0</c:v>
                </c:pt>
                <c:pt idx="146">
                  <c:v>41769.0</c:v>
                </c:pt>
                <c:pt idx="147">
                  <c:v>41770.0</c:v>
                </c:pt>
                <c:pt idx="148">
                  <c:v>41771.0</c:v>
                </c:pt>
                <c:pt idx="149">
                  <c:v>41772.0</c:v>
                </c:pt>
                <c:pt idx="150">
                  <c:v>41773.0</c:v>
                </c:pt>
                <c:pt idx="151">
                  <c:v>41774.0</c:v>
                </c:pt>
                <c:pt idx="152">
                  <c:v>41775.0</c:v>
                </c:pt>
                <c:pt idx="153">
                  <c:v>41776.0</c:v>
                </c:pt>
                <c:pt idx="154">
                  <c:v>41777.0</c:v>
                </c:pt>
                <c:pt idx="155">
                  <c:v>41778.0</c:v>
                </c:pt>
                <c:pt idx="156">
                  <c:v>41779.0</c:v>
                </c:pt>
                <c:pt idx="157">
                  <c:v>41780.0</c:v>
                </c:pt>
                <c:pt idx="158">
                  <c:v>41781.0</c:v>
                </c:pt>
                <c:pt idx="159">
                  <c:v>41782.0</c:v>
                </c:pt>
                <c:pt idx="160">
                  <c:v>41783.0</c:v>
                </c:pt>
                <c:pt idx="161">
                  <c:v>41784.0</c:v>
                </c:pt>
                <c:pt idx="162">
                  <c:v>41785.0</c:v>
                </c:pt>
                <c:pt idx="163">
                  <c:v>41786.0</c:v>
                </c:pt>
                <c:pt idx="164">
                  <c:v>41787.0</c:v>
                </c:pt>
                <c:pt idx="165">
                  <c:v>41788.0</c:v>
                </c:pt>
                <c:pt idx="166">
                  <c:v>41789.0</c:v>
                </c:pt>
                <c:pt idx="167">
                  <c:v>41790.0</c:v>
                </c:pt>
                <c:pt idx="168">
                  <c:v>41791.0</c:v>
                </c:pt>
                <c:pt idx="169">
                  <c:v>41792.0</c:v>
                </c:pt>
                <c:pt idx="170">
                  <c:v>41793.0</c:v>
                </c:pt>
                <c:pt idx="171">
                  <c:v>41794.0</c:v>
                </c:pt>
                <c:pt idx="172">
                  <c:v>41795.0</c:v>
                </c:pt>
                <c:pt idx="173">
                  <c:v>41796.0</c:v>
                </c:pt>
                <c:pt idx="174">
                  <c:v>41797.0</c:v>
                </c:pt>
                <c:pt idx="175">
                  <c:v>41798.0</c:v>
                </c:pt>
                <c:pt idx="176">
                  <c:v>41799.0</c:v>
                </c:pt>
                <c:pt idx="177">
                  <c:v>41800.0</c:v>
                </c:pt>
                <c:pt idx="178">
                  <c:v>41801.0</c:v>
                </c:pt>
                <c:pt idx="179">
                  <c:v>41802.0</c:v>
                </c:pt>
                <c:pt idx="180">
                  <c:v>41803.0</c:v>
                </c:pt>
                <c:pt idx="181">
                  <c:v>41804.0</c:v>
                </c:pt>
                <c:pt idx="182">
                  <c:v>41805.0</c:v>
                </c:pt>
                <c:pt idx="183">
                  <c:v>41806.0</c:v>
                </c:pt>
                <c:pt idx="184">
                  <c:v>41807.0</c:v>
                </c:pt>
                <c:pt idx="185">
                  <c:v>41808.0</c:v>
                </c:pt>
                <c:pt idx="186">
                  <c:v>41809.0</c:v>
                </c:pt>
                <c:pt idx="187">
                  <c:v>41810.0</c:v>
                </c:pt>
                <c:pt idx="188">
                  <c:v>41811.0</c:v>
                </c:pt>
                <c:pt idx="189">
                  <c:v>41812.0</c:v>
                </c:pt>
                <c:pt idx="190">
                  <c:v>41813.0</c:v>
                </c:pt>
                <c:pt idx="191">
                  <c:v>41814.0</c:v>
                </c:pt>
                <c:pt idx="192">
                  <c:v>41815.0</c:v>
                </c:pt>
                <c:pt idx="193">
                  <c:v>41816.0</c:v>
                </c:pt>
                <c:pt idx="194">
                  <c:v>41817.0</c:v>
                </c:pt>
                <c:pt idx="195">
                  <c:v>41818.0</c:v>
                </c:pt>
                <c:pt idx="196">
                  <c:v>41819.0</c:v>
                </c:pt>
                <c:pt idx="197">
                  <c:v>41820.0</c:v>
                </c:pt>
                <c:pt idx="198">
                  <c:v>41821.0</c:v>
                </c:pt>
                <c:pt idx="199">
                  <c:v>41822.0</c:v>
                </c:pt>
                <c:pt idx="200">
                  <c:v>41823.0</c:v>
                </c:pt>
                <c:pt idx="201">
                  <c:v>41824.0</c:v>
                </c:pt>
                <c:pt idx="202">
                  <c:v>41825.0</c:v>
                </c:pt>
                <c:pt idx="203">
                  <c:v>41826.0</c:v>
                </c:pt>
                <c:pt idx="204">
                  <c:v>41827.0</c:v>
                </c:pt>
                <c:pt idx="205">
                  <c:v>41828.0</c:v>
                </c:pt>
                <c:pt idx="206">
                  <c:v>41829.0</c:v>
                </c:pt>
                <c:pt idx="207">
                  <c:v>41830.0</c:v>
                </c:pt>
                <c:pt idx="208">
                  <c:v>41831.0</c:v>
                </c:pt>
                <c:pt idx="209">
                  <c:v>41832.0</c:v>
                </c:pt>
                <c:pt idx="210">
                  <c:v>41833.0</c:v>
                </c:pt>
                <c:pt idx="211">
                  <c:v>41834.0</c:v>
                </c:pt>
                <c:pt idx="212">
                  <c:v>41835.0</c:v>
                </c:pt>
                <c:pt idx="213">
                  <c:v>41836.0</c:v>
                </c:pt>
                <c:pt idx="214">
                  <c:v>41837.0</c:v>
                </c:pt>
                <c:pt idx="215">
                  <c:v>41838.0</c:v>
                </c:pt>
                <c:pt idx="216">
                  <c:v>41839.0</c:v>
                </c:pt>
                <c:pt idx="217">
                  <c:v>41840.0</c:v>
                </c:pt>
                <c:pt idx="218">
                  <c:v>41841.0</c:v>
                </c:pt>
                <c:pt idx="219">
                  <c:v>41842.0</c:v>
                </c:pt>
                <c:pt idx="220">
                  <c:v>41843.0</c:v>
                </c:pt>
                <c:pt idx="221">
                  <c:v>41844.0</c:v>
                </c:pt>
                <c:pt idx="222">
                  <c:v>41845.0</c:v>
                </c:pt>
                <c:pt idx="223">
                  <c:v>41846.0</c:v>
                </c:pt>
                <c:pt idx="224">
                  <c:v>41847.0</c:v>
                </c:pt>
                <c:pt idx="225">
                  <c:v>41848.0</c:v>
                </c:pt>
                <c:pt idx="226">
                  <c:v>41849.0</c:v>
                </c:pt>
                <c:pt idx="227">
                  <c:v>41850.0</c:v>
                </c:pt>
                <c:pt idx="228">
                  <c:v>41851.0</c:v>
                </c:pt>
                <c:pt idx="229">
                  <c:v>41852.0</c:v>
                </c:pt>
                <c:pt idx="230">
                  <c:v>41853.0</c:v>
                </c:pt>
                <c:pt idx="231">
                  <c:v>41854.0</c:v>
                </c:pt>
                <c:pt idx="232">
                  <c:v>41855.0</c:v>
                </c:pt>
                <c:pt idx="233">
                  <c:v>41856.0</c:v>
                </c:pt>
                <c:pt idx="234">
                  <c:v>41857.0</c:v>
                </c:pt>
                <c:pt idx="235">
                  <c:v>41858.0</c:v>
                </c:pt>
                <c:pt idx="236">
                  <c:v>41859.0</c:v>
                </c:pt>
                <c:pt idx="237">
                  <c:v>41860.0</c:v>
                </c:pt>
                <c:pt idx="238">
                  <c:v>41861.0</c:v>
                </c:pt>
                <c:pt idx="239">
                  <c:v>41862.0</c:v>
                </c:pt>
                <c:pt idx="240">
                  <c:v>41863.0</c:v>
                </c:pt>
                <c:pt idx="241">
                  <c:v>41864.0</c:v>
                </c:pt>
                <c:pt idx="242">
                  <c:v>41865.0</c:v>
                </c:pt>
                <c:pt idx="243">
                  <c:v>41866.0</c:v>
                </c:pt>
                <c:pt idx="244">
                  <c:v>41867.0</c:v>
                </c:pt>
                <c:pt idx="245">
                  <c:v>41868.0</c:v>
                </c:pt>
                <c:pt idx="246">
                  <c:v>41869.0</c:v>
                </c:pt>
                <c:pt idx="247">
                  <c:v>41870.0</c:v>
                </c:pt>
                <c:pt idx="248">
                  <c:v>41871.0</c:v>
                </c:pt>
                <c:pt idx="249">
                  <c:v>41872.0</c:v>
                </c:pt>
                <c:pt idx="250">
                  <c:v>41873.0</c:v>
                </c:pt>
                <c:pt idx="251">
                  <c:v>41874.0</c:v>
                </c:pt>
                <c:pt idx="252">
                  <c:v>41875.0</c:v>
                </c:pt>
                <c:pt idx="253">
                  <c:v>41876.0</c:v>
                </c:pt>
                <c:pt idx="254">
                  <c:v>41877.0</c:v>
                </c:pt>
                <c:pt idx="255">
                  <c:v>41878.0</c:v>
                </c:pt>
                <c:pt idx="256">
                  <c:v>41879.0</c:v>
                </c:pt>
                <c:pt idx="257">
                  <c:v>41880.0</c:v>
                </c:pt>
                <c:pt idx="258">
                  <c:v>41881.0</c:v>
                </c:pt>
                <c:pt idx="259">
                  <c:v>41882.0</c:v>
                </c:pt>
                <c:pt idx="260">
                  <c:v>41883.0</c:v>
                </c:pt>
                <c:pt idx="261">
                  <c:v>41884.0</c:v>
                </c:pt>
                <c:pt idx="262">
                  <c:v>41885.0</c:v>
                </c:pt>
                <c:pt idx="263">
                  <c:v>41886.0</c:v>
                </c:pt>
                <c:pt idx="264">
                  <c:v>41887.0</c:v>
                </c:pt>
                <c:pt idx="265">
                  <c:v>41888.0</c:v>
                </c:pt>
                <c:pt idx="266">
                  <c:v>41889.0</c:v>
                </c:pt>
                <c:pt idx="267">
                  <c:v>41890.0</c:v>
                </c:pt>
                <c:pt idx="268">
                  <c:v>41891.0</c:v>
                </c:pt>
                <c:pt idx="269">
                  <c:v>41892.0</c:v>
                </c:pt>
                <c:pt idx="270">
                  <c:v>41893.0</c:v>
                </c:pt>
                <c:pt idx="271">
                  <c:v>41894.0</c:v>
                </c:pt>
                <c:pt idx="272">
                  <c:v>41895.0</c:v>
                </c:pt>
                <c:pt idx="273">
                  <c:v>41896.0</c:v>
                </c:pt>
                <c:pt idx="274">
                  <c:v>41897.0</c:v>
                </c:pt>
                <c:pt idx="275">
                  <c:v>41898.0</c:v>
                </c:pt>
                <c:pt idx="276">
                  <c:v>41899.0</c:v>
                </c:pt>
                <c:pt idx="277">
                  <c:v>41900.0</c:v>
                </c:pt>
                <c:pt idx="278">
                  <c:v>41901.0</c:v>
                </c:pt>
                <c:pt idx="279">
                  <c:v>41902.0</c:v>
                </c:pt>
                <c:pt idx="280">
                  <c:v>41903.0</c:v>
                </c:pt>
                <c:pt idx="281">
                  <c:v>41904.0</c:v>
                </c:pt>
                <c:pt idx="282">
                  <c:v>41905.0</c:v>
                </c:pt>
                <c:pt idx="283">
                  <c:v>41906.0</c:v>
                </c:pt>
                <c:pt idx="284">
                  <c:v>41907.0</c:v>
                </c:pt>
                <c:pt idx="285">
                  <c:v>41908.0</c:v>
                </c:pt>
                <c:pt idx="286">
                  <c:v>41909.0</c:v>
                </c:pt>
                <c:pt idx="287">
                  <c:v>41910.0</c:v>
                </c:pt>
                <c:pt idx="288">
                  <c:v>41911.0</c:v>
                </c:pt>
                <c:pt idx="289">
                  <c:v>41912.0</c:v>
                </c:pt>
                <c:pt idx="290">
                  <c:v>41913.0</c:v>
                </c:pt>
                <c:pt idx="291">
                  <c:v>41914.0</c:v>
                </c:pt>
                <c:pt idx="292">
                  <c:v>41915.0</c:v>
                </c:pt>
                <c:pt idx="293">
                  <c:v>41916.0</c:v>
                </c:pt>
                <c:pt idx="294">
                  <c:v>41917.0</c:v>
                </c:pt>
                <c:pt idx="295">
                  <c:v>41918.0</c:v>
                </c:pt>
                <c:pt idx="296">
                  <c:v>41919.0</c:v>
                </c:pt>
                <c:pt idx="297">
                  <c:v>41920.0</c:v>
                </c:pt>
                <c:pt idx="298">
                  <c:v>41921.0</c:v>
                </c:pt>
                <c:pt idx="299">
                  <c:v>41922.0</c:v>
                </c:pt>
                <c:pt idx="300">
                  <c:v>41923.0</c:v>
                </c:pt>
                <c:pt idx="301">
                  <c:v>41924.0</c:v>
                </c:pt>
                <c:pt idx="302">
                  <c:v>41925.0</c:v>
                </c:pt>
                <c:pt idx="303">
                  <c:v>41926.0</c:v>
                </c:pt>
                <c:pt idx="304">
                  <c:v>41927.0</c:v>
                </c:pt>
                <c:pt idx="305">
                  <c:v>41928.0</c:v>
                </c:pt>
                <c:pt idx="306">
                  <c:v>41929.0</c:v>
                </c:pt>
                <c:pt idx="307">
                  <c:v>41930.0</c:v>
                </c:pt>
                <c:pt idx="308">
                  <c:v>41931.0</c:v>
                </c:pt>
                <c:pt idx="309">
                  <c:v>41932.0</c:v>
                </c:pt>
                <c:pt idx="310">
                  <c:v>41933.0</c:v>
                </c:pt>
                <c:pt idx="311">
                  <c:v>41934.0</c:v>
                </c:pt>
                <c:pt idx="312">
                  <c:v>41935.0</c:v>
                </c:pt>
                <c:pt idx="313">
                  <c:v>41936.0</c:v>
                </c:pt>
                <c:pt idx="314">
                  <c:v>41937.0</c:v>
                </c:pt>
                <c:pt idx="315">
                  <c:v>41938.0</c:v>
                </c:pt>
                <c:pt idx="316">
                  <c:v>41939.0</c:v>
                </c:pt>
                <c:pt idx="317">
                  <c:v>41940.0</c:v>
                </c:pt>
                <c:pt idx="318">
                  <c:v>41941.0</c:v>
                </c:pt>
                <c:pt idx="319">
                  <c:v>41942.0</c:v>
                </c:pt>
                <c:pt idx="320">
                  <c:v>41943.0</c:v>
                </c:pt>
                <c:pt idx="321">
                  <c:v>41944.0</c:v>
                </c:pt>
                <c:pt idx="322">
                  <c:v>41945.0</c:v>
                </c:pt>
                <c:pt idx="323">
                  <c:v>41946.0</c:v>
                </c:pt>
                <c:pt idx="324">
                  <c:v>41947.0</c:v>
                </c:pt>
                <c:pt idx="325">
                  <c:v>41948.0</c:v>
                </c:pt>
                <c:pt idx="326">
                  <c:v>41949.0</c:v>
                </c:pt>
                <c:pt idx="327">
                  <c:v>41950.0</c:v>
                </c:pt>
                <c:pt idx="328">
                  <c:v>41951.0</c:v>
                </c:pt>
                <c:pt idx="329">
                  <c:v>41952.0</c:v>
                </c:pt>
                <c:pt idx="330">
                  <c:v>41953.0</c:v>
                </c:pt>
                <c:pt idx="331">
                  <c:v>41954.0</c:v>
                </c:pt>
                <c:pt idx="332">
                  <c:v>41955.0</c:v>
                </c:pt>
                <c:pt idx="333">
                  <c:v>41956.0</c:v>
                </c:pt>
                <c:pt idx="334">
                  <c:v>41957.0</c:v>
                </c:pt>
                <c:pt idx="335">
                  <c:v>41958.0</c:v>
                </c:pt>
                <c:pt idx="336">
                  <c:v>41959.0</c:v>
                </c:pt>
                <c:pt idx="337">
                  <c:v>41960.0</c:v>
                </c:pt>
                <c:pt idx="338">
                  <c:v>41961.0</c:v>
                </c:pt>
                <c:pt idx="339">
                  <c:v>41962.0</c:v>
                </c:pt>
                <c:pt idx="340">
                  <c:v>41963.0</c:v>
                </c:pt>
                <c:pt idx="341">
                  <c:v>41964.0</c:v>
                </c:pt>
                <c:pt idx="342">
                  <c:v>41965.0</c:v>
                </c:pt>
                <c:pt idx="343">
                  <c:v>41966.0</c:v>
                </c:pt>
                <c:pt idx="344">
                  <c:v>41967.0</c:v>
                </c:pt>
                <c:pt idx="345">
                  <c:v>41968.0</c:v>
                </c:pt>
                <c:pt idx="346">
                  <c:v>41969.0</c:v>
                </c:pt>
                <c:pt idx="347">
                  <c:v>41970.0</c:v>
                </c:pt>
                <c:pt idx="348">
                  <c:v>41971.0</c:v>
                </c:pt>
                <c:pt idx="349">
                  <c:v>41972.0</c:v>
                </c:pt>
                <c:pt idx="350">
                  <c:v>41973.0</c:v>
                </c:pt>
                <c:pt idx="351">
                  <c:v>41974.0</c:v>
                </c:pt>
                <c:pt idx="352">
                  <c:v>41975.0</c:v>
                </c:pt>
                <c:pt idx="353">
                  <c:v>41976.0</c:v>
                </c:pt>
                <c:pt idx="354">
                  <c:v>41977.0</c:v>
                </c:pt>
                <c:pt idx="355">
                  <c:v>41978.0</c:v>
                </c:pt>
                <c:pt idx="356">
                  <c:v>41979.0</c:v>
                </c:pt>
                <c:pt idx="357">
                  <c:v>41980.0</c:v>
                </c:pt>
                <c:pt idx="358">
                  <c:v>41981.0</c:v>
                </c:pt>
                <c:pt idx="359">
                  <c:v>41982.0</c:v>
                </c:pt>
                <c:pt idx="360">
                  <c:v>41983.0</c:v>
                </c:pt>
                <c:pt idx="361">
                  <c:v>41984.0</c:v>
                </c:pt>
                <c:pt idx="362">
                  <c:v>41985.0</c:v>
                </c:pt>
                <c:pt idx="363">
                  <c:v>41986.0</c:v>
                </c:pt>
                <c:pt idx="364">
                  <c:v>41987.0</c:v>
                </c:pt>
                <c:pt idx="365">
                  <c:v>41988.0</c:v>
                </c:pt>
                <c:pt idx="366">
                  <c:v>41989.0</c:v>
                </c:pt>
                <c:pt idx="367">
                  <c:v>41990.0</c:v>
                </c:pt>
                <c:pt idx="368">
                  <c:v>41991.0</c:v>
                </c:pt>
                <c:pt idx="369">
                  <c:v>41992.0</c:v>
                </c:pt>
                <c:pt idx="370">
                  <c:v>41993.0</c:v>
                </c:pt>
                <c:pt idx="371">
                  <c:v>41994.0</c:v>
                </c:pt>
                <c:pt idx="372">
                  <c:v>41995.0</c:v>
                </c:pt>
                <c:pt idx="373">
                  <c:v>41996.0</c:v>
                </c:pt>
                <c:pt idx="374">
                  <c:v>41997.0</c:v>
                </c:pt>
                <c:pt idx="375">
                  <c:v>41998.0</c:v>
                </c:pt>
                <c:pt idx="376">
                  <c:v>41999.0</c:v>
                </c:pt>
                <c:pt idx="377">
                  <c:v>42000.0</c:v>
                </c:pt>
                <c:pt idx="378">
                  <c:v>42001.0</c:v>
                </c:pt>
                <c:pt idx="379">
                  <c:v>42002.0</c:v>
                </c:pt>
                <c:pt idx="380">
                  <c:v>42003.0</c:v>
                </c:pt>
                <c:pt idx="381">
                  <c:v>42004.0</c:v>
                </c:pt>
                <c:pt idx="382">
                  <c:v>42005.0</c:v>
                </c:pt>
                <c:pt idx="383">
                  <c:v>42006.0</c:v>
                </c:pt>
                <c:pt idx="384">
                  <c:v>42007.0</c:v>
                </c:pt>
                <c:pt idx="385">
                  <c:v>42008.0</c:v>
                </c:pt>
                <c:pt idx="386">
                  <c:v>42009.0</c:v>
                </c:pt>
                <c:pt idx="387">
                  <c:v>42010.0</c:v>
                </c:pt>
                <c:pt idx="388">
                  <c:v>42011.0</c:v>
                </c:pt>
                <c:pt idx="389">
                  <c:v>42012.0</c:v>
                </c:pt>
                <c:pt idx="390">
                  <c:v>42013.0</c:v>
                </c:pt>
                <c:pt idx="391">
                  <c:v>42014.0</c:v>
                </c:pt>
                <c:pt idx="392">
                  <c:v>42015.0</c:v>
                </c:pt>
                <c:pt idx="393">
                  <c:v>42016.0</c:v>
                </c:pt>
                <c:pt idx="394">
                  <c:v>42017.0</c:v>
                </c:pt>
                <c:pt idx="395">
                  <c:v>42018.0</c:v>
                </c:pt>
                <c:pt idx="396">
                  <c:v>42019.0</c:v>
                </c:pt>
              </c:numCache>
            </c:numRef>
          </c:xVal>
          <c:yVal>
            <c:numRef>
              <c:f>fMAE!$B$2:$B$398</c:f>
              <c:numCache>
                <c:formatCode>0.000</c:formatCode>
                <c:ptCount val="397"/>
                <c:pt idx="0">
                  <c:v>29.85074626865671</c:v>
                </c:pt>
                <c:pt idx="1">
                  <c:v>80.37383177569794</c:v>
                </c:pt>
                <c:pt idx="2">
                  <c:v>58.2089552238806</c:v>
                </c:pt>
                <c:pt idx="3">
                  <c:v>55.39568345323528</c:v>
                </c:pt>
                <c:pt idx="5">
                  <c:v>52.83018867924383</c:v>
                </c:pt>
                <c:pt idx="6">
                  <c:v>39.82300884955752</c:v>
                </c:pt>
                <c:pt idx="7">
                  <c:v>29.44383860414395</c:v>
                </c:pt>
                <c:pt idx="8">
                  <c:v>35.04672897196262</c:v>
                </c:pt>
                <c:pt idx="9">
                  <c:v>30.43478260869565</c:v>
                </c:pt>
                <c:pt idx="10">
                  <c:v>70.51282051281945</c:v>
                </c:pt>
                <c:pt idx="11">
                  <c:v>77.52808988764045</c:v>
                </c:pt>
                <c:pt idx="12">
                  <c:v>69.69696969696968</c:v>
                </c:pt>
                <c:pt idx="13">
                  <c:v>88.7931034482759</c:v>
                </c:pt>
                <c:pt idx="14">
                  <c:v>28.64259028642588</c:v>
                </c:pt>
                <c:pt idx="15">
                  <c:v>36.61485319516407</c:v>
                </c:pt>
                <c:pt idx="16">
                  <c:v>46.66666666666599</c:v>
                </c:pt>
                <c:pt idx="18">
                  <c:v>54.585152838428</c:v>
                </c:pt>
                <c:pt idx="19">
                  <c:v>40.06024096385542</c:v>
                </c:pt>
                <c:pt idx="20">
                  <c:v>73.6842105263158</c:v>
                </c:pt>
                <c:pt idx="21">
                  <c:v>56.18556701030928</c:v>
                </c:pt>
                <c:pt idx="22">
                  <c:v>41.71428571428572</c:v>
                </c:pt>
                <c:pt idx="23">
                  <c:v>43.29896907216495</c:v>
                </c:pt>
                <c:pt idx="24">
                  <c:v>61.61616161616161</c:v>
                </c:pt>
                <c:pt idx="25">
                  <c:v>67.53926701570681</c:v>
                </c:pt>
                <c:pt idx="26">
                  <c:v>65.15151515151514</c:v>
                </c:pt>
                <c:pt idx="27">
                  <c:v>35.30351437699681</c:v>
                </c:pt>
                <c:pt idx="28">
                  <c:v>27.56410256410256</c:v>
                </c:pt>
                <c:pt idx="29">
                  <c:v>95.49549549549548</c:v>
                </c:pt>
                <c:pt idx="30">
                  <c:v>40.1253918495298</c:v>
                </c:pt>
                <c:pt idx="31">
                  <c:v>42.5</c:v>
                </c:pt>
                <c:pt idx="34">
                  <c:v>73.97260273972545</c:v>
                </c:pt>
                <c:pt idx="35">
                  <c:v>65.44117647058823</c:v>
                </c:pt>
                <c:pt idx="36">
                  <c:v>79.4871794871795</c:v>
                </c:pt>
                <c:pt idx="37">
                  <c:v>84.41558441558441</c:v>
                </c:pt>
                <c:pt idx="38">
                  <c:v>61.97916666666599</c:v>
                </c:pt>
                <c:pt idx="40">
                  <c:v>48.17518248175182</c:v>
                </c:pt>
                <c:pt idx="43">
                  <c:v>70.0</c:v>
                </c:pt>
                <c:pt idx="44">
                  <c:v>71.87499999999998</c:v>
                </c:pt>
                <c:pt idx="45">
                  <c:v>75.5813953488372</c:v>
                </c:pt>
                <c:pt idx="46">
                  <c:v>41.40969162995594</c:v>
                </c:pt>
                <c:pt idx="47">
                  <c:v>58.65724381625439</c:v>
                </c:pt>
                <c:pt idx="48">
                  <c:v>60.75268817204302</c:v>
                </c:pt>
                <c:pt idx="49">
                  <c:v>50.50167224080268</c:v>
                </c:pt>
                <c:pt idx="50">
                  <c:v>37.97297297297298</c:v>
                </c:pt>
                <c:pt idx="51">
                  <c:v>39.0625</c:v>
                </c:pt>
                <c:pt idx="52">
                  <c:v>42.02626641651032</c:v>
                </c:pt>
                <c:pt idx="53">
                  <c:v>45.02369668246445</c:v>
                </c:pt>
                <c:pt idx="54">
                  <c:v>69.12751677852305</c:v>
                </c:pt>
                <c:pt idx="55">
                  <c:v>58.33333333333334</c:v>
                </c:pt>
                <c:pt idx="56">
                  <c:v>66.25766871165645</c:v>
                </c:pt>
                <c:pt idx="57">
                  <c:v>67.30769230769231</c:v>
                </c:pt>
                <c:pt idx="58">
                  <c:v>59.66386554621849</c:v>
                </c:pt>
                <c:pt idx="59">
                  <c:v>45.41062801932294</c:v>
                </c:pt>
                <c:pt idx="60">
                  <c:v>36.97604790419162</c:v>
                </c:pt>
                <c:pt idx="61">
                  <c:v>38.81987577639606</c:v>
                </c:pt>
                <c:pt idx="62">
                  <c:v>48.3695652173913</c:v>
                </c:pt>
                <c:pt idx="63">
                  <c:v>71.42857142857135</c:v>
                </c:pt>
                <c:pt idx="64">
                  <c:v>69.0</c:v>
                </c:pt>
                <c:pt idx="65">
                  <c:v>40.51724137930999</c:v>
                </c:pt>
                <c:pt idx="66">
                  <c:v>36.9811320754717</c:v>
                </c:pt>
                <c:pt idx="67">
                  <c:v>45.85152838427948</c:v>
                </c:pt>
                <c:pt idx="68">
                  <c:v>31.36094674556212</c:v>
                </c:pt>
                <c:pt idx="69">
                  <c:v>35.32608695652174</c:v>
                </c:pt>
                <c:pt idx="70">
                  <c:v>55.06072874493928</c:v>
                </c:pt>
                <c:pt idx="71">
                  <c:v>59.21450151057402</c:v>
                </c:pt>
                <c:pt idx="72">
                  <c:v>66.26506024096384</c:v>
                </c:pt>
                <c:pt idx="73">
                  <c:v>50.33783783783784</c:v>
                </c:pt>
                <c:pt idx="74">
                  <c:v>48.16326530612244</c:v>
                </c:pt>
                <c:pt idx="75">
                  <c:v>73.10924369747898</c:v>
                </c:pt>
                <c:pt idx="77">
                  <c:v>52.07100591715975</c:v>
                </c:pt>
                <c:pt idx="78">
                  <c:v>40.40404040403999</c:v>
                </c:pt>
                <c:pt idx="79">
                  <c:v>43.53448275862034</c:v>
                </c:pt>
                <c:pt idx="80">
                  <c:v>66.02564102564101</c:v>
                </c:pt>
                <c:pt idx="81">
                  <c:v>55.24861878453038</c:v>
                </c:pt>
                <c:pt idx="82">
                  <c:v>29.00485436893204</c:v>
                </c:pt>
                <c:pt idx="83">
                  <c:v>45.78313253012048</c:v>
                </c:pt>
                <c:pt idx="84">
                  <c:v>39.73333333333332</c:v>
                </c:pt>
                <c:pt idx="85">
                  <c:v>66.45569620253085</c:v>
                </c:pt>
                <c:pt idx="86">
                  <c:v>47.8021978021978</c:v>
                </c:pt>
                <c:pt idx="87">
                  <c:v>43.98496240601504</c:v>
                </c:pt>
                <c:pt idx="88">
                  <c:v>39.03225806451613</c:v>
                </c:pt>
                <c:pt idx="89">
                  <c:v>78.2178217821782</c:v>
                </c:pt>
                <c:pt idx="90">
                  <c:v>80.61224489795885</c:v>
                </c:pt>
                <c:pt idx="91">
                  <c:v>34.64566929133854</c:v>
                </c:pt>
                <c:pt idx="92">
                  <c:v>39.2857142857143</c:v>
                </c:pt>
                <c:pt idx="93">
                  <c:v>31.5040650406504</c:v>
                </c:pt>
                <c:pt idx="95">
                  <c:v>48.54014598540146</c:v>
                </c:pt>
                <c:pt idx="97">
                  <c:v>63.33333333333334</c:v>
                </c:pt>
                <c:pt idx="98">
                  <c:v>45.348837209302</c:v>
                </c:pt>
                <c:pt idx="99">
                  <c:v>62.4</c:v>
                </c:pt>
                <c:pt idx="100">
                  <c:v>45.91836734693877</c:v>
                </c:pt>
                <c:pt idx="101">
                  <c:v>61.1842105263158</c:v>
                </c:pt>
                <c:pt idx="102">
                  <c:v>78.98550724637681</c:v>
                </c:pt>
                <c:pt idx="103">
                  <c:v>46.84684684684684</c:v>
                </c:pt>
                <c:pt idx="104">
                  <c:v>34.48905109489039</c:v>
                </c:pt>
                <c:pt idx="105">
                  <c:v>32.03026481715006</c:v>
                </c:pt>
                <c:pt idx="106">
                  <c:v>36.52007648183557</c:v>
                </c:pt>
                <c:pt idx="107">
                  <c:v>86.4</c:v>
                </c:pt>
                <c:pt idx="108">
                  <c:v>54.04255319148936</c:v>
                </c:pt>
                <c:pt idx="109">
                  <c:v>36.62551440329219</c:v>
                </c:pt>
                <c:pt idx="110">
                  <c:v>34.44976076555024</c:v>
                </c:pt>
                <c:pt idx="111">
                  <c:v>36.92946058091287</c:v>
                </c:pt>
                <c:pt idx="112">
                  <c:v>56.565656565656</c:v>
                </c:pt>
                <c:pt idx="113">
                  <c:v>28.99869960988297</c:v>
                </c:pt>
                <c:pt idx="114">
                  <c:v>35.12974051896207</c:v>
                </c:pt>
                <c:pt idx="115">
                  <c:v>57.71428571428573</c:v>
                </c:pt>
                <c:pt idx="116">
                  <c:v>89.0909090909091</c:v>
                </c:pt>
                <c:pt idx="117">
                  <c:v>59.7560975609756</c:v>
                </c:pt>
                <c:pt idx="118">
                  <c:v>65.56291390728477</c:v>
                </c:pt>
                <c:pt idx="119">
                  <c:v>39.73941368078175</c:v>
                </c:pt>
                <c:pt idx="120">
                  <c:v>37.71428571428572</c:v>
                </c:pt>
                <c:pt idx="121">
                  <c:v>31.61397670549085</c:v>
                </c:pt>
                <c:pt idx="122">
                  <c:v>31.00890207715132</c:v>
                </c:pt>
                <c:pt idx="123">
                  <c:v>63.23529411764704</c:v>
                </c:pt>
                <c:pt idx="124">
                  <c:v>42.47491638795986</c:v>
                </c:pt>
                <c:pt idx="125">
                  <c:v>34.55555555555556</c:v>
                </c:pt>
                <c:pt idx="126">
                  <c:v>51.36054421768704</c:v>
                </c:pt>
                <c:pt idx="127">
                  <c:v>48.18181818181817</c:v>
                </c:pt>
                <c:pt idx="128">
                  <c:v>46.42857142857143</c:v>
                </c:pt>
                <c:pt idx="129">
                  <c:v>66.11570247933885</c:v>
                </c:pt>
                <c:pt idx="130">
                  <c:v>54.87364620938599</c:v>
                </c:pt>
                <c:pt idx="131">
                  <c:v>38.36858006042296</c:v>
                </c:pt>
                <c:pt idx="132">
                  <c:v>30.25936599423631</c:v>
                </c:pt>
                <c:pt idx="133">
                  <c:v>56.78391959798994</c:v>
                </c:pt>
                <c:pt idx="134">
                  <c:v>37.123745819398</c:v>
                </c:pt>
                <c:pt idx="135">
                  <c:v>30.7909604519774</c:v>
                </c:pt>
                <c:pt idx="136">
                  <c:v>36.983842010772</c:v>
                </c:pt>
                <c:pt idx="137">
                  <c:v>34.86842105263104</c:v>
                </c:pt>
                <c:pt idx="138">
                  <c:v>58.94039735099334</c:v>
                </c:pt>
                <c:pt idx="139">
                  <c:v>36.11940298507462</c:v>
                </c:pt>
                <c:pt idx="140">
                  <c:v>41.6030534351145</c:v>
                </c:pt>
                <c:pt idx="141">
                  <c:v>69.23076923076923</c:v>
                </c:pt>
                <c:pt idx="142">
                  <c:v>59.44055944055944</c:v>
                </c:pt>
                <c:pt idx="143">
                  <c:v>70.4</c:v>
                </c:pt>
                <c:pt idx="144">
                  <c:v>57.2347266881029</c:v>
                </c:pt>
                <c:pt idx="145">
                  <c:v>34.59119496855346</c:v>
                </c:pt>
                <c:pt idx="146">
                  <c:v>38.8888888888889</c:v>
                </c:pt>
                <c:pt idx="147">
                  <c:v>41.63934426229508</c:v>
                </c:pt>
                <c:pt idx="148">
                  <c:v>30.69620253164557</c:v>
                </c:pt>
                <c:pt idx="149">
                  <c:v>28.13455657492355</c:v>
                </c:pt>
                <c:pt idx="150">
                  <c:v>36.85897435897436</c:v>
                </c:pt>
                <c:pt idx="151">
                  <c:v>28.81136950904393</c:v>
                </c:pt>
                <c:pt idx="152">
                  <c:v>36.07427055702917</c:v>
                </c:pt>
                <c:pt idx="153">
                  <c:v>49.87212276214834</c:v>
                </c:pt>
                <c:pt idx="154">
                  <c:v>49.76525821596244</c:v>
                </c:pt>
                <c:pt idx="155">
                  <c:v>53.92156862745098</c:v>
                </c:pt>
                <c:pt idx="156">
                  <c:v>37.56218905472637</c:v>
                </c:pt>
                <c:pt idx="157">
                  <c:v>56.20915032679738</c:v>
                </c:pt>
                <c:pt idx="158">
                  <c:v>47.10327455919384</c:v>
                </c:pt>
                <c:pt idx="159">
                  <c:v>56.78571428571428</c:v>
                </c:pt>
                <c:pt idx="160">
                  <c:v>38.75</c:v>
                </c:pt>
                <c:pt idx="161">
                  <c:v>42.0</c:v>
                </c:pt>
                <c:pt idx="162">
                  <c:v>40.9952606635071</c:v>
                </c:pt>
                <c:pt idx="163">
                  <c:v>35.0</c:v>
                </c:pt>
                <c:pt idx="164">
                  <c:v>39.03420523138833</c:v>
                </c:pt>
                <c:pt idx="165">
                  <c:v>40.0</c:v>
                </c:pt>
                <c:pt idx="166">
                  <c:v>45.3883495145631</c:v>
                </c:pt>
                <c:pt idx="167">
                  <c:v>44.72934472934473</c:v>
                </c:pt>
                <c:pt idx="168">
                  <c:v>40.48140043763493</c:v>
                </c:pt>
                <c:pt idx="169">
                  <c:v>39.38775510204082</c:v>
                </c:pt>
                <c:pt idx="170">
                  <c:v>34.10404624277457</c:v>
                </c:pt>
                <c:pt idx="171">
                  <c:v>46.16895874263261</c:v>
                </c:pt>
                <c:pt idx="172">
                  <c:v>40.0</c:v>
                </c:pt>
                <c:pt idx="173">
                  <c:v>44.80369515011547</c:v>
                </c:pt>
                <c:pt idx="174">
                  <c:v>41.56862745098039</c:v>
                </c:pt>
                <c:pt idx="175">
                  <c:v>38.77159309021113</c:v>
                </c:pt>
                <c:pt idx="176">
                  <c:v>38.62745098039215</c:v>
                </c:pt>
                <c:pt idx="177">
                  <c:v>32.64</c:v>
                </c:pt>
                <c:pt idx="178">
                  <c:v>31.87022900763359</c:v>
                </c:pt>
                <c:pt idx="179">
                  <c:v>40.82687338501292</c:v>
                </c:pt>
                <c:pt idx="180">
                  <c:v>39.70223325062034</c:v>
                </c:pt>
                <c:pt idx="181">
                  <c:v>43.44086021505377</c:v>
                </c:pt>
                <c:pt idx="182">
                  <c:v>40.48442906574119</c:v>
                </c:pt>
                <c:pt idx="184">
                  <c:v>41.30434782608695</c:v>
                </c:pt>
                <c:pt idx="185">
                  <c:v>42.78846153846154</c:v>
                </c:pt>
                <c:pt idx="186">
                  <c:v>43.67816091954023</c:v>
                </c:pt>
                <c:pt idx="187">
                  <c:v>41.06090373280942</c:v>
                </c:pt>
                <c:pt idx="188">
                  <c:v>42.96296296296295</c:v>
                </c:pt>
                <c:pt idx="189">
                  <c:v>43.97905759162199</c:v>
                </c:pt>
                <c:pt idx="190">
                  <c:v>43.89763779527559</c:v>
                </c:pt>
                <c:pt idx="191">
                  <c:v>40.70796460176989</c:v>
                </c:pt>
                <c:pt idx="192">
                  <c:v>45.5421686746988</c:v>
                </c:pt>
                <c:pt idx="193">
                  <c:v>42.61954261954259</c:v>
                </c:pt>
                <c:pt idx="194">
                  <c:v>48.61878453038673</c:v>
                </c:pt>
                <c:pt idx="195">
                  <c:v>47.34177215189872</c:v>
                </c:pt>
                <c:pt idx="196">
                  <c:v>39.66745843230404</c:v>
                </c:pt>
                <c:pt idx="197">
                  <c:v>41.03139013452916</c:v>
                </c:pt>
                <c:pt idx="199">
                  <c:v>41.86046511627907</c:v>
                </c:pt>
                <c:pt idx="200">
                  <c:v>51.87319884726224</c:v>
                </c:pt>
                <c:pt idx="201">
                  <c:v>41.016949152542</c:v>
                </c:pt>
                <c:pt idx="202">
                  <c:v>44.6680080482898</c:v>
                </c:pt>
                <c:pt idx="203">
                  <c:v>56.41025641025599</c:v>
                </c:pt>
                <c:pt idx="204">
                  <c:v>55.192878338279</c:v>
                </c:pt>
                <c:pt idx="205">
                  <c:v>51.53061224489796</c:v>
                </c:pt>
                <c:pt idx="206">
                  <c:v>45.25547445255475</c:v>
                </c:pt>
                <c:pt idx="207">
                  <c:v>47.96747967479599</c:v>
                </c:pt>
                <c:pt idx="208">
                  <c:v>43.23725055432372</c:v>
                </c:pt>
                <c:pt idx="209">
                  <c:v>54.65393794749404</c:v>
                </c:pt>
                <c:pt idx="210">
                  <c:v>48.80546075085324</c:v>
                </c:pt>
                <c:pt idx="211">
                  <c:v>62.17008797653958</c:v>
                </c:pt>
                <c:pt idx="212">
                  <c:v>55.858310626703</c:v>
                </c:pt>
                <c:pt idx="213">
                  <c:v>45.26748971193415</c:v>
                </c:pt>
                <c:pt idx="214">
                  <c:v>43.76278118609407</c:v>
                </c:pt>
                <c:pt idx="215">
                  <c:v>36.6896551724138</c:v>
                </c:pt>
                <c:pt idx="216">
                  <c:v>34.34190620272314</c:v>
                </c:pt>
                <c:pt idx="217">
                  <c:v>48.38709677419203</c:v>
                </c:pt>
                <c:pt idx="218">
                  <c:v>47.11864406779487</c:v>
                </c:pt>
                <c:pt idx="219">
                  <c:v>41.05839416058394</c:v>
                </c:pt>
                <c:pt idx="220">
                  <c:v>60.48951048951049</c:v>
                </c:pt>
                <c:pt idx="221">
                  <c:v>50.6393861892583</c:v>
                </c:pt>
                <c:pt idx="222">
                  <c:v>42.21311475409836</c:v>
                </c:pt>
                <c:pt idx="223">
                  <c:v>67.50902527075811</c:v>
                </c:pt>
                <c:pt idx="224">
                  <c:v>58.8888888888889</c:v>
                </c:pt>
                <c:pt idx="225">
                  <c:v>43.1980906921241</c:v>
                </c:pt>
                <c:pt idx="226">
                  <c:v>46.07329842931937</c:v>
                </c:pt>
                <c:pt idx="227">
                  <c:v>42.74661508704062</c:v>
                </c:pt>
                <c:pt idx="228">
                  <c:v>36.28318584070796</c:v>
                </c:pt>
                <c:pt idx="229">
                  <c:v>43.0084745762712</c:v>
                </c:pt>
                <c:pt idx="230">
                  <c:v>42.20907297830375</c:v>
                </c:pt>
                <c:pt idx="231">
                  <c:v>42.09302325581395</c:v>
                </c:pt>
                <c:pt idx="232">
                  <c:v>45.01216545012166</c:v>
                </c:pt>
                <c:pt idx="233">
                  <c:v>47.97979797979794</c:v>
                </c:pt>
                <c:pt idx="234">
                  <c:v>59.1695501730104</c:v>
                </c:pt>
                <c:pt idx="235">
                  <c:v>45.89178356713384</c:v>
                </c:pt>
                <c:pt idx="236">
                  <c:v>46.98492462311494</c:v>
                </c:pt>
                <c:pt idx="237">
                  <c:v>47.31934731934599</c:v>
                </c:pt>
                <c:pt idx="238">
                  <c:v>41.0958904109589</c:v>
                </c:pt>
                <c:pt idx="239">
                  <c:v>51.2987012987013</c:v>
                </c:pt>
                <c:pt idx="240">
                  <c:v>46.83544303797468</c:v>
                </c:pt>
                <c:pt idx="241">
                  <c:v>34.64837049742711</c:v>
                </c:pt>
                <c:pt idx="242">
                  <c:v>46.85598377281944</c:v>
                </c:pt>
                <c:pt idx="243">
                  <c:v>72.33201581027645</c:v>
                </c:pt>
                <c:pt idx="244">
                  <c:v>57.0247933884298</c:v>
                </c:pt>
                <c:pt idx="245">
                  <c:v>52.33644859813084</c:v>
                </c:pt>
                <c:pt idx="246">
                  <c:v>50.0</c:v>
                </c:pt>
                <c:pt idx="247">
                  <c:v>50.52631578947368</c:v>
                </c:pt>
                <c:pt idx="248">
                  <c:v>54.51612903225807</c:v>
                </c:pt>
                <c:pt idx="249">
                  <c:v>46.96969696969599</c:v>
                </c:pt>
                <c:pt idx="250">
                  <c:v>48.42105263157895</c:v>
                </c:pt>
                <c:pt idx="251">
                  <c:v>49.71428571428572</c:v>
                </c:pt>
                <c:pt idx="252">
                  <c:v>43.04029304029304</c:v>
                </c:pt>
                <c:pt idx="253">
                  <c:v>64.15094339622505</c:v>
                </c:pt>
                <c:pt idx="254">
                  <c:v>64.2857142857143</c:v>
                </c:pt>
                <c:pt idx="255">
                  <c:v>54.5138888888889</c:v>
                </c:pt>
                <c:pt idx="256">
                  <c:v>63.6842105263158</c:v>
                </c:pt>
                <c:pt idx="257">
                  <c:v>47.0059880239521</c:v>
                </c:pt>
                <c:pt idx="258">
                  <c:v>44.12532637075718</c:v>
                </c:pt>
                <c:pt idx="259">
                  <c:v>41.58004158004074</c:v>
                </c:pt>
                <c:pt idx="260">
                  <c:v>41.66666666666599</c:v>
                </c:pt>
                <c:pt idx="261">
                  <c:v>37.73946360153244</c:v>
                </c:pt>
                <c:pt idx="262">
                  <c:v>42.7906976744186</c:v>
                </c:pt>
                <c:pt idx="263">
                  <c:v>47.28850325379609</c:v>
                </c:pt>
                <c:pt idx="264">
                  <c:v>49.30747922437673</c:v>
                </c:pt>
                <c:pt idx="266">
                  <c:v>45.7286432160804</c:v>
                </c:pt>
                <c:pt idx="267">
                  <c:v>44.22310756972112</c:v>
                </c:pt>
                <c:pt idx="268">
                  <c:v>37.90849673202615</c:v>
                </c:pt>
                <c:pt idx="269">
                  <c:v>39.0909090909091</c:v>
                </c:pt>
                <c:pt idx="270">
                  <c:v>33.47639484978541</c:v>
                </c:pt>
                <c:pt idx="271">
                  <c:v>49.33774834437085</c:v>
                </c:pt>
                <c:pt idx="272">
                  <c:v>42.66666666666599</c:v>
                </c:pt>
                <c:pt idx="273">
                  <c:v>42.5257731958763</c:v>
                </c:pt>
                <c:pt idx="274">
                  <c:v>53.21637426900584</c:v>
                </c:pt>
                <c:pt idx="275">
                  <c:v>42.3913043478261</c:v>
                </c:pt>
                <c:pt idx="277">
                  <c:v>33.94495412844037</c:v>
                </c:pt>
                <c:pt idx="279">
                  <c:v>47.6861167002012</c:v>
                </c:pt>
                <c:pt idx="280">
                  <c:v>41.85463659147779</c:v>
                </c:pt>
                <c:pt idx="281">
                  <c:v>49.6323529411765</c:v>
                </c:pt>
                <c:pt idx="282">
                  <c:v>47.68392370572207</c:v>
                </c:pt>
                <c:pt idx="283">
                  <c:v>58.64864864864865</c:v>
                </c:pt>
                <c:pt idx="284">
                  <c:v>36.95238095238096</c:v>
                </c:pt>
                <c:pt idx="285">
                  <c:v>46.7948717948718</c:v>
                </c:pt>
                <c:pt idx="286">
                  <c:v>34.420289855072</c:v>
                </c:pt>
                <c:pt idx="287">
                  <c:v>39.10149750415974</c:v>
                </c:pt>
                <c:pt idx="288">
                  <c:v>44.12607449856734</c:v>
                </c:pt>
                <c:pt idx="289">
                  <c:v>41.51436031331593</c:v>
                </c:pt>
                <c:pt idx="290">
                  <c:v>45.09803921568627</c:v>
                </c:pt>
                <c:pt idx="291">
                  <c:v>37.24137931034482</c:v>
                </c:pt>
                <c:pt idx="293">
                  <c:v>40.30769230769199</c:v>
                </c:pt>
                <c:pt idx="294">
                  <c:v>55.39033457249069</c:v>
                </c:pt>
                <c:pt idx="295">
                  <c:v>47.51773049645391</c:v>
                </c:pt>
                <c:pt idx="296">
                  <c:v>37.6271186440678</c:v>
                </c:pt>
                <c:pt idx="297">
                  <c:v>35.77464788732394</c:v>
                </c:pt>
                <c:pt idx="298">
                  <c:v>46.24624624624624</c:v>
                </c:pt>
                <c:pt idx="299">
                  <c:v>33.4913112164297</c:v>
                </c:pt>
                <c:pt idx="300">
                  <c:v>36.4120781527531</c:v>
                </c:pt>
                <c:pt idx="301">
                  <c:v>43.06049822064055</c:v>
                </c:pt>
                <c:pt idx="302">
                  <c:v>45.95959595959596</c:v>
                </c:pt>
                <c:pt idx="303">
                  <c:v>30.80459770114943</c:v>
                </c:pt>
                <c:pt idx="304">
                  <c:v>30.75880758807588</c:v>
                </c:pt>
                <c:pt idx="305">
                  <c:v>28.97196261682243</c:v>
                </c:pt>
                <c:pt idx="306">
                  <c:v>39.75308641975199</c:v>
                </c:pt>
                <c:pt idx="307">
                  <c:v>56.52173913043478</c:v>
                </c:pt>
                <c:pt idx="308">
                  <c:v>50.0</c:v>
                </c:pt>
                <c:pt idx="309">
                  <c:v>62.6943005181347</c:v>
                </c:pt>
                <c:pt idx="310">
                  <c:v>54.48275862068966</c:v>
                </c:pt>
                <c:pt idx="311">
                  <c:v>41.93548387096774</c:v>
                </c:pt>
                <c:pt idx="312">
                  <c:v>35.969387755102</c:v>
                </c:pt>
                <c:pt idx="313">
                  <c:v>35.85365853658536</c:v>
                </c:pt>
                <c:pt idx="314">
                  <c:v>52.8</c:v>
                </c:pt>
                <c:pt idx="315">
                  <c:v>40.3409090909091</c:v>
                </c:pt>
                <c:pt idx="316">
                  <c:v>77.16535433070725</c:v>
                </c:pt>
                <c:pt idx="317">
                  <c:v>48.24120603015074</c:v>
                </c:pt>
                <c:pt idx="318">
                  <c:v>28.48664688427168</c:v>
                </c:pt>
                <c:pt idx="319">
                  <c:v>48.81889763779375</c:v>
                </c:pt>
                <c:pt idx="320">
                  <c:v>44.39834024896265</c:v>
                </c:pt>
                <c:pt idx="321">
                  <c:v>53.93700787401575</c:v>
                </c:pt>
                <c:pt idx="322">
                  <c:v>72.16117216117214</c:v>
                </c:pt>
                <c:pt idx="323">
                  <c:v>88.54489164086686</c:v>
                </c:pt>
                <c:pt idx="324">
                  <c:v>32.33333333333334</c:v>
                </c:pt>
                <c:pt idx="325">
                  <c:v>29.6116504854369</c:v>
                </c:pt>
                <c:pt idx="326">
                  <c:v>26.10364683301344</c:v>
                </c:pt>
                <c:pt idx="327">
                  <c:v>40.50632911392405</c:v>
                </c:pt>
                <c:pt idx="328">
                  <c:v>82.8828828828788</c:v>
                </c:pt>
                <c:pt idx="329">
                  <c:v>53.96825396825397</c:v>
                </c:pt>
                <c:pt idx="330">
                  <c:v>40.76433121019108</c:v>
                </c:pt>
                <c:pt idx="331">
                  <c:v>47.30769230769199</c:v>
                </c:pt>
                <c:pt idx="332">
                  <c:v>40.83333333333334</c:v>
                </c:pt>
                <c:pt idx="333">
                  <c:v>44.57831325301204</c:v>
                </c:pt>
                <c:pt idx="334">
                  <c:v>88.80597014925245</c:v>
                </c:pt>
                <c:pt idx="336">
                  <c:v>81.69014084507044</c:v>
                </c:pt>
                <c:pt idx="337">
                  <c:v>27.56052141527001</c:v>
                </c:pt>
                <c:pt idx="338">
                  <c:v>32.06106870229004</c:v>
                </c:pt>
                <c:pt idx="339">
                  <c:v>74.80314960629921</c:v>
                </c:pt>
                <c:pt idx="341">
                  <c:v>59.60264900662249</c:v>
                </c:pt>
                <c:pt idx="342">
                  <c:v>43.05555555555556</c:v>
                </c:pt>
                <c:pt idx="343">
                  <c:v>30.97199341021417</c:v>
                </c:pt>
                <c:pt idx="344">
                  <c:v>27.5092936802974</c:v>
                </c:pt>
                <c:pt idx="346">
                  <c:v>33.36734693877551</c:v>
                </c:pt>
                <c:pt idx="347">
                  <c:v>34.74903474903474</c:v>
                </c:pt>
                <c:pt idx="348">
                  <c:v>81.9277108433735</c:v>
                </c:pt>
                <c:pt idx="349">
                  <c:v>92.30769230769228</c:v>
                </c:pt>
                <c:pt idx="350">
                  <c:v>35.46099290780142</c:v>
                </c:pt>
                <c:pt idx="351">
                  <c:v>40.0</c:v>
                </c:pt>
                <c:pt idx="352">
                  <c:v>53.6964980544747</c:v>
                </c:pt>
                <c:pt idx="353">
                  <c:v>39.8406374501977</c:v>
                </c:pt>
                <c:pt idx="354">
                  <c:v>60.52631578947368</c:v>
                </c:pt>
                <c:pt idx="355">
                  <c:v>41.1214953271028</c:v>
                </c:pt>
                <c:pt idx="356">
                  <c:v>28.67383512544802</c:v>
                </c:pt>
                <c:pt idx="357">
                  <c:v>29.92518703241895</c:v>
                </c:pt>
                <c:pt idx="358">
                  <c:v>73.33333333333285</c:v>
                </c:pt>
                <c:pt idx="359">
                  <c:v>40.98360655737599</c:v>
                </c:pt>
                <c:pt idx="360">
                  <c:v>49.91680532445923</c:v>
                </c:pt>
                <c:pt idx="361">
                  <c:v>72.06896551724138</c:v>
                </c:pt>
                <c:pt idx="362">
                  <c:v>65.4676258992806</c:v>
                </c:pt>
                <c:pt idx="363">
                  <c:v>56.02409638554217</c:v>
                </c:pt>
                <c:pt idx="365">
                  <c:v>29.50391644908616</c:v>
                </c:pt>
                <c:pt idx="366">
                  <c:v>35.81395348837209</c:v>
                </c:pt>
                <c:pt idx="367">
                  <c:v>34.2245989304813</c:v>
                </c:pt>
                <c:pt idx="368">
                  <c:v>53.4136546184739</c:v>
                </c:pt>
                <c:pt idx="369">
                  <c:v>37.2960372960373</c:v>
                </c:pt>
                <c:pt idx="370">
                  <c:v>45.7943925233645</c:v>
                </c:pt>
                <c:pt idx="371">
                  <c:v>83.15789473684211</c:v>
                </c:pt>
                <c:pt idx="372">
                  <c:v>32.53012048192771</c:v>
                </c:pt>
                <c:pt idx="373">
                  <c:v>39.51048951048949</c:v>
                </c:pt>
                <c:pt idx="374">
                  <c:v>24.73544973544972</c:v>
                </c:pt>
                <c:pt idx="375">
                  <c:v>33.77110694183864</c:v>
                </c:pt>
                <c:pt idx="376">
                  <c:v>83.80281690140845</c:v>
                </c:pt>
                <c:pt idx="377">
                  <c:v>53.78787878787878</c:v>
                </c:pt>
                <c:pt idx="378">
                  <c:v>32.90816326530609</c:v>
                </c:pt>
                <c:pt idx="379">
                  <c:v>50.53003533568904</c:v>
                </c:pt>
                <c:pt idx="380">
                  <c:v>48.1675392670157</c:v>
                </c:pt>
                <c:pt idx="381">
                  <c:v>59.0</c:v>
                </c:pt>
                <c:pt idx="382">
                  <c:v>51.09170305676854</c:v>
                </c:pt>
                <c:pt idx="383">
                  <c:v>47.38805970149199</c:v>
                </c:pt>
                <c:pt idx="384">
                  <c:v>36.72456575682381</c:v>
                </c:pt>
                <c:pt idx="385">
                  <c:v>29.67651195499296</c:v>
                </c:pt>
                <c:pt idx="386">
                  <c:v>49.0566037735849</c:v>
                </c:pt>
                <c:pt idx="387">
                  <c:v>33.132530120482</c:v>
                </c:pt>
                <c:pt idx="388">
                  <c:v>58.66666666666599</c:v>
                </c:pt>
                <c:pt idx="389">
                  <c:v>59.420289855072</c:v>
                </c:pt>
                <c:pt idx="390">
                  <c:v>67.88990825687821</c:v>
                </c:pt>
                <c:pt idx="391">
                  <c:v>66.9642857142857</c:v>
                </c:pt>
                <c:pt idx="392">
                  <c:v>33.53535353535354</c:v>
                </c:pt>
                <c:pt idx="393">
                  <c:v>42.60355029585797</c:v>
                </c:pt>
                <c:pt idx="394">
                  <c:v>31.34920634920635</c:v>
                </c:pt>
                <c:pt idx="395">
                  <c:v>50.4424778761062</c:v>
                </c:pt>
                <c:pt idx="396">
                  <c:v>90.47619047619047</c:v>
                </c:pt>
              </c:numCache>
            </c:numRef>
          </c:yVal>
          <c:smooth val="0"/>
        </c:ser>
        <c:ser>
          <c:idx val="1"/>
          <c:order val="1"/>
          <c:tx>
            <c:strRef>
              <c:f>fMAE!$C$1</c:f>
              <c:strCache>
                <c:ptCount val="1"/>
                <c:pt idx="0">
                  <c:v>ST4</c:v>
                </c:pt>
              </c:strCache>
            </c:strRef>
          </c:tx>
          <c:spPr>
            <a:ln w="25400">
              <a:noFill/>
            </a:ln>
          </c:spPr>
          <c:marker>
            <c:symbol val="square"/>
            <c:size val="4"/>
            <c:spPr>
              <a:solidFill>
                <a:schemeClr val="accent2">
                  <a:shade val="76000"/>
                  <a:shade val="80000"/>
                  <a:lumMod val="90000"/>
                  <a:alpha val="5000"/>
                </a:schemeClr>
              </a:solidFill>
              <a:ln>
                <a:solidFill>
                  <a:schemeClr val="accent2">
                    <a:lumMod val="60000"/>
                    <a:lumOff val="40000"/>
                    <a:alpha val="5000"/>
                  </a:schemeClr>
                </a:solidFill>
              </a:ln>
            </c:spPr>
          </c:marker>
          <c:trendline>
            <c:spPr>
              <a:ln w="38100" cmpd="sng">
                <a:solidFill>
                  <a:schemeClr val="accent2"/>
                </a:solidFill>
              </a:ln>
            </c:spPr>
            <c:trendlineType val="movingAvg"/>
            <c:period val="30"/>
            <c:dispRSqr val="0"/>
            <c:dispEq val="0"/>
          </c:trendline>
          <c:xVal>
            <c:numRef>
              <c:f>fMAE!$A$2:$A$398</c:f>
              <c:numCache>
                <c:formatCode>m/d/yy</c:formatCode>
                <c:ptCount val="397"/>
                <c:pt idx="0">
                  <c:v>41623.0</c:v>
                </c:pt>
                <c:pt idx="1">
                  <c:v>41624.0</c:v>
                </c:pt>
                <c:pt idx="2">
                  <c:v>41625.0</c:v>
                </c:pt>
                <c:pt idx="3">
                  <c:v>41626.0</c:v>
                </c:pt>
                <c:pt idx="4">
                  <c:v>41627.0</c:v>
                </c:pt>
                <c:pt idx="5">
                  <c:v>41628.0</c:v>
                </c:pt>
                <c:pt idx="6">
                  <c:v>41629.0</c:v>
                </c:pt>
                <c:pt idx="7">
                  <c:v>41630.0</c:v>
                </c:pt>
                <c:pt idx="8">
                  <c:v>41631.0</c:v>
                </c:pt>
                <c:pt idx="9">
                  <c:v>41632.0</c:v>
                </c:pt>
                <c:pt idx="10">
                  <c:v>41633.0</c:v>
                </c:pt>
                <c:pt idx="11">
                  <c:v>41634.0</c:v>
                </c:pt>
                <c:pt idx="12">
                  <c:v>41635.0</c:v>
                </c:pt>
                <c:pt idx="13">
                  <c:v>41636.0</c:v>
                </c:pt>
                <c:pt idx="14">
                  <c:v>41637.0</c:v>
                </c:pt>
                <c:pt idx="15">
                  <c:v>41638.0</c:v>
                </c:pt>
                <c:pt idx="16">
                  <c:v>41639.0</c:v>
                </c:pt>
                <c:pt idx="17">
                  <c:v>41640.0</c:v>
                </c:pt>
                <c:pt idx="18">
                  <c:v>41641.0</c:v>
                </c:pt>
                <c:pt idx="19">
                  <c:v>41642.0</c:v>
                </c:pt>
                <c:pt idx="20">
                  <c:v>41643.0</c:v>
                </c:pt>
                <c:pt idx="21">
                  <c:v>41644.0</c:v>
                </c:pt>
                <c:pt idx="22">
                  <c:v>41645.0</c:v>
                </c:pt>
                <c:pt idx="23">
                  <c:v>41646.0</c:v>
                </c:pt>
                <c:pt idx="24">
                  <c:v>41647.0</c:v>
                </c:pt>
                <c:pt idx="25">
                  <c:v>41648.0</c:v>
                </c:pt>
                <c:pt idx="26">
                  <c:v>41649.0</c:v>
                </c:pt>
                <c:pt idx="27">
                  <c:v>41650.0</c:v>
                </c:pt>
                <c:pt idx="28">
                  <c:v>41651.0</c:v>
                </c:pt>
                <c:pt idx="29">
                  <c:v>41652.0</c:v>
                </c:pt>
                <c:pt idx="30">
                  <c:v>41653.0</c:v>
                </c:pt>
                <c:pt idx="31">
                  <c:v>41654.0</c:v>
                </c:pt>
                <c:pt idx="32">
                  <c:v>41655.0</c:v>
                </c:pt>
                <c:pt idx="33">
                  <c:v>41656.0</c:v>
                </c:pt>
                <c:pt idx="34">
                  <c:v>41657.0</c:v>
                </c:pt>
                <c:pt idx="35">
                  <c:v>41658.0</c:v>
                </c:pt>
                <c:pt idx="36">
                  <c:v>41659.0</c:v>
                </c:pt>
                <c:pt idx="37">
                  <c:v>41660.0</c:v>
                </c:pt>
                <c:pt idx="38">
                  <c:v>41661.0</c:v>
                </c:pt>
                <c:pt idx="39">
                  <c:v>41662.0</c:v>
                </c:pt>
                <c:pt idx="40">
                  <c:v>41663.0</c:v>
                </c:pt>
                <c:pt idx="41">
                  <c:v>41664.0</c:v>
                </c:pt>
                <c:pt idx="42">
                  <c:v>41665.0</c:v>
                </c:pt>
                <c:pt idx="43">
                  <c:v>41666.0</c:v>
                </c:pt>
                <c:pt idx="44">
                  <c:v>41667.0</c:v>
                </c:pt>
                <c:pt idx="45">
                  <c:v>41668.0</c:v>
                </c:pt>
                <c:pt idx="46">
                  <c:v>41669.0</c:v>
                </c:pt>
                <c:pt idx="47">
                  <c:v>41670.0</c:v>
                </c:pt>
                <c:pt idx="48">
                  <c:v>41671.0</c:v>
                </c:pt>
                <c:pt idx="49">
                  <c:v>41672.0</c:v>
                </c:pt>
                <c:pt idx="50">
                  <c:v>41673.0</c:v>
                </c:pt>
                <c:pt idx="51">
                  <c:v>41674.0</c:v>
                </c:pt>
                <c:pt idx="52">
                  <c:v>41675.0</c:v>
                </c:pt>
                <c:pt idx="53">
                  <c:v>41676.0</c:v>
                </c:pt>
                <c:pt idx="54">
                  <c:v>41677.0</c:v>
                </c:pt>
                <c:pt idx="55">
                  <c:v>41678.0</c:v>
                </c:pt>
                <c:pt idx="56">
                  <c:v>41679.0</c:v>
                </c:pt>
                <c:pt idx="57">
                  <c:v>41680.0</c:v>
                </c:pt>
                <c:pt idx="58">
                  <c:v>41681.0</c:v>
                </c:pt>
                <c:pt idx="59">
                  <c:v>41682.0</c:v>
                </c:pt>
                <c:pt idx="60">
                  <c:v>41683.0</c:v>
                </c:pt>
                <c:pt idx="61">
                  <c:v>41684.0</c:v>
                </c:pt>
                <c:pt idx="62">
                  <c:v>41685.0</c:v>
                </c:pt>
                <c:pt idx="63">
                  <c:v>41686.0</c:v>
                </c:pt>
                <c:pt idx="64">
                  <c:v>41687.0</c:v>
                </c:pt>
                <c:pt idx="65">
                  <c:v>41688.0</c:v>
                </c:pt>
                <c:pt idx="66">
                  <c:v>41689.0</c:v>
                </c:pt>
                <c:pt idx="67">
                  <c:v>41690.0</c:v>
                </c:pt>
                <c:pt idx="68">
                  <c:v>41691.0</c:v>
                </c:pt>
                <c:pt idx="69">
                  <c:v>41692.0</c:v>
                </c:pt>
                <c:pt idx="70">
                  <c:v>41693.0</c:v>
                </c:pt>
                <c:pt idx="71">
                  <c:v>41694.0</c:v>
                </c:pt>
                <c:pt idx="72">
                  <c:v>41695.0</c:v>
                </c:pt>
                <c:pt idx="73">
                  <c:v>41696.0</c:v>
                </c:pt>
                <c:pt idx="74">
                  <c:v>41697.0</c:v>
                </c:pt>
                <c:pt idx="75">
                  <c:v>41698.0</c:v>
                </c:pt>
                <c:pt idx="76">
                  <c:v>41699.0</c:v>
                </c:pt>
                <c:pt idx="77">
                  <c:v>41700.0</c:v>
                </c:pt>
                <c:pt idx="78">
                  <c:v>41701.0</c:v>
                </c:pt>
                <c:pt idx="79">
                  <c:v>41702.0</c:v>
                </c:pt>
                <c:pt idx="80">
                  <c:v>41703.0</c:v>
                </c:pt>
                <c:pt idx="81">
                  <c:v>41704.0</c:v>
                </c:pt>
                <c:pt idx="82">
                  <c:v>41705.0</c:v>
                </c:pt>
                <c:pt idx="83">
                  <c:v>41706.0</c:v>
                </c:pt>
                <c:pt idx="84">
                  <c:v>41707.0</c:v>
                </c:pt>
                <c:pt idx="85">
                  <c:v>41708.0</c:v>
                </c:pt>
                <c:pt idx="86">
                  <c:v>41709.0</c:v>
                </c:pt>
                <c:pt idx="87">
                  <c:v>41710.0</c:v>
                </c:pt>
                <c:pt idx="88">
                  <c:v>41711.0</c:v>
                </c:pt>
                <c:pt idx="89">
                  <c:v>41712.0</c:v>
                </c:pt>
                <c:pt idx="90">
                  <c:v>41713.0</c:v>
                </c:pt>
                <c:pt idx="91">
                  <c:v>41714.0</c:v>
                </c:pt>
                <c:pt idx="92">
                  <c:v>41715.0</c:v>
                </c:pt>
                <c:pt idx="93">
                  <c:v>41716.0</c:v>
                </c:pt>
                <c:pt idx="94">
                  <c:v>41717.0</c:v>
                </c:pt>
                <c:pt idx="95">
                  <c:v>41718.0</c:v>
                </c:pt>
                <c:pt idx="96">
                  <c:v>41719.0</c:v>
                </c:pt>
                <c:pt idx="97">
                  <c:v>41720.0</c:v>
                </c:pt>
                <c:pt idx="98">
                  <c:v>41721.0</c:v>
                </c:pt>
                <c:pt idx="99">
                  <c:v>41722.0</c:v>
                </c:pt>
                <c:pt idx="100">
                  <c:v>41723.0</c:v>
                </c:pt>
                <c:pt idx="101">
                  <c:v>41724.0</c:v>
                </c:pt>
                <c:pt idx="102">
                  <c:v>41725.0</c:v>
                </c:pt>
                <c:pt idx="103">
                  <c:v>41726.0</c:v>
                </c:pt>
                <c:pt idx="104">
                  <c:v>41727.0</c:v>
                </c:pt>
                <c:pt idx="105">
                  <c:v>41728.0</c:v>
                </c:pt>
                <c:pt idx="106">
                  <c:v>41729.0</c:v>
                </c:pt>
                <c:pt idx="107">
                  <c:v>41730.0</c:v>
                </c:pt>
                <c:pt idx="108">
                  <c:v>41731.0</c:v>
                </c:pt>
                <c:pt idx="109">
                  <c:v>41732.0</c:v>
                </c:pt>
                <c:pt idx="110">
                  <c:v>41733.0</c:v>
                </c:pt>
                <c:pt idx="111">
                  <c:v>41734.0</c:v>
                </c:pt>
                <c:pt idx="112">
                  <c:v>41735.0</c:v>
                </c:pt>
                <c:pt idx="113">
                  <c:v>41736.0</c:v>
                </c:pt>
                <c:pt idx="114">
                  <c:v>41737.0</c:v>
                </c:pt>
                <c:pt idx="115">
                  <c:v>41738.0</c:v>
                </c:pt>
                <c:pt idx="116">
                  <c:v>41739.0</c:v>
                </c:pt>
                <c:pt idx="117">
                  <c:v>41740.0</c:v>
                </c:pt>
                <c:pt idx="118">
                  <c:v>41741.0</c:v>
                </c:pt>
                <c:pt idx="119">
                  <c:v>41742.0</c:v>
                </c:pt>
                <c:pt idx="120">
                  <c:v>41743.0</c:v>
                </c:pt>
                <c:pt idx="121">
                  <c:v>41744.0</c:v>
                </c:pt>
                <c:pt idx="122">
                  <c:v>41745.0</c:v>
                </c:pt>
                <c:pt idx="123">
                  <c:v>41746.0</c:v>
                </c:pt>
                <c:pt idx="124">
                  <c:v>41747.0</c:v>
                </c:pt>
                <c:pt idx="125">
                  <c:v>41748.0</c:v>
                </c:pt>
                <c:pt idx="126">
                  <c:v>41749.0</c:v>
                </c:pt>
                <c:pt idx="127">
                  <c:v>41750.0</c:v>
                </c:pt>
                <c:pt idx="128">
                  <c:v>41751.0</c:v>
                </c:pt>
                <c:pt idx="129">
                  <c:v>41752.0</c:v>
                </c:pt>
                <c:pt idx="130">
                  <c:v>41753.0</c:v>
                </c:pt>
                <c:pt idx="131">
                  <c:v>41754.0</c:v>
                </c:pt>
                <c:pt idx="132">
                  <c:v>41755.0</c:v>
                </c:pt>
                <c:pt idx="133">
                  <c:v>41756.0</c:v>
                </c:pt>
                <c:pt idx="134">
                  <c:v>41757.0</c:v>
                </c:pt>
                <c:pt idx="135">
                  <c:v>41758.0</c:v>
                </c:pt>
                <c:pt idx="136">
                  <c:v>41759.0</c:v>
                </c:pt>
                <c:pt idx="137">
                  <c:v>41760.0</c:v>
                </c:pt>
                <c:pt idx="138">
                  <c:v>41761.0</c:v>
                </c:pt>
                <c:pt idx="139">
                  <c:v>41762.0</c:v>
                </c:pt>
                <c:pt idx="140">
                  <c:v>41763.0</c:v>
                </c:pt>
                <c:pt idx="141">
                  <c:v>41764.0</c:v>
                </c:pt>
                <c:pt idx="142">
                  <c:v>41765.0</c:v>
                </c:pt>
                <c:pt idx="143">
                  <c:v>41766.0</c:v>
                </c:pt>
                <c:pt idx="144">
                  <c:v>41767.0</c:v>
                </c:pt>
                <c:pt idx="145">
                  <c:v>41768.0</c:v>
                </c:pt>
                <c:pt idx="146">
                  <c:v>41769.0</c:v>
                </c:pt>
                <c:pt idx="147">
                  <c:v>41770.0</c:v>
                </c:pt>
                <c:pt idx="148">
                  <c:v>41771.0</c:v>
                </c:pt>
                <c:pt idx="149">
                  <c:v>41772.0</c:v>
                </c:pt>
                <c:pt idx="150">
                  <c:v>41773.0</c:v>
                </c:pt>
                <c:pt idx="151">
                  <c:v>41774.0</c:v>
                </c:pt>
                <c:pt idx="152">
                  <c:v>41775.0</c:v>
                </c:pt>
                <c:pt idx="153">
                  <c:v>41776.0</c:v>
                </c:pt>
                <c:pt idx="154">
                  <c:v>41777.0</c:v>
                </c:pt>
                <c:pt idx="155">
                  <c:v>41778.0</c:v>
                </c:pt>
                <c:pt idx="156">
                  <c:v>41779.0</c:v>
                </c:pt>
                <c:pt idx="157">
                  <c:v>41780.0</c:v>
                </c:pt>
                <c:pt idx="158">
                  <c:v>41781.0</c:v>
                </c:pt>
                <c:pt idx="159">
                  <c:v>41782.0</c:v>
                </c:pt>
                <c:pt idx="160">
                  <c:v>41783.0</c:v>
                </c:pt>
                <c:pt idx="161">
                  <c:v>41784.0</c:v>
                </c:pt>
                <c:pt idx="162">
                  <c:v>41785.0</c:v>
                </c:pt>
                <c:pt idx="163">
                  <c:v>41786.0</c:v>
                </c:pt>
                <c:pt idx="164">
                  <c:v>41787.0</c:v>
                </c:pt>
                <c:pt idx="165">
                  <c:v>41788.0</c:v>
                </c:pt>
                <c:pt idx="166">
                  <c:v>41789.0</c:v>
                </c:pt>
                <c:pt idx="167">
                  <c:v>41790.0</c:v>
                </c:pt>
                <c:pt idx="168">
                  <c:v>41791.0</c:v>
                </c:pt>
                <c:pt idx="169">
                  <c:v>41792.0</c:v>
                </c:pt>
                <c:pt idx="170">
                  <c:v>41793.0</c:v>
                </c:pt>
                <c:pt idx="171">
                  <c:v>41794.0</c:v>
                </c:pt>
                <c:pt idx="172">
                  <c:v>41795.0</c:v>
                </c:pt>
                <c:pt idx="173">
                  <c:v>41796.0</c:v>
                </c:pt>
                <c:pt idx="174">
                  <c:v>41797.0</c:v>
                </c:pt>
                <c:pt idx="175">
                  <c:v>41798.0</c:v>
                </c:pt>
                <c:pt idx="176">
                  <c:v>41799.0</c:v>
                </c:pt>
                <c:pt idx="177">
                  <c:v>41800.0</c:v>
                </c:pt>
                <c:pt idx="178">
                  <c:v>41801.0</c:v>
                </c:pt>
                <c:pt idx="179">
                  <c:v>41802.0</c:v>
                </c:pt>
                <c:pt idx="180">
                  <c:v>41803.0</c:v>
                </c:pt>
                <c:pt idx="181">
                  <c:v>41804.0</c:v>
                </c:pt>
                <c:pt idx="182">
                  <c:v>41805.0</c:v>
                </c:pt>
                <c:pt idx="183">
                  <c:v>41806.0</c:v>
                </c:pt>
                <c:pt idx="184">
                  <c:v>41807.0</c:v>
                </c:pt>
                <c:pt idx="185">
                  <c:v>41808.0</c:v>
                </c:pt>
                <c:pt idx="186">
                  <c:v>41809.0</c:v>
                </c:pt>
                <c:pt idx="187">
                  <c:v>41810.0</c:v>
                </c:pt>
                <c:pt idx="188">
                  <c:v>41811.0</c:v>
                </c:pt>
                <c:pt idx="189">
                  <c:v>41812.0</c:v>
                </c:pt>
                <c:pt idx="190">
                  <c:v>41813.0</c:v>
                </c:pt>
                <c:pt idx="191">
                  <c:v>41814.0</c:v>
                </c:pt>
                <c:pt idx="192">
                  <c:v>41815.0</c:v>
                </c:pt>
                <c:pt idx="193">
                  <c:v>41816.0</c:v>
                </c:pt>
                <c:pt idx="194">
                  <c:v>41817.0</c:v>
                </c:pt>
                <c:pt idx="195">
                  <c:v>41818.0</c:v>
                </c:pt>
                <c:pt idx="196">
                  <c:v>41819.0</c:v>
                </c:pt>
                <c:pt idx="197">
                  <c:v>41820.0</c:v>
                </c:pt>
                <c:pt idx="198">
                  <c:v>41821.0</c:v>
                </c:pt>
                <c:pt idx="199">
                  <c:v>41822.0</c:v>
                </c:pt>
                <c:pt idx="200">
                  <c:v>41823.0</c:v>
                </c:pt>
                <c:pt idx="201">
                  <c:v>41824.0</c:v>
                </c:pt>
                <c:pt idx="202">
                  <c:v>41825.0</c:v>
                </c:pt>
                <c:pt idx="203">
                  <c:v>41826.0</c:v>
                </c:pt>
                <c:pt idx="204">
                  <c:v>41827.0</c:v>
                </c:pt>
                <c:pt idx="205">
                  <c:v>41828.0</c:v>
                </c:pt>
                <c:pt idx="206">
                  <c:v>41829.0</c:v>
                </c:pt>
                <c:pt idx="207">
                  <c:v>41830.0</c:v>
                </c:pt>
                <c:pt idx="208">
                  <c:v>41831.0</c:v>
                </c:pt>
                <c:pt idx="209">
                  <c:v>41832.0</c:v>
                </c:pt>
                <c:pt idx="210">
                  <c:v>41833.0</c:v>
                </c:pt>
                <c:pt idx="211">
                  <c:v>41834.0</c:v>
                </c:pt>
                <c:pt idx="212">
                  <c:v>41835.0</c:v>
                </c:pt>
                <c:pt idx="213">
                  <c:v>41836.0</c:v>
                </c:pt>
                <c:pt idx="214">
                  <c:v>41837.0</c:v>
                </c:pt>
                <c:pt idx="215">
                  <c:v>41838.0</c:v>
                </c:pt>
                <c:pt idx="216">
                  <c:v>41839.0</c:v>
                </c:pt>
                <c:pt idx="217">
                  <c:v>41840.0</c:v>
                </c:pt>
                <c:pt idx="218">
                  <c:v>41841.0</c:v>
                </c:pt>
                <c:pt idx="219">
                  <c:v>41842.0</c:v>
                </c:pt>
                <c:pt idx="220">
                  <c:v>41843.0</c:v>
                </c:pt>
                <c:pt idx="221">
                  <c:v>41844.0</c:v>
                </c:pt>
                <c:pt idx="222">
                  <c:v>41845.0</c:v>
                </c:pt>
                <c:pt idx="223">
                  <c:v>41846.0</c:v>
                </c:pt>
                <c:pt idx="224">
                  <c:v>41847.0</c:v>
                </c:pt>
                <c:pt idx="225">
                  <c:v>41848.0</c:v>
                </c:pt>
                <c:pt idx="226">
                  <c:v>41849.0</c:v>
                </c:pt>
                <c:pt idx="227">
                  <c:v>41850.0</c:v>
                </c:pt>
                <c:pt idx="228">
                  <c:v>41851.0</c:v>
                </c:pt>
                <c:pt idx="229">
                  <c:v>41852.0</c:v>
                </c:pt>
                <c:pt idx="230">
                  <c:v>41853.0</c:v>
                </c:pt>
                <c:pt idx="231">
                  <c:v>41854.0</c:v>
                </c:pt>
                <c:pt idx="232">
                  <c:v>41855.0</c:v>
                </c:pt>
                <c:pt idx="233">
                  <c:v>41856.0</c:v>
                </c:pt>
                <c:pt idx="234">
                  <c:v>41857.0</c:v>
                </c:pt>
                <c:pt idx="235">
                  <c:v>41858.0</c:v>
                </c:pt>
                <c:pt idx="236">
                  <c:v>41859.0</c:v>
                </c:pt>
                <c:pt idx="237">
                  <c:v>41860.0</c:v>
                </c:pt>
                <c:pt idx="238">
                  <c:v>41861.0</c:v>
                </c:pt>
                <c:pt idx="239">
                  <c:v>41862.0</c:v>
                </c:pt>
                <c:pt idx="240">
                  <c:v>41863.0</c:v>
                </c:pt>
                <c:pt idx="241">
                  <c:v>41864.0</c:v>
                </c:pt>
                <c:pt idx="242">
                  <c:v>41865.0</c:v>
                </c:pt>
                <c:pt idx="243">
                  <c:v>41866.0</c:v>
                </c:pt>
                <c:pt idx="244">
                  <c:v>41867.0</c:v>
                </c:pt>
                <c:pt idx="245">
                  <c:v>41868.0</c:v>
                </c:pt>
                <c:pt idx="246">
                  <c:v>41869.0</c:v>
                </c:pt>
                <c:pt idx="247">
                  <c:v>41870.0</c:v>
                </c:pt>
                <c:pt idx="248">
                  <c:v>41871.0</c:v>
                </c:pt>
                <c:pt idx="249">
                  <c:v>41872.0</c:v>
                </c:pt>
                <c:pt idx="250">
                  <c:v>41873.0</c:v>
                </c:pt>
                <c:pt idx="251">
                  <c:v>41874.0</c:v>
                </c:pt>
                <c:pt idx="252">
                  <c:v>41875.0</c:v>
                </c:pt>
                <c:pt idx="253">
                  <c:v>41876.0</c:v>
                </c:pt>
                <c:pt idx="254">
                  <c:v>41877.0</c:v>
                </c:pt>
                <c:pt idx="255">
                  <c:v>41878.0</c:v>
                </c:pt>
                <c:pt idx="256">
                  <c:v>41879.0</c:v>
                </c:pt>
                <c:pt idx="257">
                  <c:v>41880.0</c:v>
                </c:pt>
                <c:pt idx="258">
                  <c:v>41881.0</c:v>
                </c:pt>
                <c:pt idx="259">
                  <c:v>41882.0</c:v>
                </c:pt>
                <c:pt idx="260">
                  <c:v>41883.0</c:v>
                </c:pt>
                <c:pt idx="261">
                  <c:v>41884.0</c:v>
                </c:pt>
                <c:pt idx="262">
                  <c:v>41885.0</c:v>
                </c:pt>
                <c:pt idx="263">
                  <c:v>41886.0</c:v>
                </c:pt>
                <c:pt idx="264">
                  <c:v>41887.0</c:v>
                </c:pt>
                <c:pt idx="265">
                  <c:v>41888.0</c:v>
                </c:pt>
                <c:pt idx="266">
                  <c:v>41889.0</c:v>
                </c:pt>
                <c:pt idx="267">
                  <c:v>41890.0</c:v>
                </c:pt>
                <c:pt idx="268">
                  <c:v>41891.0</c:v>
                </c:pt>
                <c:pt idx="269">
                  <c:v>41892.0</c:v>
                </c:pt>
                <c:pt idx="270">
                  <c:v>41893.0</c:v>
                </c:pt>
                <c:pt idx="271">
                  <c:v>41894.0</c:v>
                </c:pt>
                <c:pt idx="272">
                  <c:v>41895.0</c:v>
                </c:pt>
                <c:pt idx="273">
                  <c:v>41896.0</c:v>
                </c:pt>
                <c:pt idx="274">
                  <c:v>41897.0</c:v>
                </c:pt>
                <c:pt idx="275">
                  <c:v>41898.0</c:v>
                </c:pt>
                <c:pt idx="276">
                  <c:v>41899.0</c:v>
                </c:pt>
                <c:pt idx="277">
                  <c:v>41900.0</c:v>
                </c:pt>
                <c:pt idx="278">
                  <c:v>41901.0</c:v>
                </c:pt>
                <c:pt idx="279">
                  <c:v>41902.0</c:v>
                </c:pt>
                <c:pt idx="280">
                  <c:v>41903.0</c:v>
                </c:pt>
                <c:pt idx="281">
                  <c:v>41904.0</c:v>
                </c:pt>
                <c:pt idx="282">
                  <c:v>41905.0</c:v>
                </c:pt>
                <c:pt idx="283">
                  <c:v>41906.0</c:v>
                </c:pt>
                <c:pt idx="284">
                  <c:v>41907.0</c:v>
                </c:pt>
                <c:pt idx="285">
                  <c:v>41908.0</c:v>
                </c:pt>
                <c:pt idx="286">
                  <c:v>41909.0</c:v>
                </c:pt>
                <c:pt idx="287">
                  <c:v>41910.0</c:v>
                </c:pt>
                <c:pt idx="288">
                  <c:v>41911.0</c:v>
                </c:pt>
                <c:pt idx="289">
                  <c:v>41912.0</c:v>
                </c:pt>
                <c:pt idx="290">
                  <c:v>41913.0</c:v>
                </c:pt>
                <c:pt idx="291">
                  <c:v>41914.0</c:v>
                </c:pt>
                <c:pt idx="292">
                  <c:v>41915.0</c:v>
                </c:pt>
                <c:pt idx="293">
                  <c:v>41916.0</c:v>
                </c:pt>
                <c:pt idx="294">
                  <c:v>41917.0</c:v>
                </c:pt>
                <c:pt idx="295">
                  <c:v>41918.0</c:v>
                </c:pt>
                <c:pt idx="296">
                  <c:v>41919.0</c:v>
                </c:pt>
                <c:pt idx="297">
                  <c:v>41920.0</c:v>
                </c:pt>
                <c:pt idx="298">
                  <c:v>41921.0</c:v>
                </c:pt>
                <c:pt idx="299">
                  <c:v>41922.0</c:v>
                </c:pt>
                <c:pt idx="300">
                  <c:v>41923.0</c:v>
                </c:pt>
                <c:pt idx="301">
                  <c:v>41924.0</c:v>
                </c:pt>
                <c:pt idx="302">
                  <c:v>41925.0</c:v>
                </c:pt>
                <c:pt idx="303">
                  <c:v>41926.0</c:v>
                </c:pt>
                <c:pt idx="304">
                  <c:v>41927.0</c:v>
                </c:pt>
                <c:pt idx="305">
                  <c:v>41928.0</c:v>
                </c:pt>
                <c:pt idx="306">
                  <c:v>41929.0</c:v>
                </c:pt>
                <c:pt idx="307">
                  <c:v>41930.0</c:v>
                </c:pt>
                <c:pt idx="308">
                  <c:v>41931.0</c:v>
                </c:pt>
                <c:pt idx="309">
                  <c:v>41932.0</c:v>
                </c:pt>
                <c:pt idx="310">
                  <c:v>41933.0</c:v>
                </c:pt>
                <c:pt idx="311">
                  <c:v>41934.0</c:v>
                </c:pt>
                <c:pt idx="312">
                  <c:v>41935.0</c:v>
                </c:pt>
                <c:pt idx="313">
                  <c:v>41936.0</c:v>
                </c:pt>
                <c:pt idx="314">
                  <c:v>41937.0</c:v>
                </c:pt>
                <c:pt idx="315">
                  <c:v>41938.0</c:v>
                </c:pt>
                <c:pt idx="316">
                  <c:v>41939.0</c:v>
                </c:pt>
                <c:pt idx="317">
                  <c:v>41940.0</c:v>
                </c:pt>
                <c:pt idx="318">
                  <c:v>41941.0</c:v>
                </c:pt>
                <c:pt idx="319">
                  <c:v>41942.0</c:v>
                </c:pt>
                <c:pt idx="320">
                  <c:v>41943.0</c:v>
                </c:pt>
                <c:pt idx="321">
                  <c:v>41944.0</c:v>
                </c:pt>
                <c:pt idx="322">
                  <c:v>41945.0</c:v>
                </c:pt>
                <c:pt idx="323">
                  <c:v>41946.0</c:v>
                </c:pt>
                <c:pt idx="324">
                  <c:v>41947.0</c:v>
                </c:pt>
                <c:pt idx="325">
                  <c:v>41948.0</c:v>
                </c:pt>
                <c:pt idx="326">
                  <c:v>41949.0</c:v>
                </c:pt>
                <c:pt idx="327">
                  <c:v>41950.0</c:v>
                </c:pt>
                <c:pt idx="328">
                  <c:v>41951.0</c:v>
                </c:pt>
                <c:pt idx="329">
                  <c:v>41952.0</c:v>
                </c:pt>
                <c:pt idx="330">
                  <c:v>41953.0</c:v>
                </c:pt>
                <c:pt idx="331">
                  <c:v>41954.0</c:v>
                </c:pt>
                <c:pt idx="332">
                  <c:v>41955.0</c:v>
                </c:pt>
                <c:pt idx="333">
                  <c:v>41956.0</c:v>
                </c:pt>
                <c:pt idx="334">
                  <c:v>41957.0</c:v>
                </c:pt>
                <c:pt idx="335">
                  <c:v>41958.0</c:v>
                </c:pt>
                <c:pt idx="336">
                  <c:v>41959.0</c:v>
                </c:pt>
                <c:pt idx="337">
                  <c:v>41960.0</c:v>
                </c:pt>
                <c:pt idx="338">
                  <c:v>41961.0</c:v>
                </c:pt>
                <c:pt idx="339">
                  <c:v>41962.0</c:v>
                </c:pt>
                <c:pt idx="340">
                  <c:v>41963.0</c:v>
                </c:pt>
                <c:pt idx="341">
                  <c:v>41964.0</c:v>
                </c:pt>
                <c:pt idx="342">
                  <c:v>41965.0</c:v>
                </c:pt>
                <c:pt idx="343">
                  <c:v>41966.0</c:v>
                </c:pt>
                <c:pt idx="344">
                  <c:v>41967.0</c:v>
                </c:pt>
                <c:pt idx="345">
                  <c:v>41968.0</c:v>
                </c:pt>
                <c:pt idx="346">
                  <c:v>41969.0</c:v>
                </c:pt>
                <c:pt idx="347">
                  <c:v>41970.0</c:v>
                </c:pt>
                <c:pt idx="348">
                  <c:v>41971.0</c:v>
                </c:pt>
                <c:pt idx="349">
                  <c:v>41972.0</c:v>
                </c:pt>
                <c:pt idx="350">
                  <c:v>41973.0</c:v>
                </c:pt>
                <c:pt idx="351">
                  <c:v>41974.0</c:v>
                </c:pt>
                <c:pt idx="352">
                  <c:v>41975.0</c:v>
                </c:pt>
                <c:pt idx="353">
                  <c:v>41976.0</c:v>
                </c:pt>
                <c:pt idx="354">
                  <c:v>41977.0</c:v>
                </c:pt>
                <c:pt idx="355">
                  <c:v>41978.0</c:v>
                </c:pt>
                <c:pt idx="356">
                  <c:v>41979.0</c:v>
                </c:pt>
                <c:pt idx="357">
                  <c:v>41980.0</c:v>
                </c:pt>
                <c:pt idx="358">
                  <c:v>41981.0</c:v>
                </c:pt>
                <c:pt idx="359">
                  <c:v>41982.0</c:v>
                </c:pt>
                <c:pt idx="360">
                  <c:v>41983.0</c:v>
                </c:pt>
                <c:pt idx="361">
                  <c:v>41984.0</c:v>
                </c:pt>
                <c:pt idx="362">
                  <c:v>41985.0</c:v>
                </c:pt>
                <c:pt idx="363">
                  <c:v>41986.0</c:v>
                </c:pt>
                <c:pt idx="364">
                  <c:v>41987.0</c:v>
                </c:pt>
                <c:pt idx="365">
                  <c:v>41988.0</c:v>
                </c:pt>
                <c:pt idx="366">
                  <c:v>41989.0</c:v>
                </c:pt>
                <c:pt idx="367">
                  <c:v>41990.0</c:v>
                </c:pt>
                <c:pt idx="368">
                  <c:v>41991.0</c:v>
                </c:pt>
                <c:pt idx="369">
                  <c:v>41992.0</c:v>
                </c:pt>
                <c:pt idx="370">
                  <c:v>41993.0</c:v>
                </c:pt>
                <c:pt idx="371">
                  <c:v>41994.0</c:v>
                </c:pt>
                <c:pt idx="372">
                  <c:v>41995.0</c:v>
                </c:pt>
                <c:pt idx="373">
                  <c:v>41996.0</c:v>
                </c:pt>
                <c:pt idx="374">
                  <c:v>41997.0</c:v>
                </c:pt>
                <c:pt idx="375">
                  <c:v>41998.0</c:v>
                </c:pt>
                <c:pt idx="376">
                  <c:v>41999.0</c:v>
                </c:pt>
                <c:pt idx="377">
                  <c:v>42000.0</c:v>
                </c:pt>
                <c:pt idx="378">
                  <c:v>42001.0</c:v>
                </c:pt>
                <c:pt idx="379">
                  <c:v>42002.0</c:v>
                </c:pt>
                <c:pt idx="380">
                  <c:v>42003.0</c:v>
                </c:pt>
                <c:pt idx="381">
                  <c:v>42004.0</c:v>
                </c:pt>
                <c:pt idx="382">
                  <c:v>42005.0</c:v>
                </c:pt>
                <c:pt idx="383">
                  <c:v>42006.0</c:v>
                </c:pt>
                <c:pt idx="384">
                  <c:v>42007.0</c:v>
                </c:pt>
                <c:pt idx="385">
                  <c:v>42008.0</c:v>
                </c:pt>
                <c:pt idx="386">
                  <c:v>42009.0</c:v>
                </c:pt>
                <c:pt idx="387">
                  <c:v>42010.0</c:v>
                </c:pt>
                <c:pt idx="388">
                  <c:v>42011.0</c:v>
                </c:pt>
                <c:pt idx="389">
                  <c:v>42012.0</c:v>
                </c:pt>
                <c:pt idx="390">
                  <c:v>42013.0</c:v>
                </c:pt>
                <c:pt idx="391">
                  <c:v>42014.0</c:v>
                </c:pt>
                <c:pt idx="392">
                  <c:v>42015.0</c:v>
                </c:pt>
                <c:pt idx="393">
                  <c:v>42016.0</c:v>
                </c:pt>
                <c:pt idx="394">
                  <c:v>42017.0</c:v>
                </c:pt>
                <c:pt idx="395">
                  <c:v>42018.0</c:v>
                </c:pt>
                <c:pt idx="396">
                  <c:v>42019.0</c:v>
                </c:pt>
              </c:numCache>
            </c:numRef>
          </c:xVal>
          <c:yVal>
            <c:numRef>
              <c:f>fMAE!$C$2:$C$398</c:f>
              <c:numCache>
                <c:formatCode>0.000</c:formatCode>
                <c:ptCount val="397"/>
                <c:pt idx="0">
                  <c:v>22.38805970149254</c:v>
                </c:pt>
                <c:pt idx="1">
                  <c:v>52.33644859813085</c:v>
                </c:pt>
                <c:pt idx="2">
                  <c:v>55.22388059701492</c:v>
                </c:pt>
                <c:pt idx="3">
                  <c:v>46.0431654676259</c:v>
                </c:pt>
                <c:pt idx="4">
                  <c:v>65.1162790697675</c:v>
                </c:pt>
                <c:pt idx="5">
                  <c:v>45.28301886792452</c:v>
                </c:pt>
                <c:pt idx="6">
                  <c:v>28.76106194690265</c:v>
                </c:pt>
                <c:pt idx="7">
                  <c:v>23.55507088331516</c:v>
                </c:pt>
                <c:pt idx="8">
                  <c:v>20.21028037383177</c:v>
                </c:pt>
                <c:pt idx="9">
                  <c:v>25.31969309462916</c:v>
                </c:pt>
                <c:pt idx="10">
                  <c:v>50.0</c:v>
                </c:pt>
                <c:pt idx="11">
                  <c:v>60.6741573033708</c:v>
                </c:pt>
                <c:pt idx="12">
                  <c:v>56.060606060606</c:v>
                </c:pt>
                <c:pt idx="13">
                  <c:v>75.86206896551722</c:v>
                </c:pt>
                <c:pt idx="14">
                  <c:v>19.17808219178082</c:v>
                </c:pt>
                <c:pt idx="15">
                  <c:v>21.41623488773748</c:v>
                </c:pt>
                <c:pt idx="16">
                  <c:v>50.47619047619047</c:v>
                </c:pt>
                <c:pt idx="17">
                  <c:v>60.7843137254902</c:v>
                </c:pt>
                <c:pt idx="18">
                  <c:v>37.99126637554585</c:v>
                </c:pt>
                <c:pt idx="19">
                  <c:v>31.02409638554217</c:v>
                </c:pt>
                <c:pt idx="20">
                  <c:v>65.7894736842105</c:v>
                </c:pt>
                <c:pt idx="21">
                  <c:v>38.14432989690722</c:v>
                </c:pt>
                <c:pt idx="22">
                  <c:v>32.85714285714199</c:v>
                </c:pt>
                <c:pt idx="23">
                  <c:v>38.14432989690722</c:v>
                </c:pt>
                <c:pt idx="24">
                  <c:v>54.54545454545455</c:v>
                </c:pt>
                <c:pt idx="25">
                  <c:v>50.78534031413612</c:v>
                </c:pt>
                <c:pt idx="26">
                  <c:v>35.22727272727272</c:v>
                </c:pt>
                <c:pt idx="27">
                  <c:v>22.52396166134185</c:v>
                </c:pt>
                <c:pt idx="28">
                  <c:v>22.59615384615384</c:v>
                </c:pt>
                <c:pt idx="29">
                  <c:v>55.85585585585586</c:v>
                </c:pt>
                <c:pt idx="30">
                  <c:v>26.95924764890282</c:v>
                </c:pt>
                <c:pt idx="31">
                  <c:v>26.66666666666667</c:v>
                </c:pt>
                <c:pt idx="32">
                  <c:v>70.49180327868852</c:v>
                </c:pt>
                <c:pt idx="33">
                  <c:v>58.66666666666599</c:v>
                </c:pt>
                <c:pt idx="34">
                  <c:v>67.12328767123288</c:v>
                </c:pt>
                <c:pt idx="35">
                  <c:v>51.47058823529412</c:v>
                </c:pt>
                <c:pt idx="36">
                  <c:v>64.10256410256133</c:v>
                </c:pt>
                <c:pt idx="37">
                  <c:v>71.42857142857135</c:v>
                </c:pt>
                <c:pt idx="38">
                  <c:v>51.04166666666477</c:v>
                </c:pt>
                <c:pt idx="39">
                  <c:v>59.64912280701755</c:v>
                </c:pt>
                <c:pt idx="40">
                  <c:v>45.25547445255474</c:v>
                </c:pt>
                <c:pt idx="41">
                  <c:v>81.13207547169795</c:v>
                </c:pt>
                <c:pt idx="42">
                  <c:v>51.88679245283019</c:v>
                </c:pt>
                <c:pt idx="43">
                  <c:v>60.90909090909091</c:v>
                </c:pt>
                <c:pt idx="44">
                  <c:v>45.83333333333333</c:v>
                </c:pt>
                <c:pt idx="45">
                  <c:v>41.86046511627907</c:v>
                </c:pt>
                <c:pt idx="46">
                  <c:v>27.97356828193832</c:v>
                </c:pt>
                <c:pt idx="47">
                  <c:v>31.80212014134276</c:v>
                </c:pt>
                <c:pt idx="48">
                  <c:v>44.08602150537599</c:v>
                </c:pt>
                <c:pt idx="49">
                  <c:v>35.78595317725753</c:v>
                </c:pt>
                <c:pt idx="50">
                  <c:v>19.32432432432432</c:v>
                </c:pt>
                <c:pt idx="51">
                  <c:v>39.84375</c:v>
                </c:pt>
                <c:pt idx="52">
                  <c:v>25.14071294559098</c:v>
                </c:pt>
                <c:pt idx="53">
                  <c:v>43.60189573459716</c:v>
                </c:pt>
                <c:pt idx="54">
                  <c:v>42.28187919463087</c:v>
                </c:pt>
                <c:pt idx="55">
                  <c:v>63.8888888888889</c:v>
                </c:pt>
                <c:pt idx="56">
                  <c:v>46.62576687116564</c:v>
                </c:pt>
                <c:pt idx="57">
                  <c:v>42.30769230769199</c:v>
                </c:pt>
                <c:pt idx="58">
                  <c:v>34.03361344537815</c:v>
                </c:pt>
                <c:pt idx="59">
                  <c:v>27.53623188405797</c:v>
                </c:pt>
                <c:pt idx="60">
                  <c:v>27.84431137724551</c:v>
                </c:pt>
                <c:pt idx="61">
                  <c:v>31.83229813664596</c:v>
                </c:pt>
                <c:pt idx="62">
                  <c:v>35.32608695652174</c:v>
                </c:pt>
                <c:pt idx="63">
                  <c:v>47.14285714285714</c:v>
                </c:pt>
                <c:pt idx="64">
                  <c:v>55.0</c:v>
                </c:pt>
                <c:pt idx="65">
                  <c:v>30.60344827586207</c:v>
                </c:pt>
                <c:pt idx="66">
                  <c:v>32.83018867924382</c:v>
                </c:pt>
                <c:pt idx="67">
                  <c:v>37.99126637554585</c:v>
                </c:pt>
                <c:pt idx="68">
                  <c:v>23.07692307692307</c:v>
                </c:pt>
                <c:pt idx="69">
                  <c:v>30.97826086956522</c:v>
                </c:pt>
                <c:pt idx="70">
                  <c:v>44.5344129554656</c:v>
                </c:pt>
                <c:pt idx="71">
                  <c:v>31.41993957703928</c:v>
                </c:pt>
                <c:pt idx="72">
                  <c:v>65.06024096385542</c:v>
                </c:pt>
                <c:pt idx="73">
                  <c:v>30.40540540540541</c:v>
                </c:pt>
                <c:pt idx="74">
                  <c:v>37.55102040816199</c:v>
                </c:pt>
                <c:pt idx="75">
                  <c:v>41.1764705882353</c:v>
                </c:pt>
                <c:pt idx="76">
                  <c:v>54.32098765432097</c:v>
                </c:pt>
                <c:pt idx="77">
                  <c:v>42.60355029585797</c:v>
                </c:pt>
                <c:pt idx="78">
                  <c:v>23.63636363636364</c:v>
                </c:pt>
                <c:pt idx="79">
                  <c:v>33.62068965517224</c:v>
                </c:pt>
                <c:pt idx="80">
                  <c:v>40.38461538461539</c:v>
                </c:pt>
                <c:pt idx="81">
                  <c:v>43.646408839779</c:v>
                </c:pt>
                <c:pt idx="82">
                  <c:v>24.87864077669903</c:v>
                </c:pt>
                <c:pt idx="83">
                  <c:v>38.95582329317264</c:v>
                </c:pt>
                <c:pt idx="84">
                  <c:v>26.13333333333332</c:v>
                </c:pt>
                <c:pt idx="85">
                  <c:v>55.69620253164555</c:v>
                </c:pt>
                <c:pt idx="86">
                  <c:v>34.06593406593407</c:v>
                </c:pt>
                <c:pt idx="87">
                  <c:v>34.21052631578947</c:v>
                </c:pt>
                <c:pt idx="88">
                  <c:v>31.61290322580645</c:v>
                </c:pt>
                <c:pt idx="89">
                  <c:v>63.36633663366337</c:v>
                </c:pt>
                <c:pt idx="90">
                  <c:v>50.0</c:v>
                </c:pt>
                <c:pt idx="91">
                  <c:v>25.0</c:v>
                </c:pt>
                <c:pt idx="92">
                  <c:v>25.0</c:v>
                </c:pt>
                <c:pt idx="93">
                  <c:v>25.20325203252028</c:v>
                </c:pt>
                <c:pt idx="95">
                  <c:v>29.56204379562043</c:v>
                </c:pt>
                <c:pt idx="96">
                  <c:v>62.61682242990639</c:v>
                </c:pt>
                <c:pt idx="97">
                  <c:v>40.0</c:v>
                </c:pt>
                <c:pt idx="98">
                  <c:v>38.95348837209279</c:v>
                </c:pt>
                <c:pt idx="99">
                  <c:v>40.0</c:v>
                </c:pt>
                <c:pt idx="100">
                  <c:v>32.14285714285714</c:v>
                </c:pt>
                <c:pt idx="101">
                  <c:v>40.78947368421039</c:v>
                </c:pt>
                <c:pt idx="102">
                  <c:v>44.20289855072463</c:v>
                </c:pt>
                <c:pt idx="103">
                  <c:v>28.22822822822823</c:v>
                </c:pt>
                <c:pt idx="104">
                  <c:v>25.0</c:v>
                </c:pt>
                <c:pt idx="105">
                  <c:v>20.05044136191677</c:v>
                </c:pt>
                <c:pt idx="106">
                  <c:v>33.65200764818355</c:v>
                </c:pt>
                <c:pt idx="107">
                  <c:v>45.6</c:v>
                </c:pt>
                <c:pt idx="108">
                  <c:v>37.02127659574379</c:v>
                </c:pt>
                <c:pt idx="109">
                  <c:v>31.68724279835391</c:v>
                </c:pt>
                <c:pt idx="110">
                  <c:v>25.51834130781499</c:v>
                </c:pt>
                <c:pt idx="111">
                  <c:v>33.19502074688796</c:v>
                </c:pt>
                <c:pt idx="112">
                  <c:v>40.90909090909091</c:v>
                </c:pt>
                <c:pt idx="113">
                  <c:v>19.11573472041612</c:v>
                </c:pt>
                <c:pt idx="114">
                  <c:v>24.55089820359282</c:v>
                </c:pt>
                <c:pt idx="115">
                  <c:v>38.2857142857143</c:v>
                </c:pt>
                <c:pt idx="116">
                  <c:v>69.0909090909091</c:v>
                </c:pt>
                <c:pt idx="117">
                  <c:v>35.36585365853659</c:v>
                </c:pt>
                <c:pt idx="118">
                  <c:v>43.04635761589404</c:v>
                </c:pt>
                <c:pt idx="119">
                  <c:v>35.83061889250814</c:v>
                </c:pt>
                <c:pt idx="120">
                  <c:v>28.19047619047619</c:v>
                </c:pt>
                <c:pt idx="121">
                  <c:v>24.79201331114809</c:v>
                </c:pt>
                <c:pt idx="122">
                  <c:v>22.70029673590502</c:v>
                </c:pt>
                <c:pt idx="123">
                  <c:v>40.0</c:v>
                </c:pt>
                <c:pt idx="124">
                  <c:v>33.1103678929766</c:v>
                </c:pt>
                <c:pt idx="125">
                  <c:v>22.33333333333328</c:v>
                </c:pt>
                <c:pt idx="126">
                  <c:v>50.34013605442177</c:v>
                </c:pt>
                <c:pt idx="127">
                  <c:v>36.81818181818181</c:v>
                </c:pt>
                <c:pt idx="128">
                  <c:v>35.20408163265304</c:v>
                </c:pt>
                <c:pt idx="129">
                  <c:v>37.1900826446281</c:v>
                </c:pt>
                <c:pt idx="130">
                  <c:v>34.65703971119132</c:v>
                </c:pt>
                <c:pt idx="131">
                  <c:v>29.00302114803625</c:v>
                </c:pt>
                <c:pt idx="132">
                  <c:v>27.95389048991355</c:v>
                </c:pt>
                <c:pt idx="133">
                  <c:v>42.71356783919597</c:v>
                </c:pt>
                <c:pt idx="134">
                  <c:v>25.91973244147157</c:v>
                </c:pt>
                <c:pt idx="135">
                  <c:v>24.57627118644068</c:v>
                </c:pt>
                <c:pt idx="136">
                  <c:v>26.03231597845601</c:v>
                </c:pt>
                <c:pt idx="137">
                  <c:v>19.34210526315789</c:v>
                </c:pt>
                <c:pt idx="138">
                  <c:v>47.68211920529801</c:v>
                </c:pt>
                <c:pt idx="139">
                  <c:v>28.05970149253731</c:v>
                </c:pt>
                <c:pt idx="140">
                  <c:v>40.45801526717557</c:v>
                </c:pt>
                <c:pt idx="141">
                  <c:v>63.07692307692308</c:v>
                </c:pt>
                <c:pt idx="142">
                  <c:v>50.34965034965035</c:v>
                </c:pt>
                <c:pt idx="143">
                  <c:v>45.2</c:v>
                </c:pt>
                <c:pt idx="144">
                  <c:v>39.54983922829582</c:v>
                </c:pt>
                <c:pt idx="145">
                  <c:v>26.83438155136269</c:v>
                </c:pt>
                <c:pt idx="146">
                  <c:v>29.95169082125604</c:v>
                </c:pt>
                <c:pt idx="147">
                  <c:v>29.8360655737705</c:v>
                </c:pt>
                <c:pt idx="148">
                  <c:v>31.9620253164557</c:v>
                </c:pt>
                <c:pt idx="149">
                  <c:v>19.97961264016248</c:v>
                </c:pt>
                <c:pt idx="150">
                  <c:v>36.53846153846154</c:v>
                </c:pt>
                <c:pt idx="151">
                  <c:v>21.44702842377261</c:v>
                </c:pt>
                <c:pt idx="152">
                  <c:v>22.6790450928382</c:v>
                </c:pt>
                <c:pt idx="153">
                  <c:v>30.9462915601023</c:v>
                </c:pt>
                <c:pt idx="154">
                  <c:v>32.86384976525648</c:v>
                </c:pt>
                <c:pt idx="155">
                  <c:v>43.13725490196078</c:v>
                </c:pt>
                <c:pt idx="156">
                  <c:v>26.11940298507463</c:v>
                </c:pt>
                <c:pt idx="157">
                  <c:v>46.40522875816993</c:v>
                </c:pt>
                <c:pt idx="158">
                  <c:v>43.3249370277078</c:v>
                </c:pt>
                <c:pt idx="159">
                  <c:v>40.71428571428571</c:v>
                </c:pt>
                <c:pt idx="160">
                  <c:v>37.75</c:v>
                </c:pt>
                <c:pt idx="161">
                  <c:v>40.66666666666599</c:v>
                </c:pt>
                <c:pt idx="162">
                  <c:v>35.54502369668239</c:v>
                </c:pt>
                <c:pt idx="163">
                  <c:v>26.02564102564103</c:v>
                </c:pt>
                <c:pt idx="164">
                  <c:v>35.01006036217304</c:v>
                </c:pt>
                <c:pt idx="165">
                  <c:v>36.703296703296</c:v>
                </c:pt>
                <c:pt idx="166">
                  <c:v>41.74757281553397</c:v>
                </c:pt>
                <c:pt idx="167">
                  <c:v>44.44444444444265</c:v>
                </c:pt>
                <c:pt idx="168">
                  <c:v>41.13785557986871</c:v>
                </c:pt>
                <c:pt idx="169">
                  <c:v>32.24489795918304</c:v>
                </c:pt>
                <c:pt idx="170">
                  <c:v>34.6820809248555</c:v>
                </c:pt>
                <c:pt idx="171">
                  <c:v>28.29076620825147</c:v>
                </c:pt>
                <c:pt idx="172">
                  <c:v>34.50980392156863</c:v>
                </c:pt>
                <c:pt idx="173">
                  <c:v>34.8729792147806</c:v>
                </c:pt>
                <c:pt idx="174">
                  <c:v>29.21568627450968</c:v>
                </c:pt>
                <c:pt idx="175">
                  <c:v>28.02303262955854</c:v>
                </c:pt>
                <c:pt idx="176">
                  <c:v>27.25490196078432</c:v>
                </c:pt>
                <c:pt idx="177">
                  <c:v>26.56</c:v>
                </c:pt>
                <c:pt idx="178">
                  <c:v>28.81679389312977</c:v>
                </c:pt>
                <c:pt idx="179">
                  <c:v>34.36692506459948</c:v>
                </c:pt>
                <c:pt idx="180">
                  <c:v>43.17617866004962</c:v>
                </c:pt>
                <c:pt idx="181">
                  <c:v>35.91397849462354</c:v>
                </c:pt>
                <c:pt idx="182">
                  <c:v>25.25951557093422</c:v>
                </c:pt>
                <c:pt idx="183">
                  <c:v>44.63087248322147</c:v>
                </c:pt>
                <c:pt idx="184">
                  <c:v>29.89130434782609</c:v>
                </c:pt>
                <c:pt idx="185">
                  <c:v>34.1346153846154</c:v>
                </c:pt>
                <c:pt idx="186">
                  <c:v>31.60919540229885</c:v>
                </c:pt>
                <c:pt idx="187">
                  <c:v>32.0235756385069</c:v>
                </c:pt>
                <c:pt idx="188">
                  <c:v>41.7283950617284</c:v>
                </c:pt>
                <c:pt idx="189">
                  <c:v>39.26701570680628</c:v>
                </c:pt>
                <c:pt idx="190">
                  <c:v>34.25196850393699</c:v>
                </c:pt>
                <c:pt idx="191">
                  <c:v>37.83185840707964</c:v>
                </c:pt>
                <c:pt idx="192">
                  <c:v>40.72289156626507</c:v>
                </c:pt>
                <c:pt idx="193">
                  <c:v>34.30353430353431</c:v>
                </c:pt>
                <c:pt idx="194">
                  <c:v>40.88397790055249</c:v>
                </c:pt>
                <c:pt idx="195">
                  <c:v>37.46835443037976</c:v>
                </c:pt>
                <c:pt idx="196">
                  <c:v>32.0665083135392</c:v>
                </c:pt>
                <c:pt idx="197">
                  <c:v>31.16591928251118</c:v>
                </c:pt>
                <c:pt idx="198">
                  <c:v>26.56</c:v>
                </c:pt>
                <c:pt idx="199">
                  <c:v>49.2248062015504</c:v>
                </c:pt>
                <c:pt idx="200">
                  <c:v>40.05763688760779</c:v>
                </c:pt>
                <c:pt idx="201">
                  <c:v>32.20338983050847</c:v>
                </c:pt>
                <c:pt idx="202">
                  <c:v>36.41851106639839</c:v>
                </c:pt>
                <c:pt idx="203">
                  <c:v>45.8974358974359</c:v>
                </c:pt>
                <c:pt idx="204">
                  <c:v>45.10385756676529</c:v>
                </c:pt>
                <c:pt idx="205">
                  <c:v>35.969387755102</c:v>
                </c:pt>
                <c:pt idx="206">
                  <c:v>34.54987834549878</c:v>
                </c:pt>
                <c:pt idx="207">
                  <c:v>38.21138211382113</c:v>
                </c:pt>
                <c:pt idx="208">
                  <c:v>37.47228381374599</c:v>
                </c:pt>
                <c:pt idx="209">
                  <c:v>42.72076372315035</c:v>
                </c:pt>
                <c:pt idx="210">
                  <c:v>32.4232081911263</c:v>
                </c:pt>
                <c:pt idx="211">
                  <c:v>38.12316715542521</c:v>
                </c:pt>
                <c:pt idx="212">
                  <c:v>41.96185286103542</c:v>
                </c:pt>
                <c:pt idx="213">
                  <c:v>35.39094650205759</c:v>
                </c:pt>
                <c:pt idx="214">
                  <c:v>32.31083844580778</c:v>
                </c:pt>
                <c:pt idx="215">
                  <c:v>29.24137931034483</c:v>
                </c:pt>
                <c:pt idx="216">
                  <c:v>25.11346444780635</c:v>
                </c:pt>
                <c:pt idx="217">
                  <c:v>35.48387096774194</c:v>
                </c:pt>
                <c:pt idx="218">
                  <c:v>45.42372881355932</c:v>
                </c:pt>
                <c:pt idx="219">
                  <c:v>39.96350364963503</c:v>
                </c:pt>
                <c:pt idx="220">
                  <c:v>51.04895104895106</c:v>
                </c:pt>
                <c:pt idx="221">
                  <c:v>40.920716112532</c:v>
                </c:pt>
                <c:pt idx="222">
                  <c:v>32.78688524590164</c:v>
                </c:pt>
                <c:pt idx="223">
                  <c:v>46.20938628158844</c:v>
                </c:pt>
                <c:pt idx="224">
                  <c:v>41.85185185185006</c:v>
                </c:pt>
                <c:pt idx="225">
                  <c:v>35.56085918854415</c:v>
                </c:pt>
                <c:pt idx="226">
                  <c:v>38.48167539267016</c:v>
                </c:pt>
                <c:pt idx="227">
                  <c:v>30.56092843326886</c:v>
                </c:pt>
                <c:pt idx="228">
                  <c:v>27.07964601769912</c:v>
                </c:pt>
                <c:pt idx="229">
                  <c:v>33.47457627118644</c:v>
                </c:pt>
                <c:pt idx="230">
                  <c:v>36.29191321499013</c:v>
                </c:pt>
                <c:pt idx="231">
                  <c:v>35.81395348837209</c:v>
                </c:pt>
                <c:pt idx="232">
                  <c:v>39.1727493917275</c:v>
                </c:pt>
                <c:pt idx="233">
                  <c:v>38.13131313131313</c:v>
                </c:pt>
                <c:pt idx="234">
                  <c:v>42.90657439446368</c:v>
                </c:pt>
                <c:pt idx="235">
                  <c:v>29.45891783567128</c:v>
                </c:pt>
                <c:pt idx="236">
                  <c:v>39.94974874371859</c:v>
                </c:pt>
                <c:pt idx="237">
                  <c:v>37.995337995338</c:v>
                </c:pt>
                <c:pt idx="238">
                  <c:v>34.93150684931507</c:v>
                </c:pt>
                <c:pt idx="239">
                  <c:v>42.42424242424199</c:v>
                </c:pt>
                <c:pt idx="240">
                  <c:v>37.34177215189874</c:v>
                </c:pt>
                <c:pt idx="241">
                  <c:v>30.53173241852488</c:v>
                </c:pt>
                <c:pt idx="242">
                  <c:v>34.48275862068966</c:v>
                </c:pt>
                <c:pt idx="243">
                  <c:v>50.19762845849802</c:v>
                </c:pt>
                <c:pt idx="244">
                  <c:v>39.94490358126518</c:v>
                </c:pt>
                <c:pt idx="245">
                  <c:v>41.1214953271028</c:v>
                </c:pt>
                <c:pt idx="246">
                  <c:v>39.7560975609756</c:v>
                </c:pt>
                <c:pt idx="247">
                  <c:v>34.947368421052</c:v>
                </c:pt>
                <c:pt idx="248">
                  <c:v>39.67741935483871</c:v>
                </c:pt>
                <c:pt idx="249">
                  <c:v>40.90909090909091</c:v>
                </c:pt>
                <c:pt idx="250">
                  <c:v>34.73684210526314</c:v>
                </c:pt>
                <c:pt idx="251">
                  <c:v>42.0</c:v>
                </c:pt>
                <c:pt idx="252">
                  <c:v>36.8131868131868</c:v>
                </c:pt>
                <c:pt idx="253">
                  <c:v>46.41509433962239</c:v>
                </c:pt>
                <c:pt idx="254">
                  <c:v>39.93506493506494</c:v>
                </c:pt>
                <c:pt idx="255">
                  <c:v>40.97222222222222</c:v>
                </c:pt>
                <c:pt idx="256">
                  <c:v>36.8421052631579</c:v>
                </c:pt>
                <c:pt idx="257">
                  <c:v>36.22754491017963</c:v>
                </c:pt>
                <c:pt idx="258">
                  <c:v>38.38120104438599</c:v>
                </c:pt>
                <c:pt idx="259">
                  <c:v>32.64033264033264</c:v>
                </c:pt>
                <c:pt idx="260">
                  <c:v>26.6260162601626</c:v>
                </c:pt>
                <c:pt idx="261">
                  <c:v>28.73563218390805</c:v>
                </c:pt>
                <c:pt idx="262">
                  <c:v>36.976744186046</c:v>
                </c:pt>
                <c:pt idx="263">
                  <c:v>40.34707158351201</c:v>
                </c:pt>
                <c:pt idx="264">
                  <c:v>38.50415512465374</c:v>
                </c:pt>
                <c:pt idx="265">
                  <c:v>38.79518072289157</c:v>
                </c:pt>
                <c:pt idx="266">
                  <c:v>45.97989949748599</c:v>
                </c:pt>
                <c:pt idx="267">
                  <c:v>36.91899070385126</c:v>
                </c:pt>
                <c:pt idx="268">
                  <c:v>32.02614379084967</c:v>
                </c:pt>
                <c:pt idx="269">
                  <c:v>22.42424242424242</c:v>
                </c:pt>
                <c:pt idx="270">
                  <c:v>26.89556509298999</c:v>
                </c:pt>
                <c:pt idx="271">
                  <c:v>38.0794701986755</c:v>
                </c:pt>
                <c:pt idx="272">
                  <c:v>36.22222222222222</c:v>
                </c:pt>
                <c:pt idx="273">
                  <c:v>35.051546391752</c:v>
                </c:pt>
                <c:pt idx="274">
                  <c:v>53.21637426900584</c:v>
                </c:pt>
                <c:pt idx="275">
                  <c:v>36.95652173913042</c:v>
                </c:pt>
                <c:pt idx="277">
                  <c:v>33.94495412844037</c:v>
                </c:pt>
                <c:pt idx="279">
                  <c:v>39.83903420523139</c:v>
                </c:pt>
                <c:pt idx="280">
                  <c:v>34.58646616541184</c:v>
                </c:pt>
                <c:pt idx="281">
                  <c:v>38.97058823529412</c:v>
                </c:pt>
                <c:pt idx="282">
                  <c:v>39.7820163487739</c:v>
                </c:pt>
                <c:pt idx="283">
                  <c:v>40.0</c:v>
                </c:pt>
                <c:pt idx="284">
                  <c:v>31.80952380952368</c:v>
                </c:pt>
                <c:pt idx="285">
                  <c:v>43.26923076923077</c:v>
                </c:pt>
                <c:pt idx="286">
                  <c:v>38.40579710144927</c:v>
                </c:pt>
                <c:pt idx="287">
                  <c:v>35.27454242928452</c:v>
                </c:pt>
                <c:pt idx="288">
                  <c:v>36.67621776504289</c:v>
                </c:pt>
                <c:pt idx="289">
                  <c:v>34.20365535248042</c:v>
                </c:pt>
                <c:pt idx="290">
                  <c:v>29.65686274509804</c:v>
                </c:pt>
                <c:pt idx="291">
                  <c:v>27.816091954023</c:v>
                </c:pt>
                <c:pt idx="293">
                  <c:v>30.46153846153846</c:v>
                </c:pt>
                <c:pt idx="294">
                  <c:v>37.17472118959108</c:v>
                </c:pt>
                <c:pt idx="295">
                  <c:v>41.13475177304964</c:v>
                </c:pt>
                <c:pt idx="296">
                  <c:v>32.8813559322034</c:v>
                </c:pt>
                <c:pt idx="297">
                  <c:v>29.01408450704225</c:v>
                </c:pt>
                <c:pt idx="298">
                  <c:v>28.52852852852853</c:v>
                </c:pt>
                <c:pt idx="299">
                  <c:v>25.11848341232227</c:v>
                </c:pt>
                <c:pt idx="300">
                  <c:v>28.77442273534636</c:v>
                </c:pt>
                <c:pt idx="301">
                  <c:v>38.43416370106709</c:v>
                </c:pt>
                <c:pt idx="302">
                  <c:v>29.79797979797979</c:v>
                </c:pt>
                <c:pt idx="303">
                  <c:v>22.06896551724138</c:v>
                </c:pt>
                <c:pt idx="304">
                  <c:v>25.33875338753387</c:v>
                </c:pt>
                <c:pt idx="305">
                  <c:v>22.61682242990654</c:v>
                </c:pt>
                <c:pt idx="306">
                  <c:v>29.62962962962963</c:v>
                </c:pt>
                <c:pt idx="307">
                  <c:v>47.10144927536199</c:v>
                </c:pt>
                <c:pt idx="308">
                  <c:v>40.66666666666599</c:v>
                </c:pt>
                <c:pt idx="309">
                  <c:v>38.860103626943</c:v>
                </c:pt>
                <c:pt idx="310">
                  <c:v>51.03448275862034</c:v>
                </c:pt>
                <c:pt idx="311">
                  <c:v>40.86021505376304</c:v>
                </c:pt>
                <c:pt idx="312">
                  <c:v>28.31632653061224</c:v>
                </c:pt>
                <c:pt idx="313">
                  <c:v>29.02439024390244</c:v>
                </c:pt>
                <c:pt idx="314">
                  <c:v>56.8</c:v>
                </c:pt>
                <c:pt idx="315">
                  <c:v>38.63636363636364</c:v>
                </c:pt>
                <c:pt idx="316">
                  <c:v>62.992125984252</c:v>
                </c:pt>
                <c:pt idx="317">
                  <c:v>26.13065326633166</c:v>
                </c:pt>
                <c:pt idx="318">
                  <c:v>26.70623145400593</c:v>
                </c:pt>
                <c:pt idx="319">
                  <c:v>38.58267716535399</c:v>
                </c:pt>
                <c:pt idx="320">
                  <c:v>33.19502074688796</c:v>
                </c:pt>
                <c:pt idx="321">
                  <c:v>35.43307086614173</c:v>
                </c:pt>
                <c:pt idx="322">
                  <c:v>39.56043956043955</c:v>
                </c:pt>
                <c:pt idx="323">
                  <c:v>36.22291021671826</c:v>
                </c:pt>
                <c:pt idx="324">
                  <c:v>22.66666666666667</c:v>
                </c:pt>
                <c:pt idx="325">
                  <c:v>19.90291262135922</c:v>
                </c:pt>
                <c:pt idx="326">
                  <c:v>19.76967370441459</c:v>
                </c:pt>
                <c:pt idx="327">
                  <c:v>35.8649789029536</c:v>
                </c:pt>
                <c:pt idx="328">
                  <c:v>50.45045045044994</c:v>
                </c:pt>
                <c:pt idx="329">
                  <c:v>31.34920634920635</c:v>
                </c:pt>
                <c:pt idx="330">
                  <c:v>31.21019108280255</c:v>
                </c:pt>
                <c:pt idx="331">
                  <c:v>37.30769230769199</c:v>
                </c:pt>
                <c:pt idx="332">
                  <c:v>35.83333333333334</c:v>
                </c:pt>
                <c:pt idx="333">
                  <c:v>38.55421686746988</c:v>
                </c:pt>
                <c:pt idx="334">
                  <c:v>37.3134328358209</c:v>
                </c:pt>
                <c:pt idx="336">
                  <c:v>45.07042253521124</c:v>
                </c:pt>
                <c:pt idx="337">
                  <c:v>20.67039106145251</c:v>
                </c:pt>
                <c:pt idx="338">
                  <c:v>22.51908396946565</c:v>
                </c:pt>
                <c:pt idx="339">
                  <c:v>63.7795275590551</c:v>
                </c:pt>
                <c:pt idx="341">
                  <c:v>46.35761589403974</c:v>
                </c:pt>
                <c:pt idx="342">
                  <c:v>36.11111111111111</c:v>
                </c:pt>
                <c:pt idx="343">
                  <c:v>25.7001647446458</c:v>
                </c:pt>
                <c:pt idx="344">
                  <c:v>19.08302354399008</c:v>
                </c:pt>
                <c:pt idx="346">
                  <c:v>18.36734693877548</c:v>
                </c:pt>
                <c:pt idx="347">
                  <c:v>25.86872586872578</c:v>
                </c:pt>
                <c:pt idx="348">
                  <c:v>57.83132530120481</c:v>
                </c:pt>
                <c:pt idx="349">
                  <c:v>70.51282051281945</c:v>
                </c:pt>
                <c:pt idx="350">
                  <c:v>58.86524822695036</c:v>
                </c:pt>
                <c:pt idx="351">
                  <c:v>30.66666666666666</c:v>
                </c:pt>
                <c:pt idx="352">
                  <c:v>32.295719844358</c:v>
                </c:pt>
                <c:pt idx="353">
                  <c:v>29.48207171314741</c:v>
                </c:pt>
                <c:pt idx="354">
                  <c:v>37.71929824561403</c:v>
                </c:pt>
                <c:pt idx="355">
                  <c:v>30.37383177570094</c:v>
                </c:pt>
                <c:pt idx="356">
                  <c:v>20.25089605734767</c:v>
                </c:pt>
                <c:pt idx="357">
                  <c:v>22.44389027431421</c:v>
                </c:pt>
                <c:pt idx="358">
                  <c:v>65.55555555555515</c:v>
                </c:pt>
                <c:pt idx="359">
                  <c:v>27.45901639344262</c:v>
                </c:pt>
                <c:pt idx="360">
                  <c:v>26.4559068219634</c:v>
                </c:pt>
                <c:pt idx="361">
                  <c:v>39.6551724137931</c:v>
                </c:pt>
                <c:pt idx="362">
                  <c:v>48.92086330935224</c:v>
                </c:pt>
                <c:pt idx="363">
                  <c:v>45.78313253012048</c:v>
                </c:pt>
                <c:pt idx="365">
                  <c:v>25.84856396866841</c:v>
                </c:pt>
                <c:pt idx="366">
                  <c:v>30.23255813953488</c:v>
                </c:pt>
                <c:pt idx="367">
                  <c:v>26.7379679144385</c:v>
                </c:pt>
                <c:pt idx="368">
                  <c:v>30.12048192771084</c:v>
                </c:pt>
                <c:pt idx="369">
                  <c:v>41.02564102564099</c:v>
                </c:pt>
                <c:pt idx="370">
                  <c:v>29.90654205607477</c:v>
                </c:pt>
                <c:pt idx="371">
                  <c:v>38.947368421052</c:v>
                </c:pt>
                <c:pt idx="372">
                  <c:v>25.90361445783132</c:v>
                </c:pt>
                <c:pt idx="373">
                  <c:v>29.02097902097903</c:v>
                </c:pt>
                <c:pt idx="374">
                  <c:v>19.44444444444444</c:v>
                </c:pt>
                <c:pt idx="375">
                  <c:v>27.3921200750469</c:v>
                </c:pt>
                <c:pt idx="376">
                  <c:v>38.73239436619718</c:v>
                </c:pt>
                <c:pt idx="377">
                  <c:v>41.66666666666599</c:v>
                </c:pt>
                <c:pt idx="378">
                  <c:v>27.04081632653061</c:v>
                </c:pt>
                <c:pt idx="379">
                  <c:v>30.74204946996467</c:v>
                </c:pt>
                <c:pt idx="380">
                  <c:v>36.64921465968587</c:v>
                </c:pt>
                <c:pt idx="381">
                  <c:v>44.0</c:v>
                </c:pt>
                <c:pt idx="382">
                  <c:v>40.61135371179039</c:v>
                </c:pt>
                <c:pt idx="383">
                  <c:v>29.85074626865671</c:v>
                </c:pt>
                <c:pt idx="384">
                  <c:v>23.57320099255583</c:v>
                </c:pt>
                <c:pt idx="385">
                  <c:v>22.50351617440225</c:v>
                </c:pt>
                <c:pt idx="386">
                  <c:v>44.33962264150944</c:v>
                </c:pt>
                <c:pt idx="387">
                  <c:v>31.32530120481928</c:v>
                </c:pt>
                <c:pt idx="388">
                  <c:v>58.66666666666599</c:v>
                </c:pt>
                <c:pt idx="389">
                  <c:v>65.2173913043478</c:v>
                </c:pt>
                <c:pt idx="390">
                  <c:v>61.46788990825684</c:v>
                </c:pt>
                <c:pt idx="391">
                  <c:v>50.89285714285714</c:v>
                </c:pt>
                <c:pt idx="392">
                  <c:v>21.21212121212118</c:v>
                </c:pt>
                <c:pt idx="393">
                  <c:v>32.54437869822484</c:v>
                </c:pt>
                <c:pt idx="394">
                  <c:v>25.59523809523809</c:v>
                </c:pt>
                <c:pt idx="395">
                  <c:v>44.24778761061904</c:v>
                </c:pt>
                <c:pt idx="396">
                  <c:v>55.95238095238095</c:v>
                </c:pt>
              </c:numCache>
            </c:numRef>
          </c:yVal>
          <c:smooth val="0"/>
        </c:ser>
        <c:ser>
          <c:idx val="2"/>
          <c:order val="2"/>
          <c:tx>
            <c:strRef>
              <c:f>fMAE!$D$1</c:f>
              <c:strCache>
                <c:ptCount val="1"/>
                <c:pt idx="0">
                  <c:v>ST2rad</c:v>
                </c:pt>
              </c:strCache>
            </c:strRef>
          </c:tx>
          <c:spPr>
            <a:ln w="25400">
              <a:noFill/>
            </a:ln>
          </c:spPr>
          <c:marker>
            <c:symbol val="triangle"/>
            <c:size val="5"/>
            <c:spPr>
              <a:solidFill>
                <a:schemeClr val="accent3">
                  <a:shade val="76000"/>
                  <a:shade val="80000"/>
                  <a:lumMod val="90000"/>
                  <a:alpha val="5000"/>
                </a:schemeClr>
              </a:solidFill>
              <a:ln>
                <a:solidFill>
                  <a:schemeClr val="accent3">
                    <a:lumMod val="40000"/>
                    <a:lumOff val="60000"/>
                    <a:alpha val="5000"/>
                  </a:schemeClr>
                </a:solidFill>
              </a:ln>
            </c:spPr>
          </c:marker>
          <c:trendline>
            <c:spPr>
              <a:ln w="38100" cmpd="sng">
                <a:solidFill>
                  <a:srgbClr val="13F4FF"/>
                </a:solidFill>
              </a:ln>
            </c:spPr>
            <c:trendlineType val="movingAvg"/>
            <c:period val="30"/>
            <c:dispRSqr val="0"/>
            <c:dispEq val="0"/>
          </c:trendline>
          <c:xVal>
            <c:numRef>
              <c:f>fMAE!$A$2:$A$398</c:f>
              <c:numCache>
                <c:formatCode>m/d/yy</c:formatCode>
                <c:ptCount val="397"/>
                <c:pt idx="0">
                  <c:v>41623.0</c:v>
                </c:pt>
                <c:pt idx="1">
                  <c:v>41624.0</c:v>
                </c:pt>
                <c:pt idx="2">
                  <c:v>41625.0</c:v>
                </c:pt>
                <c:pt idx="3">
                  <c:v>41626.0</c:v>
                </c:pt>
                <c:pt idx="4">
                  <c:v>41627.0</c:v>
                </c:pt>
                <c:pt idx="5">
                  <c:v>41628.0</c:v>
                </c:pt>
                <c:pt idx="6">
                  <c:v>41629.0</c:v>
                </c:pt>
                <c:pt idx="7">
                  <c:v>41630.0</c:v>
                </c:pt>
                <c:pt idx="8">
                  <c:v>41631.0</c:v>
                </c:pt>
                <c:pt idx="9">
                  <c:v>41632.0</c:v>
                </c:pt>
                <c:pt idx="10">
                  <c:v>41633.0</c:v>
                </c:pt>
                <c:pt idx="11">
                  <c:v>41634.0</c:v>
                </c:pt>
                <c:pt idx="12">
                  <c:v>41635.0</c:v>
                </c:pt>
                <c:pt idx="13">
                  <c:v>41636.0</c:v>
                </c:pt>
                <c:pt idx="14">
                  <c:v>41637.0</c:v>
                </c:pt>
                <c:pt idx="15">
                  <c:v>41638.0</c:v>
                </c:pt>
                <c:pt idx="16">
                  <c:v>41639.0</c:v>
                </c:pt>
                <c:pt idx="17">
                  <c:v>41640.0</c:v>
                </c:pt>
                <c:pt idx="18">
                  <c:v>41641.0</c:v>
                </c:pt>
                <c:pt idx="19">
                  <c:v>41642.0</c:v>
                </c:pt>
                <c:pt idx="20">
                  <c:v>41643.0</c:v>
                </c:pt>
                <c:pt idx="21">
                  <c:v>41644.0</c:v>
                </c:pt>
                <c:pt idx="22">
                  <c:v>41645.0</c:v>
                </c:pt>
                <c:pt idx="23">
                  <c:v>41646.0</c:v>
                </c:pt>
                <c:pt idx="24">
                  <c:v>41647.0</c:v>
                </c:pt>
                <c:pt idx="25">
                  <c:v>41648.0</c:v>
                </c:pt>
                <c:pt idx="26">
                  <c:v>41649.0</c:v>
                </c:pt>
                <c:pt idx="27">
                  <c:v>41650.0</c:v>
                </c:pt>
                <c:pt idx="28">
                  <c:v>41651.0</c:v>
                </c:pt>
                <c:pt idx="29">
                  <c:v>41652.0</c:v>
                </c:pt>
                <c:pt idx="30">
                  <c:v>41653.0</c:v>
                </c:pt>
                <c:pt idx="31">
                  <c:v>41654.0</c:v>
                </c:pt>
                <c:pt idx="32">
                  <c:v>41655.0</c:v>
                </c:pt>
                <c:pt idx="33">
                  <c:v>41656.0</c:v>
                </c:pt>
                <c:pt idx="34">
                  <c:v>41657.0</c:v>
                </c:pt>
                <c:pt idx="35">
                  <c:v>41658.0</c:v>
                </c:pt>
                <c:pt idx="36">
                  <c:v>41659.0</c:v>
                </c:pt>
                <c:pt idx="37">
                  <c:v>41660.0</c:v>
                </c:pt>
                <c:pt idx="38">
                  <c:v>41661.0</c:v>
                </c:pt>
                <c:pt idx="39">
                  <c:v>41662.0</c:v>
                </c:pt>
                <c:pt idx="40">
                  <c:v>41663.0</c:v>
                </c:pt>
                <c:pt idx="41">
                  <c:v>41664.0</c:v>
                </c:pt>
                <c:pt idx="42">
                  <c:v>41665.0</c:v>
                </c:pt>
                <c:pt idx="43">
                  <c:v>41666.0</c:v>
                </c:pt>
                <c:pt idx="44">
                  <c:v>41667.0</c:v>
                </c:pt>
                <c:pt idx="45">
                  <c:v>41668.0</c:v>
                </c:pt>
                <c:pt idx="46">
                  <c:v>41669.0</c:v>
                </c:pt>
                <c:pt idx="47">
                  <c:v>41670.0</c:v>
                </c:pt>
                <c:pt idx="48">
                  <c:v>41671.0</c:v>
                </c:pt>
                <c:pt idx="49">
                  <c:v>41672.0</c:v>
                </c:pt>
                <c:pt idx="50">
                  <c:v>41673.0</c:v>
                </c:pt>
                <c:pt idx="51">
                  <c:v>41674.0</c:v>
                </c:pt>
                <c:pt idx="52">
                  <c:v>41675.0</c:v>
                </c:pt>
                <c:pt idx="53">
                  <c:v>41676.0</c:v>
                </c:pt>
                <c:pt idx="54">
                  <c:v>41677.0</c:v>
                </c:pt>
                <c:pt idx="55">
                  <c:v>41678.0</c:v>
                </c:pt>
                <c:pt idx="56">
                  <c:v>41679.0</c:v>
                </c:pt>
                <c:pt idx="57">
                  <c:v>41680.0</c:v>
                </c:pt>
                <c:pt idx="58">
                  <c:v>41681.0</c:v>
                </c:pt>
                <c:pt idx="59">
                  <c:v>41682.0</c:v>
                </c:pt>
                <c:pt idx="60">
                  <c:v>41683.0</c:v>
                </c:pt>
                <c:pt idx="61">
                  <c:v>41684.0</c:v>
                </c:pt>
                <c:pt idx="62">
                  <c:v>41685.0</c:v>
                </c:pt>
                <c:pt idx="63">
                  <c:v>41686.0</c:v>
                </c:pt>
                <c:pt idx="64">
                  <c:v>41687.0</c:v>
                </c:pt>
                <c:pt idx="65">
                  <c:v>41688.0</c:v>
                </c:pt>
                <c:pt idx="66">
                  <c:v>41689.0</c:v>
                </c:pt>
                <c:pt idx="67">
                  <c:v>41690.0</c:v>
                </c:pt>
                <c:pt idx="68">
                  <c:v>41691.0</c:v>
                </c:pt>
                <c:pt idx="69">
                  <c:v>41692.0</c:v>
                </c:pt>
                <c:pt idx="70">
                  <c:v>41693.0</c:v>
                </c:pt>
                <c:pt idx="71">
                  <c:v>41694.0</c:v>
                </c:pt>
                <c:pt idx="72">
                  <c:v>41695.0</c:v>
                </c:pt>
                <c:pt idx="73">
                  <c:v>41696.0</c:v>
                </c:pt>
                <c:pt idx="74">
                  <c:v>41697.0</c:v>
                </c:pt>
                <c:pt idx="75">
                  <c:v>41698.0</c:v>
                </c:pt>
                <c:pt idx="76">
                  <c:v>41699.0</c:v>
                </c:pt>
                <c:pt idx="77">
                  <c:v>41700.0</c:v>
                </c:pt>
                <c:pt idx="78">
                  <c:v>41701.0</c:v>
                </c:pt>
                <c:pt idx="79">
                  <c:v>41702.0</c:v>
                </c:pt>
                <c:pt idx="80">
                  <c:v>41703.0</c:v>
                </c:pt>
                <c:pt idx="81">
                  <c:v>41704.0</c:v>
                </c:pt>
                <c:pt idx="82">
                  <c:v>41705.0</c:v>
                </c:pt>
                <c:pt idx="83">
                  <c:v>41706.0</c:v>
                </c:pt>
                <c:pt idx="84">
                  <c:v>41707.0</c:v>
                </c:pt>
                <c:pt idx="85">
                  <c:v>41708.0</c:v>
                </c:pt>
                <c:pt idx="86">
                  <c:v>41709.0</c:v>
                </c:pt>
                <c:pt idx="87">
                  <c:v>41710.0</c:v>
                </c:pt>
                <c:pt idx="88">
                  <c:v>41711.0</c:v>
                </c:pt>
                <c:pt idx="89">
                  <c:v>41712.0</c:v>
                </c:pt>
                <c:pt idx="90">
                  <c:v>41713.0</c:v>
                </c:pt>
                <c:pt idx="91">
                  <c:v>41714.0</c:v>
                </c:pt>
                <c:pt idx="92">
                  <c:v>41715.0</c:v>
                </c:pt>
                <c:pt idx="93">
                  <c:v>41716.0</c:v>
                </c:pt>
                <c:pt idx="94">
                  <c:v>41717.0</c:v>
                </c:pt>
                <c:pt idx="95">
                  <c:v>41718.0</c:v>
                </c:pt>
                <c:pt idx="96">
                  <c:v>41719.0</c:v>
                </c:pt>
                <c:pt idx="97">
                  <c:v>41720.0</c:v>
                </c:pt>
                <c:pt idx="98">
                  <c:v>41721.0</c:v>
                </c:pt>
                <c:pt idx="99">
                  <c:v>41722.0</c:v>
                </c:pt>
                <c:pt idx="100">
                  <c:v>41723.0</c:v>
                </c:pt>
                <c:pt idx="101">
                  <c:v>41724.0</c:v>
                </c:pt>
                <c:pt idx="102">
                  <c:v>41725.0</c:v>
                </c:pt>
                <c:pt idx="103">
                  <c:v>41726.0</c:v>
                </c:pt>
                <c:pt idx="104">
                  <c:v>41727.0</c:v>
                </c:pt>
                <c:pt idx="105">
                  <c:v>41728.0</c:v>
                </c:pt>
                <c:pt idx="106">
                  <c:v>41729.0</c:v>
                </c:pt>
                <c:pt idx="107">
                  <c:v>41730.0</c:v>
                </c:pt>
                <c:pt idx="108">
                  <c:v>41731.0</c:v>
                </c:pt>
                <c:pt idx="109">
                  <c:v>41732.0</c:v>
                </c:pt>
                <c:pt idx="110">
                  <c:v>41733.0</c:v>
                </c:pt>
                <c:pt idx="111">
                  <c:v>41734.0</c:v>
                </c:pt>
                <c:pt idx="112">
                  <c:v>41735.0</c:v>
                </c:pt>
                <c:pt idx="113">
                  <c:v>41736.0</c:v>
                </c:pt>
                <c:pt idx="114">
                  <c:v>41737.0</c:v>
                </c:pt>
                <c:pt idx="115">
                  <c:v>41738.0</c:v>
                </c:pt>
                <c:pt idx="116">
                  <c:v>41739.0</c:v>
                </c:pt>
                <c:pt idx="117">
                  <c:v>41740.0</c:v>
                </c:pt>
                <c:pt idx="118">
                  <c:v>41741.0</c:v>
                </c:pt>
                <c:pt idx="119">
                  <c:v>41742.0</c:v>
                </c:pt>
                <c:pt idx="120">
                  <c:v>41743.0</c:v>
                </c:pt>
                <c:pt idx="121">
                  <c:v>41744.0</c:v>
                </c:pt>
                <c:pt idx="122">
                  <c:v>41745.0</c:v>
                </c:pt>
                <c:pt idx="123">
                  <c:v>41746.0</c:v>
                </c:pt>
                <c:pt idx="124">
                  <c:v>41747.0</c:v>
                </c:pt>
                <c:pt idx="125">
                  <c:v>41748.0</c:v>
                </c:pt>
                <c:pt idx="126">
                  <c:v>41749.0</c:v>
                </c:pt>
                <c:pt idx="127">
                  <c:v>41750.0</c:v>
                </c:pt>
                <c:pt idx="128">
                  <c:v>41751.0</c:v>
                </c:pt>
                <c:pt idx="129">
                  <c:v>41752.0</c:v>
                </c:pt>
                <c:pt idx="130">
                  <c:v>41753.0</c:v>
                </c:pt>
                <c:pt idx="131">
                  <c:v>41754.0</c:v>
                </c:pt>
                <c:pt idx="132">
                  <c:v>41755.0</c:v>
                </c:pt>
                <c:pt idx="133">
                  <c:v>41756.0</c:v>
                </c:pt>
                <c:pt idx="134">
                  <c:v>41757.0</c:v>
                </c:pt>
                <c:pt idx="135">
                  <c:v>41758.0</c:v>
                </c:pt>
                <c:pt idx="136">
                  <c:v>41759.0</c:v>
                </c:pt>
                <c:pt idx="137">
                  <c:v>41760.0</c:v>
                </c:pt>
                <c:pt idx="138">
                  <c:v>41761.0</c:v>
                </c:pt>
                <c:pt idx="139">
                  <c:v>41762.0</c:v>
                </c:pt>
                <c:pt idx="140">
                  <c:v>41763.0</c:v>
                </c:pt>
                <c:pt idx="141">
                  <c:v>41764.0</c:v>
                </c:pt>
                <c:pt idx="142">
                  <c:v>41765.0</c:v>
                </c:pt>
                <c:pt idx="143">
                  <c:v>41766.0</c:v>
                </c:pt>
                <c:pt idx="144">
                  <c:v>41767.0</c:v>
                </c:pt>
                <c:pt idx="145">
                  <c:v>41768.0</c:v>
                </c:pt>
                <c:pt idx="146">
                  <c:v>41769.0</c:v>
                </c:pt>
                <c:pt idx="147">
                  <c:v>41770.0</c:v>
                </c:pt>
                <c:pt idx="148">
                  <c:v>41771.0</c:v>
                </c:pt>
                <c:pt idx="149">
                  <c:v>41772.0</c:v>
                </c:pt>
                <c:pt idx="150">
                  <c:v>41773.0</c:v>
                </c:pt>
                <c:pt idx="151">
                  <c:v>41774.0</c:v>
                </c:pt>
                <c:pt idx="152">
                  <c:v>41775.0</c:v>
                </c:pt>
                <c:pt idx="153">
                  <c:v>41776.0</c:v>
                </c:pt>
                <c:pt idx="154">
                  <c:v>41777.0</c:v>
                </c:pt>
                <c:pt idx="155">
                  <c:v>41778.0</c:v>
                </c:pt>
                <c:pt idx="156">
                  <c:v>41779.0</c:v>
                </c:pt>
                <c:pt idx="157">
                  <c:v>41780.0</c:v>
                </c:pt>
                <c:pt idx="158">
                  <c:v>41781.0</c:v>
                </c:pt>
                <c:pt idx="159">
                  <c:v>41782.0</c:v>
                </c:pt>
                <c:pt idx="160">
                  <c:v>41783.0</c:v>
                </c:pt>
                <c:pt idx="161">
                  <c:v>41784.0</c:v>
                </c:pt>
                <c:pt idx="162">
                  <c:v>41785.0</c:v>
                </c:pt>
                <c:pt idx="163">
                  <c:v>41786.0</c:v>
                </c:pt>
                <c:pt idx="164">
                  <c:v>41787.0</c:v>
                </c:pt>
                <c:pt idx="165">
                  <c:v>41788.0</c:v>
                </c:pt>
                <c:pt idx="166">
                  <c:v>41789.0</c:v>
                </c:pt>
                <c:pt idx="167">
                  <c:v>41790.0</c:v>
                </c:pt>
                <c:pt idx="168">
                  <c:v>41791.0</c:v>
                </c:pt>
                <c:pt idx="169">
                  <c:v>41792.0</c:v>
                </c:pt>
                <c:pt idx="170">
                  <c:v>41793.0</c:v>
                </c:pt>
                <c:pt idx="171">
                  <c:v>41794.0</c:v>
                </c:pt>
                <c:pt idx="172">
                  <c:v>41795.0</c:v>
                </c:pt>
                <c:pt idx="173">
                  <c:v>41796.0</c:v>
                </c:pt>
                <c:pt idx="174">
                  <c:v>41797.0</c:v>
                </c:pt>
                <c:pt idx="175">
                  <c:v>41798.0</c:v>
                </c:pt>
                <c:pt idx="176">
                  <c:v>41799.0</c:v>
                </c:pt>
                <c:pt idx="177">
                  <c:v>41800.0</c:v>
                </c:pt>
                <c:pt idx="178">
                  <c:v>41801.0</c:v>
                </c:pt>
                <c:pt idx="179">
                  <c:v>41802.0</c:v>
                </c:pt>
                <c:pt idx="180">
                  <c:v>41803.0</c:v>
                </c:pt>
                <c:pt idx="181">
                  <c:v>41804.0</c:v>
                </c:pt>
                <c:pt idx="182">
                  <c:v>41805.0</c:v>
                </c:pt>
                <c:pt idx="183">
                  <c:v>41806.0</c:v>
                </c:pt>
                <c:pt idx="184">
                  <c:v>41807.0</c:v>
                </c:pt>
                <c:pt idx="185">
                  <c:v>41808.0</c:v>
                </c:pt>
                <c:pt idx="186">
                  <c:v>41809.0</c:v>
                </c:pt>
                <c:pt idx="187">
                  <c:v>41810.0</c:v>
                </c:pt>
                <c:pt idx="188">
                  <c:v>41811.0</c:v>
                </c:pt>
                <c:pt idx="189">
                  <c:v>41812.0</c:v>
                </c:pt>
                <c:pt idx="190">
                  <c:v>41813.0</c:v>
                </c:pt>
                <c:pt idx="191">
                  <c:v>41814.0</c:v>
                </c:pt>
                <c:pt idx="192">
                  <c:v>41815.0</c:v>
                </c:pt>
                <c:pt idx="193">
                  <c:v>41816.0</c:v>
                </c:pt>
                <c:pt idx="194">
                  <c:v>41817.0</c:v>
                </c:pt>
                <c:pt idx="195">
                  <c:v>41818.0</c:v>
                </c:pt>
                <c:pt idx="196">
                  <c:v>41819.0</c:v>
                </c:pt>
                <c:pt idx="197">
                  <c:v>41820.0</c:v>
                </c:pt>
                <c:pt idx="198">
                  <c:v>41821.0</c:v>
                </c:pt>
                <c:pt idx="199">
                  <c:v>41822.0</c:v>
                </c:pt>
                <c:pt idx="200">
                  <c:v>41823.0</c:v>
                </c:pt>
                <c:pt idx="201">
                  <c:v>41824.0</c:v>
                </c:pt>
                <c:pt idx="202">
                  <c:v>41825.0</c:v>
                </c:pt>
                <c:pt idx="203">
                  <c:v>41826.0</c:v>
                </c:pt>
                <c:pt idx="204">
                  <c:v>41827.0</c:v>
                </c:pt>
                <c:pt idx="205">
                  <c:v>41828.0</c:v>
                </c:pt>
                <c:pt idx="206">
                  <c:v>41829.0</c:v>
                </c:pt>
                <c:pt idx="207">
                  <c:v>41830.0</c:v>
                </c:pt>
                <c:pt idx="208">
                  <c:v>41831.0</c:v>
                </c:pt>
                <c:pt idx="209">
                  <c:v>41832.0</c:v>
                </c:pt>
                <c:pt idx="210">
                  <c:v>41833.0</c:v>
                </c:pt>
                <c:pt idx="211">
                  <c:v>41834.0</c:v>
                </c:pt>
                <c:pt idx="212">
                  <c:v>41835.0</c:v>
                </c:pt>
                <c:pt idx="213">
                  <c:v>41836.0</c:v>
                </c:pt>
                <c:pt idx="214">
                  <c:v>41837.0</c:v>
                </c:pt>
                <c:pt idx="215">
                  <c:v>41838.0</c:v>
                </c:pt>
                <c:pt idx="216">
                  <c:v>41839.0</c:v>
                </c:pt>
                <c:pt idx="217">
                  <c:v>41840.0</c:v>
                </c:pt>
                <c:pt idx="218">
                  <c:v>41841.0</c:v>
                </c:pt>
                <c:pt idx="219">
                  <c:v>41842.0</c:v>
                </c:pt>
                <c:pt idx="220">
                  <c:v>41843.0</c:v>
                </c:pt>
                <c:pt idx="221">
                  <c:v>41844.0</c:v>
                </c:pt>
                <c:pt idx="222">
                  <c:v>41845.0</c:v>
                </c:pt>
                <c:pt idx="223">
                  <c:v>41846.0</c:v>
                </c:pt>
                <c:pt idx="224">
                  <c:v>41847.0</c:v>
                </c:pt>
                <c:pt idx="225">
                  <c:v>41848.0</c:v>
                </c:pt>
                <c:pt idx="226">
                  <c:v>41849.0</c:v>
                </c:pt>
                <c:pt idx="227">
                  <c:v>41850.0</c:v>
                </c:pt>
                <c:pt idx="228">
                  <c:v>41851.0</c:v>
                </c:pt>
                <c:pt idx="229">
                  <c:v>41852.0</c:v>
                </c:pt>
                <c:pt idx="230">
                  <c:v>41853.0</c:v>
                </c:pt>
                <c:pt idx="231">
                  <c:v>41854.0</c:v>
                </c:pt>
                <c:pt idx="232">
                  <c:v>41855.0</c:v>
                </c:pt>
                <c:pt idx="233">
                  <c:v>41856.0</c:v>
                </c:pt>
                <c:pt idx="234">
                  <c:v>41857.0</c:v>
                </c:pt>
                <c:pt idx="235">
                  <c:v>41858.0</c:v>
                </c:pt>
                <c:pt idx="236">
                  <c:v>41859.0</c:v>
                </c:pt>
                <c:pt idx="237">
                  <c:v>41860.0</c:v>
                </c:pt>
                <c:pt idx="238">
                  <c:v>41861.0</c:v>
                </c:pt>
                <c:pt idx="239">
                  <c:v>41862.0</c:v>
                </c:pt>
                <c:pt idx="240">
                  <c:v>41863.0</c:v>
                </c:pt>
                <c:pt idx="241">
                  <c:v>41864.0</c:v>
                </c:pt>
                <c:pt idx="242">
                  <c:v>41865.0</c:v>
                </c:pt>
                <c:pt idx="243">
                  <c:v>41866.0</c:v>
                </c:pt>
                <c:pt idx="244">
                  <c:v>41867.0</c:v>
                </c:pt>
                <c:pt idx="245">
                  <c:v>41868.0</c:v>
                </c:pt>
                <c:pt idx="246">
                  <c:v>41869.0</c:v>
                </c:pt>
                <c:pt idx="247">
                  <c:v>41870.0</c:v>
                </c:pt>
                <c:pt idx="248">
                  <c:v>41871.0</c:v>
                </c:pt>
                <c:pt idx="249">
                  <c:v>41872.0</c:v>
                </c:pt>
                <c:pt idx="250">
                  <c:v>41873.0</c:v>
                </c:pt>
                <c:pt idx="251">
                  <c:v>41874.0</c:v>
                </c:pt>
                <c:pt idx="252">
                  <c:v>41875.0</c:v>
                </c:pt>
                <c:pt idx="253">
                  <c:v>41876.0</c:v>
                </c:pt>
                <c:pt idx="254">
                  <c:v>41877.0</c:v>
                </c:pt>
                <c:pt idx="255">
                  <c:v>41878.0</c:v>
                </c:pt>
                <c:pt idx="256">
                  <c:v>41879.0</c:v>
                </c:pt>
                <c:pt idx="257">
                  <c:v>41880.0</c:v>
                </c:pt>
                <c:pt idx="258">
                  <c:v>41881.0</c:v>
                </c:pt>
                <c:pt idx="259">
                  <c:v>41882.0</c:v>
                </c:pt>
                <c:pt idx="260">
                  <c:v>41883.0</c:v>
                </c:pt>
                <c:pt idx="261">
                  <c:v>41884.0</c:v>
                </c:pt>
                <c:pt idx="262">
                  <c:v>41885.0</c:v>
                </c:pt>
                <c:pt idx="263">
                  <c:v>41886.0</c:v>
                </c:pt>
                <c:pt idx="264">
                  <c:v>41887.0</c:v>
                </c:pt>
                <c:pt idx="265">
                  <c:v>41888.0</c:v>
                </c:pt>
                <c:pt idx="266">
                  <c:v>41889.0</c:v>
                </c:pt>
                <c:pt idx="267">
                  <c:v>41890.0</c:v>
                </c:pt>
                <c:pt idx="268">
                  <c:v>41891.0</c:v>
                </c:pt>
                <c:pt idx="269">
                  <c:v>41892.0</c:v>
                </c:pt>
                <c:pt idx="270">
                  <c:v>41893.0</c:v>
                </c:pt>
                <c:pt idx="271">
                  <c:v>41894.0</c:v>
                </c:pt>
                <c:pt idx="272">
                  <c:v>41895.0</c:v>
                </c:pt>
                <c:pt idx="273">
                  <c:v>41896.0</c:v>
                </c:pt>
                <c:pt idx="274">
                  <c:v>41897.0</c:v>
                </c:pt>
                <c:pt idx="275">
                  <c:v>41898.0</c:v>
                </c:pt>
                <c:pt idx="276">
                  <c:v>41899.0</c:v>
                </c:pt>
                <c:pt idx="277">
                  <c:v>41900.0</c:v>
                </c:pt>
                <c:pt idx="278">
                  <c:v>41901.0</c:v>
                </c:pt>
                <c:pt idx="279">
                  <c:v>41902.0</c:v>
                </c:pt>
                <c:pt idx="280">
                  <c:v>41903.0</c:v>
                </c:pt>
                <c:pt idx="281">
                  <c:v>41904.0</c:v>
                </c:pt>
                <c:pt idx="282">
                  <c:v>41905.0</c:v>
                </c:pt>
                <c:pt idx="283">
                  <c:v>41906.0</c:v>
                </c:pt>
                <c:pt idx="284">
                  <c:v>41907.0</c:v>
                </c:pt>
                <c:pt idx="285">
                  <c:v>41908.0</c:v>
                </c:pt>
                <c:pt idx="286">
                  <c:v>41909.0</c:v>
                </c:pt>
                <c:pt idx="287">
                  <c:v>41910.0</c:v>
                </c:pt>
                <c:pt idx="288">
                  <c:v>41911.0</c:v>
                </c:pt>
                <c:pt idx="289">
                  <c:v>41912.0</c:v>
                </c:pt>
                <c:pt idx="290">
                  <c:v>41913.0</c:v>
                </c:pt>
                <c:pt idx="291">
                  <c:v>41914.0</c:v>
                </c:pt>
                <c:pt idx="292">
                  <c:v>41915.0</c:v>
                </c:pt>
                <c:pt idx="293">
                  <c:v>41916.0</c:v>
                </c:pt>
                <c:pt idx="294">
                  <c:v>41917.0</c:v>
                </c:pt>
                <c:pt idx="295">
                  <c:v>41918.0</c:v>
                </c:pt>
                <c:pt idx="296">
                  <c:v>41919.0</c:v>
                </c:pt>
                <c:pt idx="297">
                  <c:v>41920.0</c:v>
                </c:pt>
                <c:pt idx="298">
                  <c:v>41921.0</c:v>
                </c:pt>
                <c:pt idx="299">
                  <c:v>41922.0</c:v>
                </c:pt>
                <c:pt idx="300">
                  <c:v>41923.0</c:v>
                </c:pt>
                <c:pt idx="301">
                  <c:v>41924.0</c:v>
                </c:pt>
                <c:pt idx="302">
                  <c:v>41925.0</c:v>
                </c:pt>
                <c:pt idx="303">
                  <c:v>41926.0</c:v>
                </c:pt>
                <c:pt idx="304">
                  <c:v>41927.0</c:v>
                </c:pt>
                <c:pt idx="305">
                  <c:v>41928.0</c:v>
                </c:pt>
                <c:pt idx="306">
                  <c:v>41929.0</c:v>
                </c:pt>
                <c:pt idx="307">
                  <c:v>41930.0</c:v>
                </c:pt>
                <c:pt idx="308">
                  <c:v>41931.0</c:v>
                </c:pt>
                <c:pt idx="309">
                  <c:v>41932.0</c:v>
                </c:pt>
                <c:pt idx="310">
                  <c:v>41933.0</c:v>
                </c:pt>
                <c:pt idx="311">
                  <c:v>41934.0</c:v>
                </c:pt>
                <c:pt idx="312">
                  <c:v>41935.0</c:v>
                </c:pt>
                <c:pt idx="313">
                  <c:v>41936.0</c:v>
                </c:pt>
                <c:pt idx="314">
                  <c:v>41937.0</c:v>
                </c:pt>
                <c:pt idx="315">
                  <c:v>41938.0</c:v>
                </c:pt>
                <c:pt idx="316">
                  <c:v>41939.0</c:v>
                </c:pt>
                <c:pt idx="317">
                  <c:v>41940.0</c:v>
                </c:pt>
                <c:pt idx="318">
                  <c:v>41941.0</c:v>
                </c:pt>
                <c:pt idx="319">
                  <c:v>41942.0</c:v>
                </c:pt>
                <c:pt idx="320">
                  <c:v>41943.0</c:v>
                </c:pt>
                <c:pt idx="321">
                  <c:v>41944.0</c:v>
                </c:pt>
                <c:pt idx="322">
                  <c:v>41945.0</c:v>
                </c:pt>
                <c:pt idx="323">
                  <c:v>41946.0</c:v>
                </c:pt>
                <c:pt idx="324">
                  <c:v>41947.0</c:v>
                </c:pt>
                <c:pt idx="325">
                  <c:v>41948.0</c:v>
                </c:pt>
                <c:pt idx="326">
                  <c:v>41949.0</c:v>
                </c:pt>
                <c:pt idx="327">
                  <c:v>41950.0</c:v>
                </c:pt>
                <c:pt idx="328">
                  <c:v>41951.0</c:v>
                </c:pt>
                <c:pt idx="329">
                  <c:v>41952.0</c:v>
                </c:pt>
                <c:pt idx="330">
                  <c:v>41953.0</c:v>
                </c:pt>
                <c:pt idx="331">
                  <c:v>41954.0</c:v>
                </c:pt>
                <c:pt idx="332">
                  <c:v>41955.0</c:v>
                </c:pt>
                <c:pt idx="333">
                  <c:v>41956.0</c:v>
                </c:pt>
                <c:pt idx="334">
                  <c:v>41957.0</c:v>
                </c:pt>
                <c:pt idx="335">
                  <c:v>41958.0</c:v>
                </c:pt>
                <c:pt idx="336">
                  <c:v>41959.0</c:v>
                </c:pt>
                <c:pt idx="337">
                  <c:v>41960.0</c:v>
                </c:pt>
                <c:pt idx="338">
                  <c:v>41961.0</c:v>
                </c:pt>
                <c:pt idx="339">
                  <c:v>41962.0</c:v>
                </c:pt>
                <c:pt idx="340">
                  <c:v>41963.0</c:v>
                </c:pt>
                <c:pt idx="341">
                  <c:v>41964.0</c:v>
                </c:pt>
                <c:pt idx="342">
                  <c:v>41965.0</c:v>
                </c:pt>
                <c:pt idx="343">
                  <c:v>41966.0</c:v>
                </c:pt>
                <c:pt idx="344">
                  <c:v>41967.0</c:v>
                </c:pt>
                <c:pt idx="345">
                  <c:v>41968.0</c:v>
                </c:pt>
                <c:pt idx="346">
                  <c:v>41969.0</c:v>
                </c:pt>
                <c:pt idx="347">
                  <c:v>41970.0</c:v>
                </c:pt>
                <c:pt idx="348">
                  <c:v>41971.0</c:v>
                </c:pt>
                <c:pt idx="349">
                  <c:v>41972.0</c:v>
                </c:pt>
                <c:pt idx="350">
                  <c:v>41973.0</c:v>
                </c:pt>
                <c:pt idx="351">
                  <c:v>41974.0</c:v>
                </c:pt>
                <c:pt idx="352">
                  <c:v>41975.0</c:v>
                </c:pt>
                <c:pt idx="353">
                  <c:v>41976.0</c:v>
                </c:pt>
                <c:pt idx="354">
                  <c:v>41977.0</c:v>
                </c:pt>
                <c:pt idx="355">
                  <c:v>41978.0</c:v>
                </c:pt>
                <c:pt idx="356">
                  <c:v>41979.0</c:v>
                </c:pt>
                <c:pt idx="357">
                  <c:v>41980.0</c:v>
                </c:pt>
                <c:pt idx="358">
                  <c:v>41981.0</c:v>
                </c:pt>
                <c:pt idx="359">
                  <c:v>41982.0</c:v>
                </c:pt>
                <c:pt idx="360">
                  <c:v>41983.0</c:v>
                </c:pt>
                <c:pt idx="361">
                  <c:v>41984.0</c:v>
                </c:pt>
                <c:pt idx="362">
                  <c:v>41985.0</c:v>
                </c:pt>
                <c:pt idx="363">
                  <c:v>41986.0</c:v>
                </c:pt>
                <c:pt idx="364">
                  <c:v>41987.0</c:v>
                </c:pt>
                <c:pt idx="365">
                  <c:v>41988.0</c:v>
                </c:pt>
                <c:pt idx="366">
                  <c:v>41989.0</c:v>
                </c:pt>
                <c:pt idx="367">
                  <c:v>41990.0</c:v>
                </c:pt>
                <c:pt idx="368">
                  <c:v>41991.0</c:v>
                </c:pt>
                <c:pt idx="369">
                  <c:v>41992.0</c:v>
                </c:pt>
                <c:pt idx="370">
                  <c:v>41993.0</c:v>
                </c:pt>
                <c:pt idx="371">
                  <c:v>41994.0</c:v>
                </c:pt>
                <c:pt idx="372">
                  <c:v>41995.0</c:v>
                </c:pt>
                <c:pt idx="373">
                  <c:v>41996.0</c:v>
                </c:pt>
                <c:pt idx="374">
                  <c:v>41997.0</c:v>
                </c:pt>
                <c:pt idx="375">
                  <c:v>41998.0</c:v>
                </c:pt>
                <c:pt idx="376">
                  <c:v>41999.0</c:v>
                </c:pt>
                <c:pt idx="377">
                  <c:v>42000.0</c:v>
                </c:pt>
                <c:pt idx="378">
                  <c:v>42001.0</c:v>
                </c:pt>
                <c:pt idx="379">
                  <c:v>42002.0</c:v>
                </c:pt>
                <c:pt idx="380">
                  <c:v>42003.0</c:v>
                </c:pt>
                <c:pt idx="381">
                  <c:v>42004.0</c:v>
                </c:pt>
                <c:pt idx="382">
                  <c:v>42005.0</c:v>
                </c:pt>
                <c:pt idx="383">
                  <c:v>42006.0</c:v>
                </c:pt>
                <c:pt idx="384">
                  <c:v>42007.0</c:v>
                </c:pt>
                <c:pt idx="385">
                  <c:v>42008.0</c:v>
                </c:pt>
                <c:pt idx="386">
                  <c:v>42009.0</c:v>
                </c:pt>
                <c:pt idx="387">
                  <c:v>42010.0</c:v>
                </c:pt>
                <c:pt idx="388">
                  <c:v>42011.0</c:v>
                </c:pt>
                <c:pt idx="389">
                  <c:v>42012.0</c:v>
                </c:pt>
                <c:pt idx="390">
                  <c:v>42013.0</c:v>
                </c:pt>
                <c:pt idx="391">
                  <c:v>42014.0</c:v>
                </c:pt>
                <c:pt idx="392">
                  <c:v>42015.0</c:v>
                </c:pt>
                <c:pt idx="393">
                  <c:v>42016.0</c:v>
                </c:pt>
                <c:pt idx="394">
                  <c:v>42017.0</c:v>
                </c:pt>
                <c:pt idx="395">
                  <c:v>42018.0</c:v>
                </c:pt>
                <c:pt idx="396">
                  <c:v>42019.0</c:v>
                </c:pt>
              </c:numCache>
            </c:numRef>
          </c:xVal>
          <c:yVal>
            <c:numRef>
              <c:f>fMAE!$D$2:$D$398</c:f>
              <c:numCache>
                <c:formatCode>0.000</c:formatCode>
                <c:ptCount val="397"/>
                <c:pt idx="0">
                  <c:v>65.22388059701395</c:v>
                </c:pt>
                <c:pt idx="1">
                  <c:v>73.83177570093405</c:v>
                </c:pt>
                <c:pt idx="2">
                  <c:v>68.65671641791045</c:v>
                </c:pt>
                <c:pt idx="3">
                  <c:v>88.48920863309353</c:v>
                </c:pt>
                <c:pt idx="4">
                  <c:v>70.93023255813954</c:v>
                </c:pt>
                <c:pt idx="5">
                  <c:v>82.07547169811318</c:v>
                </c:pt>
                <c:pt idx="6">
                  <c:v>75.22123893805308</c:v>
                </c:pt>
                <c:pt idx="7">
                  <c:v>66.08505997818975</c:v>
                </c:pt>
                <c:pt idx="8">
                  <c:v>66.00467289719595</c:v>
                </c:pt>
                <c:pt idx="9">
                  <c:v>62.91560102301789</c:v>
                </c:pt>
                <c:pt idx="10">
                  <c:v>83.33333333333285</c:v>
                </c:pt>
                <c:pt idx="11">
                  <c:v>87.64044943820226</c:v>
                </c:pt>
                <c:pt idx="12">
                  <c:v>71.96969696969696</c:v>
                </c:pt>
                <c:pt idx="13">
                  <c:v>58.62068965517224</c:v>
                </c:pt>
                <c:pt idx="14">
                  <c:v>60.14943960149439</c:v>
                </c:pt>
                <c:pt idx="15">
                  <c:v>71.67530224524855</c:v>
                </c:pt>
                <c:pt idx="16">
                  <c:v>122.8571428571429</c:v>
                </c:pt>
                <c:pt idx="17">
                  <c:v>70.58823529411763</c:v>
                </c:pt>
                <c:pt idx="18">
                  <c:v>62.44541484716157</c:v>
                </c:pt>
                <c:pt idx="19">
                  <c:v>71.98795180722891</c:v>
                </c:pt>
                <c:pt idx="20">
                  <c:v>64.91228070175438</c:v>
                </c:pt>
                <c:pt idx="21">
                  <c:v>85.5670103092784</c:v>
                </c:pt>
                <c:pt idx="22">
                  <c:v>79.42857142857135</c:v>
                </c:pt>
                <c:pt idx="23">
                  <c:v>80.4123711340182</c:v>
                </c:pt>
                <c:pt idx="24">
                  <c:v>86.86868686868515</c:v>
                </c:pt>
                <c:pt idx="25">
                  <c:v>76.43979057591623</c:v>
                </c:pt>
                <c:pt idx="26">
                  <c:v>87.5</c:v>
                </c:pt>
                <c:pt idx="27">
                  <c:v>73.9616613418531</c:v>
                </c:pt>
                <c:pt idx="28">
                  <c:v>58.81410256410224</c:v>
                </c:pt>
                <c:pt idx="29">
                  <c:v>50.45045045044994</c:v>
                </c:pt>
                <c:pt idx="30">
                  <c:v>54.23197492163008</c:v>
                </c:pt>
                <c:pt idx="31">
                  <c:v>69.58333333333285</c:v>
                </c:pt>
                <c:pt idx="32">
                  <c:v>63.9344262295082</c:v>
                </c:pt>
                <c:pt idx="33">
                  <c:v>66.66666666666667</c:v>
                </c:pt>
                <c:pt idx="34">
                  <c:v>75.34246575342245</c:v>
                </c:pt>
                <c:pt idx="35">
                  <c:v>77.94117647058823</c:v>
                </c:pt>
                <c:pt idx="36">
                  <c:v>53.84615384615386</c:v>
                </c:pt>
                <c:pt idx="37">
                  <c:v>66.23376623376618</c:v>
                </c:pt>
                <c:pt idx="38">
                  <c:v>79.16666666666665</c:v>
                </c:pt>
                <c:pt idx="40">
                  <c:v>91.24087591240765</c:v>
                </c:pt>
                <c:pt idx="41">
                  <c:v>61.32075471698113</c:v>
                </c:pt>
                <c:pt idx="42">
                  <c:v>69.81132075471697</c:v>
                </c:pt>
                <c:pt idx="43">
                  <c:v>64.54545454545455</c:v>
                </c:pt>
                <c:pt idx="44">
                  <c:v>67.70833333333285</c:v>
                </c:pt>
                <c:pt idx="45">
                  <c:v>62.7906976744186</c:v>
                </c:pt>
                <c:pt idx="46">
                  <c:v>59.47136563876649</c:v>
                </c:pt>
                <c:pt idx="47">
                  <c:v>54.41696113074199</c:v>
                </c:pt>
                <c:pt idx="48">
                  <c:v>65.0537634408602</c:v>
                </c:pt>
                <c:pt idx="49">
                  <c:v>77.5919732441472</c:v>
                </c:pt>
                <c:pt idx="50">
                  <c:v>73.91891891891891</c:v>
                </c:pt>
                <c:pt idx="51">
                  <c:v>84.37499999999998</c:v>
                </c:pt>
                <c:pt idx="52">
                  <c:v>80.30018761726078</c:v>
                </c:pt>
                <c:pt idx="53">
                  <c:v>79.62085308056871</c:v>
                </c:pt>
                <c:pt idx="54">
                  <c:v>57.04697986577182</c:v>
                </c:pt>
                <c:pt idx="55">
                  <c:v>76.8518518518496</c:v>
                </c:pt>
                <c:pt idx="56">
                  <c:v>75.4601226993865</c:v>
                </c:pt>
                <c:pt idx="57">
                  <c:v>75.0</c:v>
                </c:pt>
                <c:pt idx="58">
                  <c:v>75.63025210084034</c:v>
                </c:pt>
                <c:pt idx="59">
                  <c:v>75.60386473429951</c:v>
                </c:pt>
                <c:pt idx="60">
                  <c:v>67.21556886227544</c:v>
                </c:pt>
                <c:pt idx="61">
                  <c:v>81.2111801242236</c:v>
                </c:pt>
                <c:pt idx="62">
                  <c:v>69.02173913043143</c:v>
                </c:pt>
                <c:pt idx="63">
                  <c:v>74.28571428571427</c:v>
                </c:pt>
                <c:pt idx="64">
                  <c:v>64.0</c:v>
                </c:pt>
                <c:pt idx="65">
                  <c:v>75.86206896551722</c:v>
                </c:pt>
                <c:pt idx="66">
                  <c:v>69.81132075471697</c:v>
                </c:pt>
                <c:pt idx="67">
                  <c:v>61.1353711790393</c:v>
                </c:pt>
                <c:pt idx="68">
                  <c:v>61.3905325443787</c:v>
                </c:pt>
                <c:pt idx="69">
                  <c:v>50.27173913043478</c:v>
                </c:pt>
                <c:pt idx="70">
                  <c:v>59.51417004048582</c:v>
                </c:pt>
                <c:pt idx="71">
                  <c:v>40.18126888217522</c:v>
                </c:pt>
                <c:pt idx="72">
                  <c:v>69.87951807228627</c:v>
                </c:pt>
                <c:pt idx="73">
                  <c:v>69.93243243242873</c:v>
                </c:pt>
                <c:pt idx="74">
                  <c:v>57.14285714285715</c:v>
                </c:pt>
                <c:pt idx="75">
                  <c:v>67.22689075630251</c:v>
                </c:pt>
                <c:pt idx="76">
                  <c:v>48.14814814814815</c:v>
                </c:pt>
                <c:pt idx="77">
                  <c:v>73.37278106508563</c:v>
                </c:pt>
                <c:pt idx="78">
                  <c:v>71.51515151515135</c:v>
                </c:pt>
                <c:pt idx="79">
                  <c:v>57.32758620689629</c:v>
                </c:pt>
                <c:pt idx="80">
                  <c:v>62.17948717948599</c:v>
                </c:pt>
                <c:pt idx="81">
                  <c:v>54.69613259668508</c:v>
                </c:pt>
                <c:pt idx="82">
                  <c:v>56.55339805825214</c:v>
                </c:pt>
                <c:pt idx="83">
                  <c:v>75.10040160642242</c:v>
                </c:pt>
                <c:pt idx="84">
                  <c:v>40.53333333333333</c:v>
                </c:pt>
                <c:pt idx="87">
                  <c:v>66.9172932330827</c:v>
                </c:pt>
                <c:pt idx="88">
                  <c:v>73.54838709677225</c:v>
                </c:pt>
                <c:pt idx="89">
                  <c:v>53.46534653465346</c:v>
                </c:pt>
                <c:pt idx="90">
                  <c:v>79.59183673469335</c:v>
                </c:pt>
                <c:pt idx="91">
                  <c:v>68.30708661417321</c:v>
                </c:pt>
                <c:pt idx="92">
                  <c:v>57.14285714285714</c:v>
                </c:pt>
                <c:pt idx="93">
                  <c:v>63.00813008130081</c:v>
                </c:pt>
                <c:pt idx="95">
                  <c:v>85.76642335766421</c:v>
                </c:pt>
                <c:pt idx="96">
                  <c:v>58.87850467289719</c:v>
                </c:pt>
                <c:pt idx="97">
                  <c:v>60.83333333333334</c:v>
                </c:pt>
                <c:pt idx="98">
                  <c:v>56.976744186046</c:v>
                </c:pt>
                <c:pt idx="99">
                  <c:v>60.0</c:v>
                </c:pt>
                <c:pt idx="100">
                  <c:v>55.10204081632653</c:v>
                </c:pt>
                <c:pt idx="101">
                  <c:v>74.3421052631579</c:v>
                </c:pt>
                <c:pt idx="102">
                  <c:v>50.72463768115942</c:v>
                </c:pt>
                <c:pt idx="103">
                  <c:v>56.75675675675675</c:v>
                </c:pt>
                <c:pt idx="104">
                  <c:v>58.57664233576642</c:v>
                </c:pt>
                <c:pt idx="105">
                  <c:v>72.63556116015035</c:v>
                </c:pt>
                <c:pt idx="106">
                  <c:v>68.26003824091776</c:v>
                </c:pt>
                <c:pt idx="107">
                  <c:v>57.6</c:v>
                </c:pt>
                <c:pt idx="108">
                  <c:v>47.6595744680851</c:v>
                </c:pt>
                <c:pt idx="109">
                  <c:v>47.53086419753087</c:v>
                </c:pt>
                <c:pt idx="110">
                  <c:v>54.06698564593302</c:v>
                </c:pt>
                <c:pt idx="111">
                  <c:v>68.87966804979254</c:v>
                </c:pt>
                <c:pt idx="112">
                  <c:v>60.60606060606059</c:v>
                </c:pt>
                <c:pt idx="113">
                  <c:v>64.62938881663916</c:v>
                </c:pt>
                <c:pt idx="114">
                  <c:v>75.64870259481025</c:v>
                </c:pt>
                <c:pt idx="115">
                  <c:v>57.71428571428573</c:v>
                </c:pt>
                <c:pt idx="116">
                  <c:v>60.00000000000001</c:v>
                </c:pt>
                <c:pt idx="117">
                  <c:v>54.26829268292686</c:v>
                </c:pt>
                <c:pt idx="118">
                  <c:v>50.33112582781457</c:v>
                </c:pt>
                <c:pt idx="119">
                  <c:v>46.90553745928199</c:v>
                </c:pt>
                <c:pt idx="120">
                  <c:v>53.7142857142857</c:v>
                </c:pt>
                <c:pt idx="121">
                  <c:v>60.23294509151414</c:v>
                </c:pt>
                <c:pt idx="122">
                  <c:v>71.06824925816023</c:v>
                </c:pt>
                <c:pt idx="123">
                  <c:v>6.0</c:v>
                </c:pt>
                <c:pt idx="124">
                  <c:v>70.56856187290875</c:v>
                </c:pt>
                <c:pt idx="125">
                  <c:v>53.22222222222222</c:v>
                </c:pt>
                <c:pt idx="126">
                  <c:v>57.14285714285714</c:v>
                </c:pt>
                <c:pt idx="127">
                  <c:v>50.0</c:v>
                </c:pt>
                <c:pt idx="128">
                  <c:v>59.69387755102039</c:v>
                </c:pt>
                <c:pt idx="129">
                  <c:v>57.85123966942079</c:v>
                </c:pt>
                <c:pt idx="130">
                  <c:v>48.7364620938628</c:v>
                </c:pt>
                <c:pt idx="131">
                  <c:v>44.4108761329305</c:v>
                </c:pt>
                <c:pt idx="132">
                  <c:v>57.92507204610951</c:v>
                </c:pt>
                <c:pt idx="133">
                  <c:v>53.76884422110552</c:v>
                </c:pt>
                <c:pt idx="134">
                  <c:v>41.63879598662207</c:v>
                </c:pt>
                <c:pt idx="135">
                  <c:v>51.8361581920904</c:v>
                </c:pt>
                <c:pt idx="136">
                  <c:v>62.2980251346499</c:v>
                </c:pt>
                <c:pt idx="137">
                  <c:v>75.0</c:v>
                </c:pt>
                <c:pt idx="138">
                  <c:v>58.27814569536423</c:v>
                </c:pt>
                <c:pt idx="139">
                  <c:v>54.02985074626865</c:v>
                </c:pt>
                <c:pt idx="140">
                  <c:v>54.19847328244274</c:v>
                </c:pt>
                <c:pt idx="141">
                  <c:v>58.46153846153845</c:v>
                </c:pt>
                <c:pt idx="142">
                  <c:v>37.76223776223777</c:v>
                </c:pt>
                <c:pt idx="143">
                  <c:v>52.0</c:v>
                </c:pt>
                <c:pt idx="144">
                  <c:v>44.69453376205788</c:v>
                </c:pt>
                <c:pt idx="145">
                  <c:v>49.89517819706498</c:v>
                </c:pt>
                <c:pt idx="146">
                  <c:v>43.71980676328499</c:v>
                </c:pt>
                <c:pt idx="147">
                  <c:v>53.44262295081968</c:v>
                </c:pt>
                <c:pt idx="148">
                  <c:v>48.41772151898734</c:v>
                </c:pt>
                <c:pt idx="149">
                  <c:v>46.17737003058105</c:v>
                </c:pt>
                <c:pt idx="150">
                  <c:v>53.84615384615386</c:v>
                </c:pt>
                <c:pt idx="151">
                  <c:v>58.78552971576227</c:v>
                </c:pt>
                <c:pt idx="152">
                  <c:v>66.97612732095475</c:v>
                </c:pt>
                <c:pt idx="153">
                  <c:v>75.44757033247915</c:v>
                </c:pt>
                <c:pt idx="154">
                  <c:v>63.38028169013999</c:v>
                </c:pt>
                <c:pt idx="155">
                  <c:v>51.9607843137255</c:v>
                </c:pt>
                <c:pt idx="156">
                  <c:v>51.49253731343283</c:v>
                </c:pt>
                <c:pt idx="157">
                  <c:v>50.65359477124179</c:v>
                </c:pt>
                <c:pt idx="158">
                  <c:v>43.8287153652393</c:v>
                </c:pt>
                <c:pt idx="159">
                  <c:v>51.07142857142829</c:v>
                </c:pt>
                <c:pt idx="160">
                  <c:v>46.75</c:v>
                </c:pt>
                <c:pt idx="161">
                  <c:v>49.66666666666599</c:v>
                </c:pt>
                <c:pt idx="162">
                  <c:v>44.7867298578199</c:v>
                </c:pt>
                <c:pt idx="163">
                  <c:v>52.56410256410255</c:v>
                </c:pt>
                <c:pt idx="164">
                  <c:v>47.08249496981892</c:v>
                </c:pt>
                <c:pt idx="165">
                  <c:v>51.20879120879121</c:v>
                </c:pt>
                <c:pt idx="166">
                  <c:v>52.91262135922199</c:v>
                </c:pt>
                <c:pt idx="167">
                  <c:v>52.7065527065527</c:v>
                </c:pt>
                <c:pt idx="168">
                  <c:v>50.109409190372</c:v>
                </c:pt>
                <c:pt idx="169">
                  <c:v>47.3469387755102</c:v>
                </c:pt>
                <c:pt idx="170">
                  <c:v>61.84971098265896</c:v>
                </c:pt>
                <c:pt idx="171">
                  <c:v>48.1335952848723</c:v>
                </c:pt>
                <c:pt idx="172">
                  <c:v>54.313725490196</c:v>
                </c:pt>
                <c:pt idx="173">
                  <c:v>49.19168591224019</c:v>
                </c:pt>
                <c:pt idx="174">
                  <c:v>46.47058823529412</c:v>
                </c:pt>
                <c:pt idx="175">
                  <c:v>49.32821497120921</c:v>
                </c:pt>
                <c:pt idx="176">
                  <c:v>49.6078431372549</c:v>
                </c:pt>
                <c:pt idx="177">
                  <c:v>53.6</c:v>
                </c:pt>
                <c:pt idx="178">
                  <c:v>54.58015267175572</c:v>
                </c:pt>
                <c:pt idx="179">
                  <c:v>48.06201550387596</c:v>
                </c:pt>
                <c:pt idx="180">
                  <c:v>51.86104218362279</c:v>
                </c:pt>
                <c:pt idx="181">
                  <c:v>53.5483870967742</c:v>
                </c:pt>
                <c:pt idx="182">
                  <c:v>42.21453287197232</c:v>
                </c:pt>
                <c:pt idx="183">
                  <c:v>48.99328859060402</c:v>
                </c:pt>
                <c:pt idx="184">
                  <c:v>48.91304347825999</c:v>
                </c:pt>
                <c:pt idx="185">
                  <c:v>47.35576923076923</c:v>
                </c:pt>
                <c:pt idx="186">
                  <c:v>40.61302681992337</c:v>
                </c:pt>
                <c:pt idx="187">
                  <c:v>45.38310412573674</c:v>
                </c:pt>
                <c:pt idx="188">
                  <c:v>48.64197530864197</c:v>
                </c:pt>
                <c:pt idx="189">
                  <c:v>50.26178010471204</c:v>
                </c:pt>
                <c:pt idx="190">
                  <c:v>44.09448818897638</c:v>
                </c:pt>
                <c:pt idx="191">
                  <c:v>47.34513274336282</c:v>
                </c:pt>
                <c:pt idx="192">
                  <c:v>52.77108433734939</c:v>
                </c:pt>
                <c:pt idx="193">
                  <c:v>51.97505197505197</c:v>
                </c:pt>
                <c:pt idx="194">
                  <c:v>53.59116022099448</c:v>
                </c:pt>
                <c:pt idx="195">
                  <c:v>47.0886075949367</c:v>
                </c:pt>
                <c:pt idx="196">
                  <c:v>49.88123515439379</c:v>
                </c:pt>
                <c:pt idx="197">
                  <c:v>48.2062780269059</c:v>
                </c:pt>
                <c:pt idx="198">
                  <c:v>45.44</c:v>
                </c:pt>
                <c:pt idx="199">
                  <c:v>60.46511627906976</c:v>
                </c:pt>
                <c:pt idx="200">
                  <c:v>53.02593659942363</c:v>
                </c:pt>
                <c:pt idx="201">
                  <c:v>43.89830508474577</c:v>
                </c:pt>
                <c:pt idx="202">
                  <c:v>55.13078470824949</c:v>
                </c:pt>
                <c:pt idx="203">
                  <c:v>45.38461538461537</c:v>
                </c:pt>
                <c:pt idx="204">
                  <c:v>49.85163204747774</c:v>
                </c:pt>
                <c:pt idx="205">
                  <c:v>45.40816326530609</c:v>
                </c:pt>
                <c:pt idx="206">
                  <c:v>48.9051094890511</c:v>
                </c:pt>
                <c:pt idx="207">
                  <c:v>49.05149051490515</c:v>
                </c:pt>
                <c:pt idx="208">
                  <c:v>45.8980044345898</c:v>
                </c:pt>
                <c:pt idx="209">
                  <c:v>50.3579952267303</c:v>
                </c:pt>
                <c:pt idx="210">
                  <c:v>46.2457337883959</c:v>
                </c:pt>
                <c:pt idx="211">
                  <c:v>47.21407624633431</c:v>
                </c:pt>
                <c:pt idx="212">
                  <c:v>49.59128065395095</c:v>
                </c:pt>
                <c:pt idx="213">
                  <c:v>44.44444444444267</c:v>
                </c:pt>
                <c:pt idx="214">
                  <c:v>51.53374233128834</c:v>
                </c:pt>
                <c:pt idx="215">
                  <c:v>58.06896551724137</c:v>
                </c:pt>
                <c:pt idx="216">
                  <c:v>56.12708018154309</c:v>
                </c:pt>
                <c:pt idx="217">
                  <c:v>61.82795698924699</c:v>
                </c:pt>
                <c:pt idx="218">
                  <c:v>58.98305084745763</c:v>
                </c:pt>
                <c:pt idx="219">
                  <c:v>50.36496350364753</c:v>
                </c:pt>
                <c:pt idx="220">
                  <c:v>68.88111888111887</c:v>
                </c:pt>
                <c:pt idx="223">
                  <c:v>51.26353790613718</c:v>
                </c:pt>
                <c:pt idx="224">
                  <c:v>50.74074074074074</c:v>
                </c:pt>
                <c:pt idx="225">
                  <c:v>50.83532219570406</c:v>
                </c:pt>
                <c:pt idx="226">
                  <c:v>59.94764397905679</c:v>
                </c:pt>
                <c:pt idx="227">
                  <c:v>53.19148936170199</c:v>
                </c:pt>
                <c:pt idx="228">
                  <c:v>63.18584070796459</c:v>
                </c:pt>
                <c:pt idx="229">
                  <c:v>54.23728813559323</c:v>
                </c:pt>
                <c:pt idx="230">
                  <c:v>51.08481262327417</c:v>
                </c:pt>
                <c:pt idx="231">
                  <c:v>51.86046511627907</c:v>
                </c:pt>
                <c:pt idx="232">
                  <c:v>49.1484184914842</c:v>
                </c:pt>
                <c:pt idx="233">
                  <c:v>48.48484848484641</c:v>
                </c:pt>
                <c:pt idx="234">
                  <c:v>50.51903114186852</c:v>
                </c:pt>
                <c:pt idx="235">
                  <c:v>43.687374749499</c:v>
                </c:pt>
                <c:pt idx="236">
                  <c:v>46.73366834170854</c:v>
                </c:pt>
                <c:pt idx="237">
                  <c:v>52.21445221445222</c:v>
                </c:pt>
                <c:pt idx="238">
                  <c:v>54.1095890410959</c:v>
                </c:pt>
                <c:pt idx="239">
                  <c:v>54.97835497835497</c:v>
                </c:pt>
                <c:pt idx="240">
                  <c:v>57.59493670886076</c:v>
                </c:pt>
                <c:pt idx="241">
                  <c:v>60.54888507718697</c:v>
                </c:pt>
                <c:pt idx="242">
                  <c:v>81.54158215010141</c:v>
                </c:pt>
                <c:pt idx="245">
                  <c:v>54.20560747663549</c:v>
                </c:pt>
                <c:pt idx="246">
                  <c:v>49.7560975609756</c:v>
                </c:pt>
                <c:pt idx="247">
                  <c:v>46.947368421052</c:v>
                </c:pt>
                <c:pt idx="248">
                  <c:v>48.70967741935484</c:v>
                </c:pt>
                <c:pt idx="249">
                  <c:v>49.6969696969697</c:v>
                </c:pt>
                <c:pt idx="250">
                  <c:v>44.21052631578948</c:v>
                </c:pt>
                <c:pt idx="251">
                  <c:v>55.42857142857143</c:v>
                </c:pt>
                <c:pt idx="252">
                  <c:v>54.57875457875457</c:v>
                </c:pt>
                <c:pt idx="253">
                  <c:v>59.24528301886792</c:v>
                </c:pt>
                <c:pt idx="254">
                  <c:v>54.2207792207793</c:v>
                </c:pt>
                <c:pt idx="255">
                  <c:v>49.65277777777778</c:v>
                </c:pt>
                <c:pt idx="256">
                  <c:v>48.947368421052</c:v>
                </c:pt>
                <c:pt idx="257">
                  <c:v>53.29341317365269</c:v>
                </c:pt>
                <c:pt idx="258">
                  <c:v>44.90861618798955</c:v>
                </c:pt>
                <c:pt idx="259">
                  <c:v>46.98544698544679</c:v>
                </c:pt>
                <c:pt idx="260">
                  <c:v>46.54471544715447</c:v>
                </c:pt>
                <c:pt idx="261">
                  <c:v>47.70114942528699</c:v>
                </c:pt>
                <c:pt idx="262">
                  <c:v>50.2325581395349</c:v>
                </c:pt>
                <c:pt idx="263">
                  <c:v>46.85466377440189</c:v>
                </c:pt>
                <c:pt idx="264">
                  <c:v>46.53739612188365</c:v>
                </c:pt>
                <c:pt idx="265">
                  <c:v>46.02409638554217</c:v>
                </c:pt>
                <c:pt idx="266">
                  <c:v>56.03015075376884</c:v>
                </c:pt>
                <c:pt idx="267">
                  <c:v>64.14342629482071</c:v>
                </c:pt>
                <c:pt idx="268">
                  <c:v>55.0653594771242</c:v>
                </c:pt>
                <c:pt idx="269">
                  <c:v>45.45454545454484</c:v>
                </c:pt>
                <c:pt idx="270">
                  <c:v>60.3719599427754</c:v>
                </c:pt>
                <c:pt idx="271">
                  <c:v>61.92052980132451</c:v>
                </c:pt>
                <c:pt idx="272">
                  <c:v>53.33333333333333</c:v>
                </c:pt>
                <c:pt idx="273">
                  <c:v>58.50515463917525</c:v>
                </c:pt>
                <c:pt idx="274">
                  <c:v>56.7251461988304</c:v>
                </c:pt>
                <c:pt idx="275">
                  <c:v>54.71014492753623</c:v>
                </c:pt>
                <c:pt idx="277">
                  <c:v>35.91087811271294</c:v>
                </c:pt>
                <c:pt idx="279">
                  <c:v>51.30784708249293</c:v>
                </c:pt>
                <c:pt idx="280">
                  <c:v>61.15288220551378</c:v>
                </c:pt>
                <c:pt idx="281">
                  <c:v>48.89705882352941</c:v>
                </c:pt>
                <c:pt idx="282">
                  <c:v>42.50681198910082</c:v>
                </c:pt>
                <c:pt idx="283">
                  <c:v>51.35135135135094</c:v>
                </c:pt>
                <c:pt idx="284">
                  <c:v>64.0</c:v>
                </c:pt>
                <c:pt idx="285">
                  <c:v>51.92307692307692</c:v>
                </c:pt>
                <c:pt idx="286">
                  <c:v>39.1304347826087</c:v>
                </c:pt>
                <c:pt idx="287">
                  <c:v>50.08319467554077</c:v>
                </c:pt>
                <c:pt idx="288">
                  <c:v>49.283667621776</c:v>
                </c:pt>
                <c:pt idx="289">
                  <c:v>50.65274151436029</c:v>
                </c:pt>
                <c:pt idx="290">
                  <c:v>45.83333333333334</c:v>
                </c:pt>
                <c:pt idx="291">
                  <c:v>49.88505747126193</c:v>
                </c:pt>
                <c:pt idx="292">
                  <c:v>46.65792922673644</c:v>
                </c:pt>
                <c:pt idx="293">
                  <c:v>59.38461538461539</c:v>
                </c:pt>
                <c:pt idx="294">
                  <c:v>90.70631970260221</c:v>
                </c:pt>
                <c:pt idx="295">
                  <c:v>48.22695035460996</c:v>
                </c:pt>
                <c:pt idx="296">
                  <c:v>50.84745762711708</c:v>
                </c:pt>
                <c:pt idx="297">
                  <c:v>52.95774647887279</c:v>
                </c:pt>
                <c:pt idx="298">
                  <c:v>52.85285285285284</c:v>
                </c:pt>
                <c:pt idx="299">
                  <c:v>51.34281200631911</c:v>
                </c:pt>
                <c:pt idx="300">
                  <c:v>54.88454706926974</c:v>
                </c:pt>
                <c:pt idx="301">
                  <c:v>53.73665480427046</c:v>
                </c:pt>
                <c:pt idx="302">
                  <c:v>61.86868686868684</c:v>
                </c:pt>
                <c:pt idx="303">
                  <c:v>58.96551724137931</c:v>
                </c:pt>
                <c:pt idx="304">
                  <c:v>67.61517615175831</c:v>
                </c:pt>
                <c:pt idx="305">
                  <c:v>74.57943925233585</c:v>
                </c:pt>
                <c:pt idx="306">
                  <c:v>75.06172839506171</c:v>
                </c:pt>
                <c:pt idx="307">
                  <c:v>73.18840579710015</c:v>
                </c:pt>
                <c:pt idx="308">
                  <c:v>72.00000000000001</c:v>
                </c:pt>
                <c:pt idx="309">
                  <c:v>40.41450777202073</c:v>
                </c:pt>
                <c:pt idx="310">
                  <c:v>64.82758620689575</c:v>
                </c:pt>
                <c:pt idx="311">
                  <c:v>60.21505376344086</c:v>
                </c:pt>
                <c:pt idx="312">
                  <c:v>65.81632653061224</c:v>
                </c:pt>
                <c:pt idx="313">
                  <c:v>71.95121951219512</c:v>
                </c:pt>
                <c:pt idx="314">
                  <c:v>49.6</c:v>
                </c:pt>
                <c:pt idx="315">
                  <c:v>60.79545454545454</c:v>
                </c:pt>
                <c:pt idx="316">
                  <c:v>46.45669291338582</c:v>
                </c:pt>
                <c:pt idx="317">
                  <c:v>51.75879396984924</c:v>
                </c:pt>
                <c:pt idx="318">
                  <c:v>59.05044510385734</c:v>
                </c:pt>
                <c:pt idx="319">
                  <c:v>55.11811023622048</c:v>
                </c:pt>
                <c:pt idx="320">
                  <c:v>53.11203319502075</c:v>
                </c:pt>
                <c:pt idx="321">
                  <c:v>72.44094488188976</c:v>
                </c:pt>
                <c:pt idx="322">
                  <c:v>65.56776556776556</c:v>
                </c:pt>
                <c:pt idx="323">
                  <c:v>57.89473684210526</c:v>
                </c:pt>
                <c:pt idx="324">
                  <c:v>62.33333333333334</c:v>
                </c:pt>
                <c:pt idx="325">
                  <c:v>67.9611650485437</c:v>
                </c:pt>
                <c:pt idx="326">
                  <c:v>64.87523992322375</c:v>
                </c:pt>
                <c:pt idx="327">
                  <c:v>76.7932489451477</c:v>
                </c:pt>
                <c:pt idx="328">
                  <c:v>60.36036036036035</c:v>
                </c:pt>
                <c:pt idx="329">
                  <c:v>57.539682539682</c:v>
                </c:pt>
                <c:pt idx="330">
                  <c:v>53.5031847133758</c:v>
                </c:pt>
                <c:pt idx="331">
                  <c:v>64.23076923076923</c:v>
                </c:pt>
                <c:pt idx="332">
                  <c:v>80.0</c:v>
                </c:pt>
                <c:pt idx="333">
                  <c:v>67.46987951807228</c:v>
                </c:pt>
                <c:pt idx="334">
                  <c:v>65.67164179104475</c:v>
                </c:pt>
                <c:pt idx="336">
                  <c:v>79.5774647887324</c:v>
                </c:pt>
                <c:pt idx="337">
                  <c:v>85.28864059590317</c:v>
                </c:pt>
                <c:pt idx="338">
                  <c:v>61.83206106870199</c:v>
                </c:pt>
                <c:pt idx="339">
                  <c:v>61.41732283464567</c:v>
                </c:pt>
                <c:pt idx="341">
                  <c:v>82.7814569536424</c:v>
                </c:pt>
                <c:pt idx="342">
                  <c:v>77.77777777777735</c:v>
                </c:pt>
                <c:pt idx="343">
                  <c:v>60.79077429983525</c:v>
                </c:pt>
                <c:pt idx="344">
                  <c:v>66.66666666666667</c:v>
                </c:pt>
                <c:pt idx="346">
                  <c:v>60.71428571428572</c:v>
                </c:pt>
                <c:pt idx="347">
                  <c:v>76.44787644787646</c:v>
                </c:pt>
                <c:pt idx="348">
                  <c:v>83.13253012047814</c:v>
                </c:pt>
                <c:pt idx="349">
                  <c:v>61.53846153846153</c:v>
                </c:pt>
                <c:pt idx="350">
                  <c:v>63.82978723404239</c:v>
                </c:pt>
                <c:pt idx="351">
                  <c:v>97.33333333333285</c:v>
                </c:pt>
                <c:pt idx="352">
                  <c:v>64.591439688716</c:v>
                </c:pt>
                <c:pt idx="356">
                  <c:v>81.54121863799282</c:v>
                </c:pt>
                <c:pt idx="357">
                  <c:v>61.59600997506234</c:v>
                </c:pt>
                <c:pt idx="358">
                  <c:v>48.8888888888889</c:v>
                </c:pt>
                <c:pt idx="359">
                  <c:v>66.80327868852405</c:v>
                </c:pt>
                <c:pt idx="360">
                  <c:v>89.01830282861845</c:v>
                </c:pt>
                <c:pt idx="361">
                  <c:v>87.24137931034484</c:v>
                </c:pt>
                <c:pt idx="362">
                  <c:v>80.57553956834532</c:v>
                </c:pt>
                <c:pt idx="363">
                  <c:v>76.50602409638553</c:v>
                </c:pt>
                <c:pt idx="365">
                  <c:v>60.05221932114882</c:v>
                </c:pt>
                <c:pt idx="366">
                  <c:v>65.5813953488372</c:v>
                </c:pt>
                <c:pt idx="367">
                  <c:v>68.98395721925134</c:v>
                </c:pt>
                <c:pt idx="368">
                  <c:v>66.66666666666667</c:v>
                </c:pt>
                <c:pt idx="369">
                  <c:v>79.72027972027973</c:v>
                </c:pt>
                <c:pt idx="370">
                  <c:v>53.89408099688472</c:v>
                </c:pt>
                <c:pt idx="371">
                  <c:v>56.8421052631579</c:v>
                </c:pt>
                <c:pt idx="372">
                  <c:v>69.57831325301205</c:v>
                </c:pt>
                <c:pt idx="373">
                  <c:v>72.02797202797203</c:v>
                </c:pt>
                <c:pt idx="374">
                  <c:v>63.35978835978784</c:v>
                </c:pt>
                <c:pt idx="375">
                  <c:v>64.54033771106855</c:v>
                </c:pt>
                <c:pt idx="376">
                  <c:v>59.85915492957747</c:v>
                </c:pt>
                <c:pt idx="377">
                  <c:v>87.87878787878248</c:v>
                </c:pt>
                <c:pt idx="378">
                  <c:v>59.94897959183672</c:v>
                </c:pt>
                <c:pt idx="379">
                  <c:v>61.13074204946995</c:v>
                </c:pt>
                <c:pt idx="380">
                  <c:v>85.86387434554975</c:v>
                </c:pt>
                <c:pt idx="381">
                  <c:v>126.0</c:v>
                </c:pt>
                <c:pt idx="382">
                  <c:v>77.7292576419214</c:v>
                </c:pt>
                <c:pt idx="383">
                  <c:v>75.37313432835818</c:v>
                </c:pt>
                <c:pt idx="384">
                  <c:v>68.98263027295285</c:v>
                </c:pt>
                <c:pt idx="385">
                  <c:v>69.62025316455635</c:v>
                </c:pt>
                <c:pt idx="386">
                  <c:v>58.01886792452831</c:v>
                </c:pt>
                <c:pt idx="387">
                  <c:v>87.95180722891566</c:v>
                </c:pt>
                <c:pt idx="388">
                  <c:v>93.33333333333285</c:v>
                </c:pt>
                <c:pt idx="389">
                  <c:v>44.92753623188405</c:v>
                </c:pt>
                <c:pt idx="390">
                  <c:v>61.46788990825684</c:v>
                </c:pt>
                <c:pt idx="391">
                  <c:v>66.9642857142857</c:v>
                </c:pt>
                <c:pt idx="392">
                  <c:v>78.38383838383609</c:v>
                </c:pt>
                <c:pt idx="393">
                  <c:v>69.8224852070981</c:v>
                </c:pt>
                <c:pt idx="394">
                  <c:v>62.6984126984127</c:v>
                </c:pt>
                <c:pt idx="395">
                  <c:v>108.8495575221239</c:v>
                </c:pt>
                <c:pt idx="396">
                  <c:v>86.9047619047619</c:v>
                </c:pt>
              </c:numCache>
            </c:numRef>
          </c:yVal>
          <c:smooth val="0"/>
        </c:ser>
        <c:ser>
          <c:idx val="4"/>
          <c:order val="3"/>
          <c:tx>
            <c:strRef>
              <c:f>fMAE!$E$1</c:f>
              <c:strCache>
                <c:ptCount val="1"/>
                <c:pt idx="0">
                  <c:v>ST2MFB</c:v>
                </c:pt>
              </c:strCache>
            </c:strRef>
          </c:tx>
          <c:spPr>
            <a:ln w="25400">
              <a:noFill/>
            </a:ln>
          </c:spPr>
          <c:marker>
            <c:symbol val="triangle"/>
            <c:size val="5"/>
            <c:spPr>
              <a:solidFill>
                <a:schemeClr val="accent5">
                  <a:shade val="76000"/>
                  <a:shade val="80000"/>
                  <a:lumMod val="90000"/>
                  <a:alpha val="4000"/>
                </a:schemeClr>
              </a:solidFill>
              <a:ln>
                <a:solidFill>
                  <a:schemeClr val="bg1">
                    <a:lumMod val="75000"/>
                    <a:alpha val="5000"/>
                  </a:schemeClr>
                </a:solidFill>
              </a:ln>
            </c:spPr>
          </c:marker>
          <c:xVal>
            <c:numRef>
              <c:f>fMAE!$A$2:$A$398</c:f>
              <c:numCache>
                <c:formatCode>m/d/yy</c:formatCode>
                <c:ptCount val="397"/>
                <c:pt idx="0">
                  <c:v>41623.0</c:v>
                </c:pt>
                <c:pt idx="1">
                  <c:v>41624.0</c:v>
                </c:pt>
                <c:pt idx="2">
                  <c:v>41625.0</c:v>
                </c:pt>
                <c:pt idx="3">
                  <c:v>41626.0</c:v>
                </c:pt>
                <c:pt idx="4">
                  <c:v>41627.0</c:v>
                </c:pt>
                <c:pt idx="5">
                  <c:v>41628.0</c:v>
                </c:pt>
                <c:pt idx="6">
                  <c:v>41629.0</c:v>
                </c:pt>
                <c:pt idx="7">
                  <c:v>41630.0</c:v>
                </c:pt>
                <c:pt idx="8">
                  <c:v>41631.0</c:v>
                </c:pt>
                <c:pt idx="9">
                  <c:v>41632.0</c:v>
                </c:pt>
                <c:pt idx="10">
                  <c:v>41633.0</c:v>
                </c:pt>
                <c:pt idx="11">
                  <c:v>41634.0</c:v>
                </c:pt>
                <c:pt idx="12">
                  <c:v>41635.0</c:v>
                </c:pt>
                <c:pt idx="13">
                  <c:v>41636.0</c:v>
                </c:pt>
                <c:pt idx="14">
                  <c:v>41637.0</c:v>
                </c:pt>
                <c:pt idx="15">
                  <c:v>41638.0</c:v>
                </c:pt>
                <c:pt idx="16">
                  <c:v>41639.0</c:v>
                </c:pt>
                <c:pt idx="17">
                  <c:v>41640.0</c:v>
                </c:pt>
                <c:pt idx="18">
                  <c:v>41641.0</c:v>
                </c:pt>
                <c:pt idx="19">
                  <c:v>41642.0</c:v>
                </c:pt>
                <c:pt idx="20">
                  <c:v>41643.0</c:v>
                </c:pt>
                <c:pt idx="21">
                  <c:v>41644.0</c:v>
                </c:pt>
                <c:pt idx="22">
                  <c:v>41645.0</c:v>
                </c:pt>
                <c:pt idx="23">
                  <c:v>41646.0</c:v>
                </c:pt>
                <c:pt idx="24">
                  <c:v>41647.0</c:v>
                </c:pt>
                <c:pt idx="25">
                  <c:v>41648.0</c:v>
                </c:pt>
                <c:pt idx="26">
                  <c:v>41649.0</c:v>
                </c:pt>
                <c:pt idx="27">
                  <c:v>41650.0</c:v>
                </c:pt>
                <c:pt idx="28">
                  <c:v>41651.0</c:v>
                </c:pt>
                <c:pt idx="29">
                  <c:v>41652.0</c:v>
                </c:pt>
                <c:pt idx="30">
                  <c:v>41653.0</c:v>
                </c:pt>
                <c:pt idx="31">
                  <c:v>41654.0</c:v>
                </c:pt>
                <c:pt idx="32">
                  <c:v>41655.0</c:v>
                </c:pt>
                <c:pt idx="33">
                  <c:v>41656.0</c:v>
                </c:pt>
                <c:pt idx="34">
                  <c:v>41657.0</c:v>
                </c:pt>
                <c:pt idx="35">
                  <c:v>41658.0</c:v>
                </c:pt>
                <c:pt idx="36">
                  <c:v>41659.0</c:v>
                </c:pt>
                <c:pt idx="37">
                  <c:v>41660.0</c:v>
                </c:pt>
                <c:pt idx="38">
                  <c:v>41661.0</c:v>
                </c:pt>
                <c:pt idx="39">
                  <c:v>41662.0</c:v>
                </c:pt>
                <c:pt idx="40">
                  <c:v>41663.0</c:v>
                </c:pt>
                <c:pt idx="41">
                  <c:v>41664.0</c:v>
                </c:pt>
                <c:pt idx="42">
                  <c:v>41665.0</c:v>
                </c:pt>
                <c:pt idx="43">
                  <c:v>41666.0</c:v>
                </c:pt>
                <c:pt idx="44">
                  <c:v>41667.0</c:v>
                </c:pt>
                <c:pt idx="45">
                  <c:v>41668.0</c:v>
                </c:pt>
                <c:pt idx="46">
                  <c:v>41669.0</c:v>
                </c:pt>
                <c:pt idx="47">
                  <c:v>41670.0</c:v>
                </c:pt>
                <c:pt idx="48">
                  <c:v>41671.0</c:v>
                </c:pt>
                <c:pt idx="49">
                  <c:v>41672.0</c:v>
                </c:pt>
                <c:pt idx="50">
                  <c:v>41673.0</c:v>
                </c:pt>
                <c:pt idx="51">
                  <c:v>41674.0</c:v>
                </c:pt>
                <c:pt idx="52">
                  <c:v>41675.0</c:v>
                </c:pt>
                <c:pt idx="53">
                  <c:v>41676.0</c:v>
                </c:pt>
                <c:pt idx="54">
                  <c:v>41677.0</c:v>
                </c:pt>
                <c:pt idx="55">
                  <c:v>41678.0</c:v>
                </c:pt>
                <c:pt idx="56">
                  <c:v>41679.0</c:v>
                </c:pt>
                <c:pt idx="57">
                  <c:v>41680.0</c:v>
                </c:pt>
                <c:pt idx="58">
                  <c:v>41681.0</c:v>
                </c:pt>
                <c:pt idx="59">
                  <c:v>41682.0</c:v>
                </c:pt>
                <c:pt idx="60">
                  <c:v>41683.0</c:v>
                </c:pt>
                <c:pt idx="61">
                  <c:v>41684.0</c:v>
                </c:pt>
                <c:pt idx="62">
                  <c:v>41685.0</c:v>
                </c:pt>
                <c:pt idx="63">
                  <c:v>41686.0</c:v>
                </c:pt>
                <c:pt idx="64">
                  <c:v>41687.0</c:v>
                </c:pt>
                <c:pt idx="65">
                  <c:v>41688.0</c:v>
                </c:pt>
                <c:pt idx="66">
                  <c:v>41689.0</c:v>
                </c:pt>
                <c:pt idx="67">
                  <c:v>41690.0</c:v>
                </c:pt>
                <c:pt idx="68">
                  <c:v>41691.0</c:v>
                </c:pt>
                <c:pt idx="69">
                  <c:v>41692.0</c:v>
                </c:pt>
                <c:pt idx="70">
                  <c:v>41693.0</c:v>
                </c:pt>
                <c:pt idx="71">
                  <c:v>41694.0</c:v>
                </c:pt>
                <c:pt idx="72">
                  <c:v>41695.0</c:v>
                </c:pt>
                <c:pt idx="73">
                  <c:v>41696.0</c:v>
                </c:pt>
                <c:pt idx="74">
                  <c:v>41697.0</c:v>
                </c:pt>
                <c:pt idx="75">
                  <c:v>41698.0</c:v>
                </c:pt>
                <c:pt idx="76">
                  <c:v>41699.0</c:v>
                </c:pt>
                <c:pt idx="77">
                  <c:v>41700.0</c:v>
                </c:pt>
                <c:pt idx="78">
                  <c:v>41701.0</c:v>
                </c:pt>
                <c:pt idx="79">
                  <c:v>41702.0</c:v>
                </c:pt>
                <c:pt idx="80">
                  <c:v>41703.0</c:v>
                </c:pt>
                <c:pt idx="81">
                  <c:v>41704.0</c:v>
                </c:pt>
                <c:pt idx="82">
                  <c:v>41705.0</c:v>
                </c:pt>
                <c:pt idx="83">
                  <c:v>41706.0</c:v>
                </c:pt>
                <c:pt idx="84">
                  <c:v>41707.0</c:v>
                </c:pt>
                <c:pt idx="85">
                  <c:v>41708.0</c:v>
                </c:pt>
                <c:pt idx="86">
                  <c:v>41709.0</c:v>
                </c:pt>
                <c:pt idx="87">
                  <c:v>41710.0</c:v>
                </c:pt>
                <c:pt idx="88">
                  <c:v>41711.0</c:v>
                </c:pt>
                <c:pt idx="89">
                  <c:v>41712.0</c:v>
                </c:pt>
                <c:pt idx="90">
                  <c:v>41713.0</c:v>
                </c:pt>
                <c:pt idx="91">
                  <c:v>41714.0</c:v>
                </c:pt>
                <c:pt idx="92">
                  <c:v>41715.0</c:v>
                </c:pt>
                <c:pt idx="93">
                  <c:v>41716.0</c:v>
                </c:pt>
                <c:pt idx="94">
                  <c:v>41717.0</c:v>
                </c:pt>
                <c:pt idx="95">
                  <c:v>41718.0</c:v>
                </c:pt>
                <c:pt idx="96">
                  <c:v>41719.0</c:v>
                </c:pt>
                <c:pt idx="97">
                  <c:v>41720.0</c:v>
                </c:pt>
                <c:pt idx="98">
                  <c:v>41721.0</c:v>
                </c:pt>
                <c:pt idx="99">
                  <c:v>41722.0</c:v>
                </c:pt>
                <c:pt idx="100">
                  <c:v>41723.0</c:v>
                </c:pt>
                <c:pt idx="101">
                  <c:v>41724.0</c:v>
                </c:pt>
                <c:pt idx="102">
                  <c:v>41725.0</c:v>
                </c:pt>
                <c:pt idx="103">
                  <c:v>41726.0</c:v>
                </c:pt>
                <c:pt idx="104">
                  <c:v>41727.0</c:v>
                </c:pt>
                <c:pt idx="105">
                  <c:v>41728.0</c:v>
                </c:pt>
                <c:pt idx="106">
                  <c:v>41729.0</c:v>
                </c:pt>
                <c:pt idx="107">
                  <c:v>41730.0</c:v>
                </c:pt>
                <c:pt idx="108">
                  <c:v>41731.0</c:v>
                </c:pt>
                <c:pt idx="109">
                  <c:v>41732.0</c:v>
                </c:pt>
                <c:pt idx="110">
                  <c:v>41733.0</c:v>
                </c:pt>
                <c:pt idx="111">
                  <c:v>41734.0</c:v>
                </c:pt>
                <c:pt idx="112">
                  <c:v>41735.0</c:v>
                </c:pt>
                <c:pt idx="113">
                  <c:v>41736.0</c:v>
                </c:pt>
                <c:pt idx="114">
                  <c:v>41737.0</c:v>
                </c:pt>
                <c:pt idx="115">
                  <c:v>41738.0</c:v>
                </c:pt>
                <c:pt idx="116">
                  <c:v>41739.0</c:v>
                </c:pt>
                <c:pt idx="117">
                  <c:v>41740.0</c:v>
                </c:pt>
                <c:pt idx="118">
                  <c:v>41741.0</c:v>
                </c:pt>
                <c:pt idx="119">
                  <c:v>41742.0</c:v>
                </c:pt>
                <c:pt idx="120">
                  <c:v>41743.0</c:v>
                </c:pt>
                <c:pt idx="121">
                  <c:v>41744.0</c:v>
                </c:pt>
                <c:pt idx="122">
                  <c:v>41745.0</c:v>
                </c:pt>
                <c:pt idx="123">
                  <c:v>41746.0</c:v>
                </c:pt>
                <c:pt idx="124">
                  <c:v>41747.0</c:v>
                </c:pt>
                <c:pt idx="125">
                  <c:v>41748.0</c:v>
                </c:pt>
                <c:pt idx="126">
                  <c:v>41749.0</c:v>
                </c:pt>
                <c:pt idx="127">
                  <c:v>41750.0</c:v>
                </c:pt>
                <c:pt idx="128">
                  <c:v>41751.0</c:v>
                </c:pt>
                <c:pt idx="129">
                  <c:v>41752.0</c:v>
                </c:pt>
                <c:pt idx="130">
                  <c:v>41753.0</c:v>
                </c:pt>
                <c:pt idx="131">
                  <c:v>41754.0</c:v>
                </c:pt>
                <c:pt idx="132">
                  <c:v>41755.0</c:v>
                </c:pt>
                <c:pt idx="133">
                  <c:v>41756.0</c:v>
                </c:pt>
                <c:pt idx="134">
                  <c:v>41757.0</c:v>
                </c:pt>
                <c:pt idx="135">
                  <c:v>41758.0</c:v>
                </c:pt>
                <c:pt idx="136">
                  <c:v>41759.0</c:v>
                </c:pt>
                <c:pt idx="137">
                  <c:v>41760.0</c:v>
                </c:pt>
                <c:pt idx="138">
                  <c:v>41761.0</c:v>
                </c:pt>
                <c:pt idx="139">
                  <c:v>41762.0</c:v>
                </c:pt>
                <c:pt idx="140">
                  <c:v>41763.0</c:v>
                </c:pt>
                <c:pt idx="141">
                  <c:v>41764.0</c:v>
                </c:pt>
                <c:pt idx="142">
                  <c:v>41765.0</c:v>
                </c:pt>
                <c:pt idx="143">
                  <c:v>41766.0</c:v>
                </c:pt>
                <c:pt idx="144">
                  <c:v>41767.0</c:v>
                </c:pt>
                <c:pt idx="145">
                  <c:v>41768.0</c:v>
                </c:pt>
                <c:pt idx="146">
                  <c:v>41769.0</c:v>
                </c:pt>
                <c:pt idx="147">
                  <c:v>41770.0</c:v>
                </c:pt>
                <c:pt idx="148">
                  <c:v>41771.0</c:v>
                </c:pt>
                <c:pt idx="149">
                  <c:v>41772.0</c:v>
                </c:pt>
                <c:pt idx="150">
                  <c:v>41773.0</c:v>
                </c:pt>
                <c:pt idx="151">
                  <c:v>41774.0</c:v>
                </c:pt>
                <c:pt idx="152">
                  <c:v>41775.0</c:v>
                </c:pt>
                <c:pt idx="153">
                  <c:v>41776.0</c:v>
                </c:pt>
                <c:pt idx="154">
                  <c:v>41777.0</c:v>
                </c:pt>
                <c:pt idx="155">
                  <c:v>41778.0</c:v>
                </c:pt>
                <c:pt idx="156">
                  <c:v>41779.0</c:v>
                </c:pt>
                <c:pt idx="157">
                  <c:v>41780.0</c:v>
                </c:pt>
                <c:pt idx="158">
                  <c:v>41781.0</c:v>
                </c:pt>
                <c:pt idx="159">
                  <c:v>41782.0</c:v>
                </c:pt>
                <c:pt idx="160">
                  <c:v>41783.0</c:v>
                </c:pt>
                <c:pt idx="161">
                  <c:v>41784.0</c:v>
                </c:pt>
                <c:pt idx="162">
                  <c:v>41785.0</c:v>
                </c:pt>
                <c:pt idx="163">
                  <c:v>41786.0</c:v>
                </c:pt>
                <c:pt idx="164">
                  <c:v>41787.0</c:v>
                </c:pt>
                <c:pt idx="165">
                  <c:v>41788.0</c:v>
                </c:pt>
                <c:pt idx="166">
                  <c:v>41789.0</c:v>
                </c:pt>
                <c:pt idx="167">
                  <c:v>41790.0</c:v>
                </c:pt>
                <c:pt idx="168">
                  <c:v>41791.0</c:v>
                </c:pt>
                <c:pt idx="169">
                  <c:v>41792.0</c:v>
                </c:pt>
                <c:pt idx="170">
                  <c:v>41793.0</c:v>
                </c:pt>
                <c:pt idx="171">
                  <c:v>41794.0</c:v>
                </c:pt>
                <c:pt idx="172">
                  <c:v>41795.0</c:v>
                </c:pt>
                <c:pt idx="173">
                  <c:v>41796.0</c:v>
                </c:pt>
                <c:pt idx="174">
                  <c:v>41797.0</c:v>
                </c:pt>
                <c:pt idx="175">
                  <c:v>41798.0</c:v>
                </c:pt>
                <c:pt idx="176">
                  <c:v>41799.0</c:v>
                </c:pt>
                <c:pt idx="177">
                  <c:v>41800.0</c:v>
                </c:pt>
                <c:pt idx="178">
                  <c:v>41801.0</c:v>
                </c:pt>
                <c:pt idx="179">
                  <c:v>41802.0</c:v>
                </c:pt>
                <c:pt idx="180">
                  <c:v>41803.0</c:v>
                </c:pt>
                <c:pt idx="181">
                  <c:v>41804.0</c:v>
                </c:pt>
                <c:pt idx="182">
                  <c:v>41805.0</c:v>
                </c:pt>
                <c:pt idx="183">
                  <c:v>41806.0</c:v>
                </c:pt>
                <c:pt idx="184">
                  <c:v>41807.0</c:v>
                </c:pt>
                <c:pt idx="185">
                  <c:v>41808.0</c:v>
                </c:pt>
                <c:pt idx="186">
                  <c:v>41809.0</c:v>
                </c:pt>
                <c:pt idx="187">
                  <c:v>41810.0</c:v>
                </c:pt>
                <c:pt idx="188">
                  <c:v>41811.0</c:v>
                </c:pt>
                <c:pt idx="189">
                  <c:v>41812.0</c:v>
                </c:pt>
                <c:pt idx="190">
                  <c:v>41813.0</c:v>
                </c:pt>
                <c:pt idx="191">
                  <c:v>41814.0</c:v>
                </c:pt>
                <c:pt idx="192">
                  <c:v>41815.0</c:v>
                </c:pt>
                <c:pt idx="193">
                  <c:v>41816.0</c:v>
                </c:pt>
                <c:pt idx="194">
                  <c:v>41817.0</c:v>
                </c:pt>
                <c:pt idx="195">
                  <c:v>41818.0</c:v>
                </c:pt>
                <c:pt idx="196">
                  <c:v>41819.0</c:v>
                </c:pt>
                <c:pt idx="197">
                  <c:v>41820.0</c:v>
                </c:pt>
                <c:pt idx="198">
                  <c:v>41821.0</c:v>
                </c:pt>
                <c:pt idx="199">
                  <c:v>41822.0</c:v>
                </c:pt>
                <c:pt idx="200">
                  <c:v>41823.0</c:v>
                </c:pt>
                <c:pt idx="201">
                  <c:v>41824.0</c:v>
                </c:pt>
                <c:pt idx="202">
                  <c:v>41825.0</c:v>
                </c:pt>
                <c:pt idx="203">
                  <c:v>41826.0</c:v>
                </c:pt>
                <c:pt idx="204">
                  <c:v>41827.0</c:v>
                </c:pt>
                <c:pt idx="205">
                  <c:v>41828.0</c:v>
                </c:pt>
                <c:pt idx="206">
                  <c:v>41829.0</c:v>
                </c:pt>
                <c:pt idx="207">
                  <c:v>41830.0</c:v>
                </c:pt>
                <c:pt idx="208">
                  <c:v>41831.0</c:v>
                </c:pt>
                <c:pt idx="209">
                  <c:v>41832.0</c:v>
                </c:pt>
                <c:pt idx="210">
                  <c:v>41833.0</c:v>
                </c:pt>
                <c:pt idx="211">
                  <c:v>41834.0</c:v>
                </c:pt>
                <c:pt idx="212">
                  <c:v>41835.0</c:v>
                </c:pt>
                <c:pt idx="213">
                  <c:v>41836.0</c:v>
                </c:pt>
                <c:pt idx="214">
                  <c:v>41837.0</c:v>
                </c:pt>
                <c:pt idx="215">
                  <c:v>41838.0</c:v>
                </c:pt>
                <c:pt idx="216">
                  <c:v>41839.0</c:v>
                </c:pt>
                <c:pt idx="217">
                  <c:v>41840.0</c:v>
                </c:pt>
                <c:pt idx="218">
                  <c:v>41841.0</c:v>
                </c:pt>
                <c:pt idx="219">
                  <c:v>41842.0</c:v>
                </c:pt>
                <c:pt idx="220">
                  <c:v>41843.0</c:v>
                </c:pt>
                <c:pt idx="221">
                  <c:v>41844.0</c:v>
                </c:pt>
                <c:pt idx="222">
                  <c:v>41845.0</c:v>
                </c:pt>
                <c:pt idx="223">
                  <c:v>41846.0</c:v>
                </c:pt>
                <c:pt idx="224">
                  <c:v>41847.0</c:v>
                </c:pt>
                <c:pt idx="225">
                  <c:v>41848.0</c:v>
                </c:pt>
                <c:pt idx="226">
                  <c:v>41849.0</c:v>
                </c:pt>
                <c:pt idx="227">
                  <c:v>41850.0</c:v>
                </c:pt>
                <c:pt idx="228">
                  <c:v>41851.0</c:v>
                </c:pt>
                <c:pt idx="229">
                  <c:v>41852.0</c:v>
                </c:pt>
                <c:pt idx="230">
                  <c:v>41853.0</c:v>
                </c:pt>
                <c:pt idx="231">
                  <c:v>41854.0</c:v>
                </c:pt>
                <c:pt idx="232">
                  <c:v>41855.0</c:v>
                </c:pt>
                <c:pt idx="233">
                  <c:v>41856.0</c:v>
                </c:pt>
                <c:pt idx="234">
                  <c:v>41857.0</c:v>
                </c:pt>
                <c:pt idx="235">
                  <c:v>41858.0</c:v>
                </c:pt>
                <c:pt idx="236">
                  <c:v>41859.0</c:v>
                </c:pt>
                <c:pt idx="237">
                  <c:v>41860.0</c:v>
                </c:pt>
                <c:pt idx="238">
                  <c:v>41861.0</c:v>
                </c:pt>
                <c:pt idx="239">
                  <c:v>41862.0</c:v>
                </c:pt>
                <c:pt idx="240">
                  <c:v>41863.0</c:v>
                </c:pt>
                <c:pt idx="241">
                  <c:v>41864.0</c:v>
                </c:pt>
                <c:pt idx="242">
                  <c:v>41865.0</c:v>
                </c:pt>
                <c:pt idx="243">
                  <c:v>41866.0</c:v>
                </c:pt>
                <c:pt idx="244">
                  <c:v>41867.0</c:v>
                </c:pt>
                <c:pt idx="245">
                  <c:v>41868.0</c:v>
                </c:pt>
                <c:pt idx="246">
                  <c:v>41869.0</c:v>
                </c:pt>
                <c:pt idx="247">
                  <c:v>41870.0</c:v>
                </c:pt>
                <c:pt idx="248">
                  <c:v>41871.0</c:v>
                </c:pt>
                <c:pt idx="249">
                  <c:v>41872.0</c:v>
                </c:pt>
                <c:pt idx="250">
                  <c:v>41873.0</c:v>
                </c:pt>
                <c:pt idx="251">
                  <c:v>41874.0</c:v>
                </c:pt>
                <c:pt idx="252">
                  <c:v>41875.0</c:v>
                </c:pt>
                <c:pt idx="253">
                  <c:v>41876.0</c:v>
                </c:pt>
                <c:pt idx="254">
                  <c:v>41877.0</c:v>
                </c:pt>
                <c:pt idx="255">
                  <c:v>41878.0</c:v>
                </c:pt>
                <c:pt idx="256">
                  <c:v>41879.0</c:v>
                </c:pt>
                <c:pt idx="257">
                  <c:v>41880.0</c:v>
                </c:pt>
                <c:pt idx="258">
                  <c:v>41881.0</c:v>
                </c:pt>
                <c:pt idx="259">
                  <c:v>41882.0</c:v>
                </c:pt>
                <c:pt idx="260">
                  <c:v>41883.0</c:v>
                </c:pt>
                <c:pt idx="261">
                  <c:v>41884.0</c:v>
                </c:pt>
                <c:pt idx="262">
                  <c:v>41885.0</c:v>
                </c:pt>
                <c:pt idx="263">
                  <c:v>41886.0</c:v>
                </c:pt>
                <c:pt idx="264">
                  <c:v>41887.0</c:v>
                </c:pt>
                <c:pt idx="265">
                  <c:v>41888.0</c:v>
                </c:pt>
                <c:pt idx="266">
                  <c:v>41889.0</c:v>
                </c:pt>
                <c:pt idx="267">
                  <c:v>41890.0</c:v>
                </c:pt>
                <c:pt idx="268">
                  <c:v>41891.0</c:v>
                </c:pt>
                <c:pt idx="269">
                  <c:v>41892.0</c:v>
                </c:pt>
                <c:pt idx="270">
                  <c:v>41893.0</c:v>
                </c:pt>
                <c:pt idx="271">
                  <c:v>41894.0</c:v>
                </c:pt>
                <c:pt idx="272">
                  <c:v>41895.0</c:v>
                </c:pt>
                <c:pt idx="273">
                  <c:v>41896.0</c:v>
                </c:pt>
                <c:pt idx="274">
                  <c:v>41897.0</c:v>
                </c:pt>
                <c:pt idx="275">
                  <c:v>41898.0</c:v>
                </c:pt>
                <c:pt idx="276">
                  <c:v>41899.0</c:v>
                </c:pt>
                <c:pt idx="277">
                  <c:v>41900.0</c:v>
                </c:pt>
                <c:pt idx="278">
                  <c:v>41901.0</c:v>
                </c:pt>
                <c:pt idx="279">
                  <c:v>41902.0</c:v>
                </c:pt>
                <c:pt idx="280">
                  <c:v>41903.0</c:v>
                </c:pt>
                <c:pt idx="281">
                  <c:v>41904.0</c:v>
                </c:pt>
                <c:pt idx="282">
                  <c:v>41905.0</c:v>
                </c:pt>
                <c:pt idx="283">
                  <c:v>41906.0</c:v>
                </c:pt>
                <c:pt idx="284">
                  <c:v>41907.0</c:v>
                </c:pt>
                <c:pt idx="285">
                  <c:v>41908.0</c:v>
                </c:pt>
                <c:pt idx="286">
                  <c:v>41909.0</c:v>
                </c:pt>
                <c:pt idx="287">
                  <c:v>41910.0</c:v>
                </c:pt>
                <c:pt idx="288">
                  <c:v>41911.0</c:v>
                </c:pt>
                <c:pt idx="289">
                  <c:v>41912.0</c:v>
                </c:pt>
                <c:pt idx="290">
                  <c:v>41913.0</c:v>
                </c:pt>
                <c:pt idx="291">
                  <c:v>41914.0</c:v>
                </c:pt>
                <c:pt idx="292">
                  <c:v>41915.0</c:v>
                </c:pt>
                <c:pt idx="293">
                  <c:v>41916.0</c:v>
                </c:pt>
                <c:pt idx="294">
                  <c:v>41917.0</c:v>
                </c:pt>
                <c:pt idx="295">
                  <c:v>41918.0</c:v>
                </c:pt>
                <c:pt idx="296">
                  <c:v>41919.0</c:v>
                </c:pt>
                <c:pt idx="297">
                  <c:v>41920.0</c:v>
                </c:pt>
                <c:pt idx="298">
                  <c:v>41921.0</c:v>
                </c:pt>
                <c:pt idx="299">
                  <c:v>41922.0</c:v>
                </c:pt>
                <c:pt idx="300">
                  <c:v>41923.0</c:v>
                </c:pt>
                <c:pt idx="301">
                  <c:v>41924.0</c:v>
                </c:pt>
                <c:pt idx="302">
                  <c:v>41925.0</c:v>
                </c:pt>
                <c:pt idx="303">
                  <c:v>41926.0</c:v>
                </c:pt>
                <c:pt idx="304">
                  <c:v>41927.0</c:v>
                </c:pt>
                <c:pt idx="305">
                  <c:v>41928.0</c:v>
                </c:pt>
                <c:pt idx="306">
                  <c:v>41929.0</c:v>
                </c:pt>
                <c:pt idx="307">
                  <c:v>41930.0</c:v>
                </c:pt>
                <c:pt idx="308">
                  <c:v>41931.0</c:v>
                </c:pt>
                <c:pt idx="309">
                  <c:v>41932.0</c:v>
                </c:pt>
                <c:pt idx="310">
                  <c:v>41933.0</c:v>
                </c:pt>
                <c:pt idx="311">
                  <c:v>41934.0</c:v>
                </c:pt>
                <c:pt idx="312">
                  <c:v>41935.0</c:v>
                </c:pt>
                <c:pt idx="313">
                  <c:v>41936.0</c:v>
                </c:pt>
                <c:pt idx="314">
                  <c:v>41937.0</c:v>
                </c:pt>
                <c:pt idx="315">
                  <c:v>41938.0</c:v>
                </c:pt>
                <c:pt idx="316">
                  <c:v>41939.0</c:v>
                </c:pt>
                <c:pt idx="317">
                  <c:v>41940.0</c:v>
                </c:pt>
                <c:pt idx="318">
                  <c:v>41941.0</c:v>
                </c:pt>
                <c:pt idx="319">
                  <c:v>41942.0</c:v>
                </c:pt>
                <c:pt idx="320">
                  <c:v>41943.0</c:v>
                </c:pt>
                <c:pt idx="321">
                  <c:v>41944.0</c:v>
                </c:pt>
                <c:pt idx="322">
                  <c:v>41945.0</c:v>
                </c:pt>
                <c:pt idx="323">
                  <c:v>41946.0</c:v>
                </c:pt>
                <c:pt idx="324">
                  <c:v>41947.0</c:v>
                </c:pt>
                <c:pt idx="325">
                  <c:v>41948.0</c:v>
                </c:pt>
                <c:pt idx="326">
                  <c:v>41949.0</c:v>
                </c:pt>
                <c:pt idx="327">
                  <c:v>41950.0</c:v>
                </c:pt>
                <c:pt idx="328">
                  <c:v>41951.0</c:v>
                </c:pt>
                <c:pt idx="329">
                  <c:v>41952.0</c:v>
                </c:pt>
                <c:pt idx="330">
                  <c:v>41953.0</c:v>
                </c:pt>
                <c:pt idx="331">
                  <c:v>41954.0</c:v>
                </c:pt>
                <c:pt idx="332">
                  <c:v>41955.0</c:v>
                </c:pt>
                <c:pt idx="333">
                  <c:v>41956.0</c:v>
                </c:pt>
                <c:pt idx="334">
                  <c:v>41957.0</c:v>
                </c:pt>
                <c:pt idx="335">
                  <c:v>41958.0</c:v>
                </c:pt>
                <c:pt idx="336">
                  <c:v>41959.0</c:v>
                </c:pt>
                <c:pt idx="337">
                  <c:v>41960.0</c:v>
                </c:pt>
                <c:pt idx="338">
                  <c:v>41961.0</c:v>
                </c:pt>
                <c:pt idx="339">
                  <c:v>41962.0</c:v>
                </c:pt>
                <c:pt idx="340">
                  <c:v>41963.0</c:v>
                </c:pt>
                <c:pt idx="341">
                  <c:v>41964.0</c:v>
                </c:pt>
                <c:pt idx="342">
                  <c:v>41965.0</c:v>
                </c:pt>
                <c:pt idx="343">
                  <c:v>41966.0</c:v>
                </c:pt>
                <c:pt idx="344">
                  <c:v>41967.0</c:v>
                </c:pt>
                <c:pt idx="345">
                  <c:v>41968.0</c:v>
                </c:pt>
                <c:pt idx="346">
                  <c:v>41969.0</c:v>
                </c:pt>
                <c:pt idx="347">
                  <c:v>41970.0</c:v>
                </c:pt>
                <c:pt idx="348">
                  <c:v>41971.0</c:v>
                </c:pt>
                <c:pt idx="349">
                  <c:v>41972.0</c:v>
                </c:pt>
                <c:pt idx="350">
                  <c:v>41973.0</c:v>
                </c:pt>
                <c:pt idx="351">
                  <c:v>41974.0</c:v>
                </c:pt>
                <c:pt idx="352">
                  <c:v>41975.0</c:v>
                </c:pt>
                <c:pt idx="353">
                  <c:v>41976.0</c:v>
                </c:pt>
                <c:pt idx="354">
                  <c:v>41977.0</c:v>
                </c:pt>
                <c:pt idx="355">
                  <c:v>41978.0</c:v>
                </c:pt>
                <c:pt idx="356">
                  <c:v>41979.0</c:v>
                </c:pt>
                <c:pt idx="357">
                  <c:v>41980.0</c:v>
                </c:pt>
                <c:pt idx="358">
                  <c:v>41981.0</c:v>
                </c:pt>
                <c:pt idx="359">
                  <c:v>41982.0</c:v>
                </c:pt>
                <c:pt idx="360">
                  <c:v>41983.0</c:v>
                </c:pt>
                <c:pt idx="361">
                  <c:v>41984.0</c:v>
                </c:pt>
                <c:pt idx="362">
                  <c:v>41985.0</c:v>
                </c:pt>
                <c:pt idx="363">
                  <c:v>41986.0</c:v>
                </c:pt>
                <c:pt idx="364">
                  <c:v>41987.0</c:v>
                </c:pt>
                <c:pt idx="365">
                  <c:v>41988.0</c:v>
                </c:pt>
                <c:pt idx="366">
                  <c:v>41989.0</c:v>
                </c:pt>
                <c:pt idx="367">
                  <c:v>41990.0</c:v>
                </c:pt>
                <c:pt idx="368">
                  <c:v>41991.0</c:v>
                </c:pt>
                <c:pt idx="369">
                  <c:v>41992.0</c:v>
                </c:pt>
                <c:pt idx="370">
                  <c:v>41993.0</c:v>
                </c:pt>
                <c:pt idx="371">
                  <c:v>41994.0</c:v>
                </c:pt>
                <c:pt idx="372">
                  <c:v>41995.0</c:v>
                </c:pt>
                <c:pt idx="373">
                  <c:v>41996.0</c:v>
                </c:pt>
                <c:pt idx="374">
                  <c:v>41997.0</c:v>
                </c:pt>
                <c:pt idx="375">
                  <c:v>41998.0</c:v>
                </c:pt>
                <c:pt idx="376">
                  <c:v>41999.0</c:v>
                </c:pt>
                <c:pt idx="377">
                  <c:v>42000.0</c:v>
                </c:pt>
                <c:pt idx="378">
                  <c:v>42001.0</c:v>
                </c:pt>
                <c:pt idx="379">
                  <c:v>42002.0</c:v>
                </c:pt>
                <c:pt idx="380">
                  <c:v>42003.0</c:v>
                </c:pt>
                <c:pt idx="381">
                  <c:v>42004.0</c:v>
                </c:pt>
                <c:pt idx="382">
                  <c:v>42005.0</c:v>
                </c:pt>
                <c:pt idx="383">
                  <c:v>42006.0</c:v>
                </c:pt>
                <c:pt idx="384">
                  <c:v>42007.0</c:v>
                </c:pt>
                <c:pt idx="385">
                  <c:v>42008.0</c:v>
                </c:pt>
                <c:pt idx="386">
                  <c:v>42009.0</c:v>
                </c:pt>
                <c:pt idx="387">
                  <c:v>42010.0</c:v>
                </c:pt>
                <c:pt idx="388">
                  <c:v>42011.0</c:v>
                </c:pt>
                <c:pt idx="389">
                  <c:v>42012.0</c:v>
                </c:pt>
                <c:pt idx="390">
                  <c:v>42013.0</c:v>
                </c:pt>
                <c:pt idx="391">
                  <c:v>42014.0</c:v>
                </c:pt>
                <c:pt idx="392">
                  <c:v>42015.0</c:v>
                </c:pt>
                <c:pt idx="393">
                  <c:v>42016.0</c:v>
                </c:pt>
                <c:pt idx="394">
                  <c:v>42017.0</c:v>
                </c:pt>
                <c:pt idx="395">
                  <c:v>42018.0</c:v>
                </c:pt>
                <c:pt idx="396">
                  <c:v>42019.0</c:v>
                </c:pt>
              </c:numCache>
            </c:numRef>
          </c:xVal>
          <c:yVal>
            <c:numRef>
              <c:f>fMAE!$E$2:$E$398</c:f>
              <c:numCache>
                <c:formatCode>0.000</c:formatCode>
                <c:ptCount val="397"/>
                <c:pt idx="0">
                  <c:v>51.04477611940299</c:v>
                </c:pt>
                <c:pt idx="1">
                  <c:v>66.35514018691588</c:v>
                </c:pt>
                <c:pt idx="2">
                  <c:v>59.70149253731334</c:v>
                </c:pt>
                <c:pt idx="3">
                  <c:v>66.18705035971221</c:v>
                </c:pt>
                <c:pt idx="4">
                  <c:v>73.25581395348775</c:v>
                </c:pt>
                <c:pt idx="5">
                  <c:v>69.81132075471697</c:v>
                </c:pt>
                <c:pt idx="6">
                  <c:v>60.84070796460178</c:v>
                </c:pt>
                <c:pt idx="7">
                  <c:v>53.65321701199564</c:v>
                </c:pt>
                <c:pt idx="8">
                  <c:v>51.75233644859812</c:v>
                </c:pt>
                <c:pt idx="9">
                  <c:v>54.47570332480818</c:v>
                </c:pt>
                <c:pt idx="10">
                  <c:v>58.97435897435897</c:v>
                </c:pt>
                <c:pt idx="11">
                  <c:v>67.41573033707805</c:v>
                </c:pt>
                <c:pt idx="12">
                  <c:v>55.3030303030303</c:v>
                </c:pt>
                <c:pt idx="13">
                  <c:v>55.17241379310345</c:v>
                </c:pt>
                <c:pt idx="14">
                  <c:v>49.813200498132</c:v>
                </c:pt>
                <c:pt idx="15">
                  <c:v>60.4490500863558</c:v>
                </c:pt>
                <c:pt idx="16">
                  <c:v>91.42857142857135</c:v>
                </c:pt>
                <c:pt idx="17">
                  <c:v>56.86274509803922</c:v>
                </c:pt>
                <c:pt idx="18">
                  <c:v>56.76855895196506</c:v>
                </c:pt>
                <c:pt idx="19">
                  <c:v>59.93975903614458</c:v>
                </c:pt>
                <c:pt idx="20">
                  <c:v>52.63157894736842</c:v>
                </c:pt>
                <c:pt idx="21">
                  <c:v>70.61855670103093</c:v>
                </c:pt>
                <c:pt idx="22">
                  <c:v>68.0</c:v>
                </c:pt>
                <c:pt idx="23">
                  <c:v>62.37113402061834</c:v>
                </c:pt>
                <c:pt idx="24">
                  <c:v>69.6969696969697</c:v>
                </c:pt>
                <c:pt idx="25">
                  <c:v>77.48691099476438</c:v>
                </c:pt>
                <c:pt idx="26">
                  <c:v>78.03030303030301</c:v>
                </c:pt>
                <c:pt idx="27">
                  <c:v>60.06389776357828</c:v>
                </c:pt>
                <c:pt idx="28">
                  <c:v>45.3525641025641</c:v>
                </c:pt>
                <c:pt idx="29">
                  <c:v>51.35135135135094</c:v>
                </c:pt>
                <c:pt idx="30">
                  <c:v>41.06583072100314</c:v>
                </c:pt>
                <c:pt idx="31">
                  <c:v>49.16666666666599</c:v>
                </c:pt>
                <c:pt idx="32">
                  <c:v>59.01639344262295</c:v>
                </c:pt>
                <c:pt idx="33">
                  <c:v>65.33333333333285</c:v>
                </c:pt>
                <c:pt idx="34">
                  <c:v>57.53424657534055</c:v>
                </c:pt>
                <c:pt idx="35">
                  <c:v>63.23529411764704</c:v>
                </c:pt>
                <c:pt idx="36">
                  <c:v>48.71794871794872</c:v>
                </c:pt>
                <c:pt idx="37">
                  <c:v>64.93506493506493</c:v>
                </c:pt>
                <c:pt idx="38">
                  <c:v>64.0625</c:v>
                </c:pt>
                <c:pt idx="39">
                  <c:v>87.71929824561402</c:v>
                </c:pt>
                <c:pt idx="40">
                  <c:v>86.13138686131385</c:v>
                </c:pt>
                <c:pt idx="41">
                  <c:v>57.54716981132075</c:v>
                </c:pt>
                <c:pt idx="42">
                  <c:v>57.54716981132075</c:v>
                </c:pt>
                <c:pt idx="43">
                  <c:v>55.45454545454484</c:v>
                </c:pt>
                <c:pt idx="44">
                  <c:v>64.58333333333285</c:v>
                </c:pt>
                <c:pt idx="45">
                  <c:v>55.81395348837209</c:v>
                </c:pt>
                <c:pt idx="46">
                  <c:v>56.82819383259911</c:v>
                </c:pt>
                <c:pt idx="47">
                  <c:v>53.71024734982333</c:v>
                </c:pt>
                <c:pt idx="48">
                  <c:v>61.29032258064516</c:v>
                </c:pt>
                <c:pt idx="49">
                  <c:v>57.52508361204013</c:v>
                </c:pt>
                <c:pt idx="50">
                  <c:v>59.72972972972976</c:v>
                </c:pt>
                <c:pt idx="51">
                  <c:v>72.265625</c:v>
                </c:pt>
                <c:pt idx="52">
                  <c:v>64.91557223264535</c:v>
                </c:pt>
                <c:pt idx="53">
                  <c:v>66.35071090047335</c:v>
                </c:pt>
                <c:pt idx="54">
                  <c:v>52.34899328859061</c:v>
                </c:pt>
                <c:pt idx="55">
                  <c:v>71.2962962962963</c:v>
                </c:pt>
                <c:pt idx="56">
                  <c:v>59.50920245398773</c:v>
                </c:pt>
                <c:pt idx="57">
                  <c:v>64.42307692307691</c:v>
                </c:pt>
                <c:pt idx="58">
                  <c:v>63.44537815126044</c:v>
                </c:pt>
                <c:pt idx="59">
                  <c:v>55.31400966183381</c:v>
                </c:pt>
                <c:pt idx="60">
                  <c:v>54.79041916167665</c:v>
                </c:pt>
                <c:pt idx="61">
                  <c:v>61.02484472049689</c:v>
                </c:pt>
                <c:pt idx="62">
                  <c:v>52.17391304347825</c:v>
                </c:pt>
                <c:pt idx="63">
                  <c:v>52.14285714285714</c:v>
                </c:pt>
                <c:pt idx="64">
                  <c:v>67.0</c:v>
                </c:pt>
                <c:pt idx="65">
                  <c:v>55.17241379310345</c:v>
                </c:pt>
                <c:pt idx="66">
                  <c:v>52.83018867924383</c:v>
                </c:pt>
                <c:pt idx="67">
                  <c:v>48.03493449781599</c:v>
                </c:pt>
                <c:pt idx="68">
                  <c:v>45.85798816567979</c:v>
                </c:pt>
                <c:pt idx="69">
                  <c:v>41.847826086956</c:v>
                </c:pt>
                <c:pt idx="70">
                  <c:v>48.98785425101024</c:v>
                </c:pt>
                <c:pt idx="71">
                  <c:v>41.38972809667674</c:v>
                </c:pt>
                <c:pt idx="72">
                  <c:v>59.03614457831299</c:v>
                </c:pt>
                <c:pt idx="73">
                  <c:v>57.0945945945946</c:v>
                </c:pt>
                <c:pt idx="74">
                  <c:v>47.3469387755102</c:v>
                </c:pt>
                <c:pt idx="75">
                  <c:v>50.4201680672269</c:v>
                </c:pt>
                <c:pt idx="76">
                  <c:v>46.91358024691358</c:v>
                </c:pt>
                <c:pt idx="77">
                  <c:v>59.17159763313609</c:v>
                </c:pt>
                <c:pt idx="78">
                  <c:v>57.77777777777777</c:v>
                </c:pt>
                <c:pt idx="79">
                  <c:v>49.56896551724137</c:v>
                </c:pt>
                <c:pt idx="80">
                  <c:v>56.41025641025599</c:v>
                </c:pt>
                <c:pt idx="81">
                  <c:v>45.85635359116019</c:v>
                </c:pt>
                <c:pt idx="82">
                  <c:v>42.47572815533981</c:v>
                </c:pt>
                <c:pt idx="83">
                  <c:v>57.0281124497992</c:v>
                </c:pt>
                <c:pt idx="84">
                  <c:v>46.4</c:v>
                </c:pt>
                <c:pt idx="87">
                  <c:v>51.8796992481203</c:v>
                </c:pt>
                <c:pt idx="88">
                  <c:v>56.45161290322581</c:v>
                </c:pt>
                <c:pt idx="89">
                  <c:v>53.46534653465346</c:v>
                </c:pt>
                <c:pt idx="90">
                  <c:v>88.77551020408085</c:v>
                </c:pt>
                <c:pt idx="91">
                  <c:v>55.11811023622048</c:v>
                </c:pt>
                <c:pt idx="92">
                  <c:v>47.42857142857143</c:v>
                </c:pt>
                <c:pt idx="93">
                  <c:v>56.09756097560976</c:v>
                </c:pt>
                <c:pt idx="95">
                  <c:v>70.80291970802918</c:v>
                </c:pt>
                <c:pt idx="96">
                  <c:v>73.83177570093405</c:v>
                </c:pt>
                <c:pt idx="97">
                  <c:v>50.0</c:v>
                </c:pt>
                <c:pt idx="98">
                  <c:v>43.6046511627907</c:v>
                </c:pt>
                <c:pt idx="99">
                  <c:v>50.4</c:v>
                </c:pt>
                <c:pt idx="100">
                  <c:v>50.0</c:v>
                </c:pt>
                <c:pt idx="101">
                  <c:v>61.1842105263158</c:v>
                </c:pt>
                <c:pt idx="102">
                  <c:v>49.27536231884057</c:v>
                </c:pt>
                <c:pt idx="103">
                  <c:v>40.54054054054054</c:v>
                </c:pt>
                <c:pt idx="104">
                  <c:v>48.54014598540146</c:v>
                </c:pt>
                <c:pt idx="105">
                  <c:v>60.40353089533417</c:v>
                </c:pt>
                <c:pt idx="106">
                  <c:v>54.87571701720839</c:v>
                </c:pt>
                <c:pt idx="107">
                  <c:v>64.0</c:v>
                </c:pt>
                <c:pt idx="108">
                  <c:v>41.27659574468086</c:v>
                </c:pt>
                <c:pt idx="109">
                  <c:v>39.30041152263374</c:v>
                </c:pt>
                <c:pt idx="110">
                  <c:v>43.0622009569378</c:v>
                </c:pt>
                <c:pt idx="111">
                  <c:v>52.69709543568464</c:v>
                </c:pt>
                <c:pt idx="112">
                  <c:v>50.0</c:v>
                </c:pt>
                <c:pt idx="113">
                  <c:v>48.50455136540962</c:v>
                </c:pt>
                <c:pt idx="114">
                  <c:v>67.86427145708581</c:v>
                </c:pt>
                <c:pt idx="115">
                  <c:v>48.00000000000001</c:v>
                </c:pt>
                <c:pt idx="116">
                  <c:v>65.45454545454546</c:v>
                </c:pt>
                <c:pt idx="117">
                  <c:v>41.46341463414635</c:v>
                </c:pt>
                <c:pt idx="118">
                  <c:v>44.37086092715229</c:v>
                </c:pt>
                <c:pt idx="119">
                  <c:v>49.18566775244199</c:v>
                </c:pt>
                <c:pt idx="120">
                  <c:v>43.04761904761904</c:v>
                </c:pt>
                <c:pt idx="121">
                  <c:v>48.41930116472545</c:v>
                </c:pt>
                <c:pt idx="122">
                  <c:v>56.23145400593472</c:v>
                </c:pt>
                <c:pt idx="123">
                  <c:v>62.6470588235294</c:v>
                </c:pt>
                <c:pt idx="124">
                  <c:v>61.53846153846153</c:v>
                </c:pt>
                <c:pt idx="125">
                  <c:v>45.44444444444265</c:v>
                </c:pt>
                <c:pt idx="126">
                  <c:v>55.44217687074831</c:v>
                </c:pt>
                <c:pt idx="127">
                  <c:v>48.63636363636363</c:v>
                </c:pt>
                <c:pt idx="128">
                  <c:v>52.04081632653061</c:v>
                </c:pt>
                <c:pt idx="129">
                  <c:v>51.23966942148729</c:v>
                </c:pt>
                <c:pt idx="130">
                  <c:v>50.18050541516244</c:v>
                </c:pt>
                <c:pt idx="131">
                  <c:v>37.76435045317221</c:v>
                </c:pt>
                <c:pt idx="132">
                  <c:v>45.821325648415</c:v>
                </c:pt>
                <c:pt idx="133">
                  <c:v>55.27638190954774</c:v>
                </c:pt>
                <c:pt idx="134">
                  <c:v>36.12040133779264</c:v>
                </c:pt>
                <c:pt idx="135">
                  <c:v>41.80790960451977</c:v>
                </c:pt>
                <c:pt idx="136">
                  <c:v>49.55116696588829</c:v>
                </c:pt>
                <c:pt idx="137">
                  <c:v>66.8421052631579</c:v>
                </c:pt>
                <c:pt idx="138">
                  <c:v>53.64238410596025</c:v>
                </c:pt>
                <c:pt idx="139">
                  <c:v>48.95522388059702</c:v>
                </c:pt>
                <c:pt idx="140">
                  <c:v>52.67175572519084</c:v>
                </c:pt>
                <c:pt idx="141">
                  <c:v>61.53846153846153</c:v>
                </c:pt>
                <c:pt idx="142">
                  <c:v>39.16083916083917</c:v>
                </c:pt>
                <c:pt idx="143">
                  <c:v>60.8</c:v>
                </c:pt>
                <c:pt idx="144">
                  <c:v>54.34083601286174</c:v>
                </c:pt>
                <c:pt idx="145">
                  <c:v>43.81551362683438</c:v>
                </c:pt>
                <c:pt idx="146">
                  <c:v>40.82125603864714</c:v>
                </c:pt>
                <c:pt idx="147">
                  <c:v>48.1967213114754</c:v>
                </c:pt>
                <c:pt idx="148">
                  <c:v>43.03797468354414</c:v>
                </c:pt>
                <c:pt idx="149">
                  <c:v>35.57594291539245</c:v>
                </c:pt>
                <c:pt idx="150">
                  <c:v>43.58974358974199</c:v>
                </c:pt>
                <c:pt idx="151">
                  <c:v>47.5452196382429</c:v>
                </c:pt>
                <c:pt idx="152">
                  <c:v>59.41644562334199</c:v>
                </c:pt>
                <c:pt idx="153">
                  <c:v>64.9616368286445</c:v>
                </c:pt>
                <c:pt idx="154">
                  <c:v>47.41784037558674</c:v>
                </c:pt>
                <c:pt idx="155">
                  <c:v>49.50980392156864</c:v>
                </c:pt>
                <c:pt idx="156">
                  <c:v>45.5223880597015</c:v>
                </c:pt>
                <c:pt idx="157">
                  <c:v>51.30718954248344</c:v>
                </c:pt>
                <c:pt idx="158">
                  <c:v>44.33249370277077</c:v>
                </c:pt>
                <c:pt idx="159">
                  <c:v>49.64285714285714</c:v>
                </c:pt>
                <c:pt idx="160">
                  <c:v>43.25</c:v>
                </c:pt>
                <c:pt idx="161">
                  <c:v>47.66666666666599</c:v>
                </c:pt>
                <c:pt idx="162">
                  <c:v>41.4691943127962</c:v>
                </c:pt>
                <c:pt idx="163">
                  <c:v>43.84615384615386</c:v>
                </c:pt>
                <c:pt idx="164">
                  <c:v>44.26559356136821</c:v>
                </c:pt>
                <c:pt idx="165">
                  <c:v>47.25274725274704</c:v>
                </c:pt>
                <c:pt idx="166">
                  <c:v>49.51456310679599</c:v>
                </c:pt>
                <c:pt idx="167">
                  <c:v>47.86324786324564</c:v>
                </c:pt>
                <c:pt idx="168">
                  <c:v>46.38949671772419</c:v>
                </c:pt>
                <c:pt idx="169">
                  <c:v>41.22448979591837</c:v>
                </c:pt>
                <c:pt idx="170">
                  <c:v>52.02312138728324</c:v>
                </c:pt>
                <c:pt idx="171">
                  <c:v>38.89980353634578</c:v>
                </c:pt>
                <c:pt idx="172">
                  <c:v>46.86274509803921</c:v>
                </c:pt>
                <c:pt idx="173">
                  <c:v>42.7251732101617</c:v>
                </c:pt>
                <c:pt idx="174">
                  <c:v>40.7843137254902</c:v>
                </c:pt>
                <c:pt idx="175">
                  <c:v>41.8426103646833</c:v>
                </c:pt>
                <c:pt idx="176">
                  <c:v>41.17647058823529</c:v>
                </c:pt>
                <c:pt idx="177">
                  <c:v>45.76</c:v>
                </c:pt>
                <c:pt idx="178">
                  <c:v>47.70992366412214</c:v>
                </c:pt>
                <c:pt idx="179">
                  <c:v>44.18604651162789</c:v>
                </c:pt>
                <c:pt idx="180">
                  <c:v>45.40942928039694</c:v>
                </c:pt>
                <c:pt idx="181">
                  <c:v>50.10752688172042</c:v>
                </c:pt>
                <c:pt idx="182">
                  <c:v>36.33217993079585</c:v>
                </c:pt>
                <c:pt idx="183">
                  <c:v>45.63758389261744</c:v>
                </c:pt>
                <c:pt idx="184">
                  <c:v>35.32608695652173</c:v>
                </c:pt>
                <c:pt idx="185">
                  <c:v>41.34615384615386</c:v>
                </c:pt>
                <c:pt idx="186">
                  <c:v>38.8888888888889</c:v>
                </c:pt>
                <c:pt idx="187">
                  <c:v>43.02554027504911</c:v>
                </c:pt>
                <c:pt idx="188">
                  <c:v>44.19753086419752</c:v>
                </c:pt>
                <c:pt idx="189">
                  <c:v>51.8324607329843</c:v>
                </c:pt>
                <c:pt idx="190">
                  <c:v>42.71653543307086</c:v>
                </c:pt>
                <c:pt idx="191">
                  <c:v>42.92035398230088</c:v>
                </c:pt>
                <c:pt idx="192">
                  <c:v>48.67469879518073</c:v>
                </c:pt>
                <c:pt idx="193">
                  <c:v>46.98544698544679</c:v>
                </c:pt>
                <c:pt idx="194">
                  <c:v>48.61878453038673</c:v>
                </c:pt>
                <c:pt idx="195">
                  <c:v>42.78481012658228</c:v>
                </c:pt>
                <c:pt idx="196">
                  <c:v>43.70546318289786</c:v>
                </c:pt>
                <c:pt idx="197">
                  <c:v>41.70403587443946</c:v>
                </c:pt>
                <c:pt idx="198">
                  <c:v>41.12</c:v>
                </c:pt>
                <c:pt idx="199">
                  <c:v>56.2015503875969</c:v>
                </c:pt>
                <c:pt idx="200">
                  <c:v>47.83861671469742</c:v>
                </c:pt>
                <c:pt idx="201">
                  <c:v>38.47457627118644</c:v>
                </c:pt>
                <c:pt idx="202">
                  <c:v>48.8933601609658</c:v>
                </c:pt>
                <c:pt idx="203">
                  <c:v>47.6923076923077</c:v>
                </c:pt>
                <c:pt idx="204">
                  <c:v>48.96142433234419</c:v>
                </c:pt>
                <c:pt idx="205">
                  <c:v>42.09183673469388</c:v>
                </c:pt>
                <c:pt idx="206">
                  <c:v>42.57907542579076</c:v>
                </c:pt>
                <c:pt idx="207">
                  <c:v>45.25745257452575</c:v>
                </c:pt>
                <c:pt idx="208">
                  <c:v>41.90687361419067</c:v>
                </c:pt>
                <c:pt idx="209">
                  <c:v>47.49403341288784</c:v>
                </c:pt>
                <c:pt idx="210">
                  <c:v>41.97952218430034</c:v>
                </c:pt>
                <c:pt idx="211">
                  <c:v>41.3489736070381</c:v>
                </c:pt>
                <c:pt idx="212">
                  <c:v>46.0490463215259</c:v>
                </c:pt>
                <c:pt idx="213">
                  <c:v>40.12345679012345</c:v>
                </c:pt>
                <c:pt idx="214">
                  <c:v>46.83026584867076</c:v>
                </c:pt>
                <c:pt idx="215">
                  <c:v>51.03448275862034</c:v>
                </c:pt>
                <c:pt idx="216">
                  <c:v>51.13464447806199</c:v>
                </c:pt>
                <c:pt idx="217">
                  <c:v>59.40860215053764</c:v>
                </c:pt>
                <c:pt idx="218">
                  <c:v>54.91525423728814</c:v>
                </c:pt>
                <c:pt idx="219">
                  <c:v>47.8102189781022</c:v>
                </c:pt>
                <c:pt idx="220">
                  <c:v>66.7832167832168</c:v>
                </c:pt>
                <c:pt idx="223">
                  <c:v>50.18050541516244</c:v>
                </c:pt>
                <c:pt idx="224">
                  <c:v>48.14814814814815</c:v>
                </c:pt>
                <c:pt idx="225">
                  <c:v>44.39140811455848</c:v>
                </c:pt>
                <c:pt idx="226">
                  <c:v>56.282722513089</c:v>
                </c:pt>
                <c:pt idx="227">
                  <c:v>46.42166344294004</c:v>
                </c:pt>
                <c:pt idx="228">
                  <c:v>60.70796460176992</c:v>
                </c:pt>
                <c:pt idx="229">
                  <c:v>50.21186440677914</c:v>
                </c:pt>
                <c:pt idx="230">
                  <c:v>47.73175542406312</c:v>
                </c:pt>
                <c:pt idx="231">
                  <c:v>47.44186046511404</c:v>
                </c:pt>
                <c:pt idx="232">
                  <c:v>46.4720194647202</c:v>
                </c:pt>
                <c:pt idx="233">
                  <c:v>49.74747474747474</c:v>
                </c:pt>
                <c:pt idx="234">
                  <c:v>47.05882352941178</c:v>
                </c:pt>
                <c:pt idx="235">
                  <c:v>37.47494989979914</c:v>
                </c:pt>
                <c:pt idx="236">
                  <c:v>44.72361809045226</c:v>
                </c:pt>
                <c:pt idx="237">
                  <c:v>47.31934731934599</c:v>
                </c:pt>
                <c:pt idx="238">
                  <c:v>50.68493150684932</c:v>
                </c:pt>
                <c:pt idx="239">
                  <c:v>52.16450216450216</c:v>
                </c:pt>
                <c:pt idx="240">
                  <c:v>52.95358649788999</c:v>
                </c:pt>
                <c:pt idx="241">
                  <c:v>55.23156089193826</c:v>
                </c:pt>
                <c:pt idx="242">
                  <c:v>83.16430020283885</c:v>
                </c:pt>
                <c:pt idx="245">
                  <c:v>51.71339563862928</c:v>
                </c:pt>
                <c:pt idx="246">
                  <c:v>46.34146341463184</c:v>
                </c:pt>
                <c:pt idx="247">
                  <c:v>42.31578947368188</c:v>
                </c:pt>
                <c:pt idx="248">
                  <c:v>45.48387096774189</c:v>
                </c:pt>
                <c:pt idx="249">
                  <c:v>43.93939393939393</c:v>
                </c:pt>
                <c:pt idx="250">
                  <c:v>42.28070175438597</c:v>
                </c:pt>
                <c:pt idx="251">
                  <c:v>53.42857142857143</c:v>
                </c:pt>
                <c:pt idx="252">
                  <c:v>47.43589743589599</c:v>
                </c:pt>
                <c:pt idx="253">
                  <c:v>60.75471698113208</c:v>
                </c:pt>
                <c:pt idx="254">
                  <c:v>58.76623376623376</c:v>
                </c:pt>
                <c:pt idx="255">
                  <c:v>48.61111111111112</c:v>
                </c:pt>
                <c:pt idx="256">
                  <c:v>41.05263157894719</c:v>
                </c:pt>
                <c:pt idx="257">
                  <c:v>48.50299401197604</c:v>
                </c:pt>
                <c:pt idx="258">
                  <c:v>41.51436031331593</c:v>
                </c:pt>
                <c:pt idx="259">
                  <c:v>41.16424116424079</c:v>
                </c:pt>
                <c:pt idx="260">
                  <c:v>42.27642276422765</c:v>
                </c:pt>
                <c:pt idx="261">
                  <c:v>42.91187739463599</c:v>
                </c:pt>
                <c:pt idx="262">
                  <c:v>43.48837209302325</c:v>
                </c:pt>
                <c:pt idx="263">
                  <c:v>43.6008676789588</c:v>
                </c:pt>
                <c:pt idx="264">
                  <c:v>43.49030470914127</c:v>
                </c:pt>
                <c:pt idx="265">
                  <c:v>44.33734939759034</c:v>
                </c:pt>
                <c:pt idx="266">
                  <c:v>52.26130653266332</c:v>
                </c:pt>
                <c:pt idx="267">
                  <c:v>63.08100929614874</c:v>
                </c:pt>
                <c:pt idx="268">
                  <c:v>50.65359477124179</c:v>
                </c:pt>
                <c:pt idx="269">
                  <c:v>39.84848484848484</c:v>
                </c:pt>
                <c:pt idx="270">
                  <c:v>50.78683834048641</c:v>
                </c:pt>
                <c:pt idx="271">
                  <c:v>54.96688741721589</c:v>
                </c:pt>
                <c:pt idx="272">
                  <c:v>48.22222222222222</c:v>
                </c:pt>
                <c:pt idx="273">
                  <c:v>52.83505154639175</c:v>
                </c:pt>
                <c:pt idx="274">
                  <c:v>54.3859649122807</c:v>
                </c:pt>
                <c:pt idx="275">
                  <c:v>48.91304347825999</c:v>
                </c:pt>
                <c:pt idx="277">
                  <c:v>34.60026212319791</c:v>
                </c:pt>
                <c:pt idx="279">
                  <c:v>53.72233400402416</c:v>
                </c:pt>
                <c:pt idx="280">
                  <c:v>60.65162907268013</c:v>
                </c:pt>
                <c:pt idx="281">
                  <c:v>51.83823529411764</c:v>
                </c:pt>
                <c:pt idx="282">
                  <c:v>41.96185286103542</c:v>
                </c:pt>
                <c:pt idx="283">
                  <c:v>47.83783783783784</c:v>
                </c:pt>
                <c:pt idx="284">
                  <c:v>60.1904761904762</c:v>
                </c:pt>
                <c:pt idx="285">
                  <c:v>50.0</c:v>
                </c:pt>
                <c:pt idx="286">
                  <c:v>37.5</c:v>
                </c:pt>
                <c:pt idx="287">
                  <c:v>51.2479201331115</c:v>
                </c:pt>
                <c:pt idx="288">
                  <c:v>48.13753581661891</c:v>
                </c:pt>
                <c:pt idx="289">
                  <c:v>46.73629242819843</c:v>
                </c:pt>
                <c:pt idx="290">
                  <c:v>38.23529411764704</c:v>
                </c:pt>
                <c:pt idx="291">
                  <c:v>44.36781609195403</c:v>
                </c:pt>
                <c:pt idx="292">
                  <c:v>38.26998689384011</c:v>
                </c:pt>
                <c:pt idx="293">
                  <c:v>55.07692307692307</c:v>
                </c:pt>
                <c:pt idx="294">
                  <c:v>78.0669144981413</c:v>
                </c:pt>
                <c:pt idx="295">
                  <c:v>46.09929078014184</c:v>
                </c:pt>
                <c:pt idx="296">
                  <c:v>38.98305084745763</c:v>
                </c:pt>
                <c:pt idx="297">
                  <c:v>42.53521126760563</c:v>
                </c:pt>
                <c:pt idx="298">
                  <c:v>49.24924924924925</c:v>
                </c:pt>
                <c:pt idx="299">
                  <c:v>41.39020537124802</c:v>
                </c:pt>
                <c:pt idx="300">
                  <c:v>47.24689165186494</c:v>
                </c:pt>
                <c:pt idx="301">
                  <c:v>48.75444839857651</c:v>
                </c:pt>
                <c:pt idx="302">
                  <c:v>51.26262626262626</c:v>
                </c:pt>
                <c:pt idx="303">
                  <c:v>49.19540229885058</c:v>
                </c:pt>
                <c:pt idx="304">
                  <c:v>61.24661246612467</c:v>
                </c:pt>
                <c:pt idx="305">
                  <c:v>64.8598130841122</c:v>
                </c:pt>
                <c:pt idx="306">
                  <c:v>61.23456790123439</c:v>
                </c:pt>
                <c:pt idx="307">
                  <c:v>65.2173913043478</c:v>
                </c:pt>
                <c:pt idx="308">
                  <c:v>62.66666666666599</c:v>
                </c:pt>
                <c:pt idx="309">
                  <c:v>41.45077720207254</c:v>
                </c:pt>
                <c:pt idx="310">
                  <c:v>55.17241379310345</c:v>
                </c:pt>
                <c:pt idx="311">
                  <c:v>58.42293906810035</c:v>
                </c:pt>
                <c:pt idx="312">
                  <c:v>53.8265306122449</c:v>
                </c:pt>
                <c:pt idx="313">
                  <c:v>59.7560975609756</c:v>
                </c:pt>
                <c:pt idx="314">
                  <c:v>45.6</c:v>
                </c:pt>
                <c:pt idx="315">
                  <c:v>48.29545454545454</c:v>
                </c:pt>
                <c:pt idx="316">
                  <c:v>56.6929133858268</c:v>
                </c:pt>
                <c:pt idx="317">
                  <c:v>41.70854271356783</c:v>
                </c:pt>
                <c:pt idx="318">
                  <c:v>46.29080118694362</c:v>
                </c:pt>
                <c:pt idx="319">
                  <c:v>46.45669291338582</c:v>
                </c:pt>
                <c:pt idx="320">
                  <c:v>39.41908713692946</c:v>
                </c:pt>
                <c:pt idx="321">
                  <c:v>57.08661417322809</c:v>
                </c:pt>
                <c:pt idx="322">
                  <c:v>46.5201465201465</c:v>
                </c:pt>
                <c:pt idx="323">
                  <c:v>46.74922600619194</c:v>
                </c:pt>
                <c:pt idx="324">
                  <c:v>50.33333333333334</c:v>
                </c:pt>
                <c:pt idx="325">
                  <c:v>57.92880258899676</c:v>
                </c:pt>
                <c:pt idx="326">
                  <c:v>58.54126679462572</c:v>
                </c:pt>
                <c:pt idx="327">
                  <c:v>57.38396624472574</c:v>
                </c:pt>
                <c:pt idx="328">
                  <c:v>66.66666666666665</c:v>
                </c:pt>
                <c:pt idx="329">
                  <c:v>56.34920634920609</c:v>
                </c:pt>
                <c:pt idx="330">
                  <c:v>50.95541401273886</c:v>
                </c:pt>
                <c:pt idx="331">
                  <c:v>60.76923076923077</c:v>
                </c:pt>
                <c:pt idx="332">
                  <c:v>6.0</c:v>
                </c:pt>
                <c:pt idx="333">
                  <c:v>56.6265060240964</c:v>
                </c:pt>
                <c:pt idx="334">
                  <c:v>49.25373134328358</c:v>
                </c:pt>
                <c:pt idx="336">
                  <c:v>73.943661971831</c:v>
                </c:pt>
                <c:pt idx="337">
                  <c:v>64.61824953444975</c:v>
                </c:pt>
                <c:pt idx="338">
                  <c:v>52.09923664122137</c:v>
                </c:pt>
                <c:pt idx="339">
                  <c:v>62.992125984252</c:v>
                </c:pt>
                <c:pt idx="341">
                  <c:v>71.52317880794463</c:v>
                </c:pt>
                <c:pt idx="342">
                  <c:v>64.3518518518496</c:v>
                </c:pt>
                <c:pt idx="343">
                  <c:v>46.45799011532124</c:v>
                </c:pt>
                <c:pt idx="344">
                  <c:v>56.75340768277572</c:v>
                </c:pt>
                <c:pt idx="346">
                  <c:v>56.3265306122449</c:v>
                </c:pt>
                <c:pt idx="347">
                  <c:v>63.8996138996139</c:v>
                </c:pt>
                <c:pt idx="348">
                  <c:v>55.42168674698794</c:v>
                </c:pt>
                <c:pt idx="349">
                  <c:v>44.87179487179306</c:v>
                </c:pt>
                <c:pt idx="350">
                  <c:v>48.22695035460996</c:v>
                </c:pt>
                <c:pt idx="351">
                  <c:v>69.33333333333285</c:v>
                </c:pt>
                <c:pt idx="352">
                  <c:v>66.53696498054476</c:v>
                </c:pt>
                <c:pt idx="356">
                  <c:v>69.17562724014337</c:v>
                </c:pt>
                <c:pt idx="357">
                  <c:v>48.1296758104738</c:v>
                </c:pt>
                <c:pt idx="358">
                  <c:v>41.11111111111111</c:v>
                </c:pt>
                <c:pt idx="359">
                  <c:v>49.59016393442622</c:v>
                </c:pt>
                <c:pt idx="360">
                  <c:v>67.72046589018301</c:v>
                </c:pt>
                <c:pt idx="361">
                  <c:v>70.68965517241215</c:v>
                </c:pt>
                <c:pt idx="362">
                  <c:v>69.06474820143885</c:v>
                </c:pt>
                <c:pt idx="363">
                  <c:v>68.07228915662267</c:v>
                </c:pt>
                <c:pt idx="365">
                  <c:v>46.21409921671017</c:v>
                </c:pt>
                <c:pt idx="366">
                  <c:v>49.76744186046511</c:v>
                </c:pt>
                <c:pt idx="367">
                  <c:v>50.80213903743316</c:v>
                </c:pt>
                <c:pt idx="368">
                  <c:v>58.63453815261044</c:v>
                </c:pt>
                <c:pt idx="369">
                  <c:v>65.7342657342657</c:v>
                </c:pt>
                <c:pt idx="370">
                  <c:v>46.72897196261682</c:v>
                </c:pt>
                <c:pt idx="371">
                  <c:v>51.57894736842105</c:v>
                </c:pt>
                <c:pt idx="372">
                  <c:v>58.73493975903614</c:v>
                </c:pt>
                <c:pt idx="373">
                  <c:v>56.64335664335665</c:v>
                </c:pt>
                <c:pt idx="374">
                  <c:v>48.41269841269794</c:v>
                </c:pt>
                <c:pt idx="375">
                  <c:v>54.9718574108818</c:v>
                </c:pt>
                <c:pt idx="376">
                  <c:v>50.0</c:v>
                </c:pt>
                <c:pt idx="377">
                  <c:v>68.18181818181817</c:v>
                </c:pt>
                <c:pt idx="378">
                  <c:v>49.48979591836735</c:v>
                </c:pt>
                <c:pt idx="379">
                  <c:v>49.82332155477032</c:v>
                </c:pt>
                <c:pt idx="380">
                  <c:v>72.25130890052255</c:v>
                </c:pt>
                <c:pt idx="381">
                  <c:v>112.0</c:v>
                </c:pt>
                <c:pt idx="382">
                  <c:v>68.55895196506548</c:v>
                </c:pt>
                <c:pt idx="383">
                  <c:v>63.80597014925373</c:v>
                </c:pt>
                <c:pt idx="384">
                  <c:v>57.32009925558312</c:v>
                </c:pt>
                <c:pt idx="385">
                  <c:v>58.08720112517581</c:v>
                </c:pt>
                <c:pt idx="386">
                  <c:v>47.16981132075471</c:v>
                </c:pt>
                <c:pt idx="387">
                  <c:v>80.72289156626505</c:v>
                </c:pt>
                <c:pt idx="388">
                  <c:v>85.33333333333285</c:v>
                </c:pt>
                <c:pt idx="389">
                  <c:v>44.92753623188405</c:v>
                </c:pt>
                <c:pt idx="390">
                  <c:v>57.79816513761467</c:v>
                </c:pt>
                <c:pt idx="391">
                  <c:v>58.92857142857143</c:v>
                </c:pt>
                <c:pt idx="392">
                  <c:v>67.676767676765</c:v>
                </c:pt>
                <c:pt idx="393">
                  <c:v>57.396449704142</c:v>
                </c:pt>
                <c:pt idx="394">
                  <c:v>54.36507936507937</c:v>
                </c:pt>
                <c:pt idx="395">
                  <c:v>94.69026548672566</c:v>
                </c:pt>
                <c:pt idx="396">
                  <c:v>78.57142857142775</c:v>
                </c:pt>
              </c:numCache>
            </c:numRef>
          </c:yVal>
          <c:smooth val="0"/>
        </c:ser>
        <c:ser>
          <c:idx val="3"/>
          <c:order val="4"/>
          <c:tx>
            <c:strRef>
              <c:f>fMAE!$F$1</c:f>
              <c:strCache>
                <c:ptCount val="1"/>
                <c:pt idx="0">
                  <c:v>Q3GC</c:v>
                </c:pt>
              </c:strCache>
            </c:strRef>
          </c:tx>
          <c:spPr>
            <a:ln w="47625">
              <a:noFill/>
            </a:ln>
          </c:spPr>
          <c:marker>
            <c:symbol val="triangle"/>
            <c:size val="5"/>
            <c:spPr>
              <a:solidFill>
                <a:schemeClr val="accent4">
                  <a:lumMod val="75000"/>
                  <a:lumOff val="25000"/>
                  <a:alpha val="5000"/>
                </a:schemeClr>
              </a:solidFill>
              <a:ln>
                <a:solidFill>
                  <a:schemeClr val="accent4">
                    <a:lumMod val="60000"/>
                    <a:lumOff val="40000"/>
                    <a:alpha val="5000"/>
                  </a:schemeClr>
                </a:solidFill>
              </a:ln>
            </c:spPr>
          </c:marker>
          <c:trendline>
            <c:spPr>
              <a:ln w="38100">
                <a:solidFill>
                  <a:schemeClr val="accent4">
                    <a:lumMod val="75000"/>
                    <a:lumOff val="25000"/>
                  </a:schemeClr>
                </a:solidFill>
              </a:ln>
            </c:spPr>
            <c:trendlineType val="movingAvg"/>
            <c:period val="30"/>
            <c:dispRSqr val="0"/>
            <c:dispEq val="0"/>
          </c:trendline>
          <c:xVal>
            <c:numRef>
              <c:f>fMAE!$A$2:$A$398</c:f>
              <c:numCache>
                <c:formatCode>m/d/yy</c:formatCode>
                <c:ptCount val="397"/>
                <c:pt idx="0">
                  <c:v>41623.0</c:v>
                </c:pt>
                <c:pt idx="1">
                  <c:v>41624.0</c:v>
                </c:pt>
                <c:pt idx="2">
                  <c:v>41625.0</c:v>
                </c:pt>
                <c:pt idx="3">
                  <c:v>41626.0</c:v>
                </c:pt>
                <c:pt idx="4">
                  <c:v>41627.0</c:v>
                </c:pt>
                <c:pt idx="5">
                  <c:v>41628.0</c:v>
                </c:pt>
                <c:pt idx="6">
                  <c:v>41629.0</c:v>
                </c:pt>
                <c:pt idx="7">
                  <c:v>41630.0</c:v>
                </c:pt>
                <c:pt idx="8">
                  <c:v>41631.0</c:v>
                </c:pt>
                <c:pt idx="9">
                  <c:v>41632.0</c:v>
                </c:pt>
                <c:pt idx="10">
                  <c:v>41633.0</c:v>
                </c:pt>
                <c:pt idx="11">
                  <c:v>41634.0</c:v>
                </c:pt>
                <c:pt idx="12">
                  <c:v>41635.0</c:v>
                </c:pt>
                <c:pt idx="13">
                  <c:v>41636.0</c:v>
                </c:pt>
                <c:pt idx="14">
                  <c:v>41637.0</c:v>
                </c:pt>
                <c:pt idx="15">
                  <c:v>41638.0</c:v>
                </c:pt>
                <c:pt idx="16">
                  <c:v>41639.0</c:v>
                </c:pt>
                <c:pt idx="17">
                  <c:v>41640.0</c:v>
                </c:pt>
                <c:pt idx="18">
                  <c:v>41641.0</c:v>
                </c:pt>
                <c:pt idx="19">
                  <c:v>41642.0</c:v>
                </c:pt>
                <c:pt idx="20">
                  <c:v>41643.0</c:v>
                </c:pt>
                <c:pt idx="21">
                  <c:v>41644.0</c:v>
                </c:pt>
                <c:pt idx="22">
                  <c:v>41645.0</c:v>
                </c:pt>
                <c:pt idx="23">
                  <c:v>41646.0</c:v>
                </c:pt>
                <c:pt idx="24">
                  <c:v>41647.0</c:v>
                </c:pt>
                <c:pt idx="25">
                  <c:v>41648.0</c:v>
                </c:pt>
                <c:pt idx="26">
                  <c:v>41649.0</c:v>
                </c:pt>
                <c:pt idx="27">
                  <c:v>41650.0</c:v>
                </c:pt>
                <c:pt idx="28">
                  <c:v>41651.0</c:v>
                </c:pt>
                <c:pt idx="29">
                  <c:v>41652.0</c:v>
                </c:pt>
                <c:pt idx="30">
                  <c:v>41653.0</c:v>
                </c:pt>
                <c:pt idx="31">
                  <c:v>41654.0</c:v>
                </c:pt>
                <c:pt idx="32">
                  <c:v>41655.0</c:v>
                </c:pt>
                <c:pt idx="33">
                  <c:v>41656.0</c:v>
                </c:pt>
                <c:pt idx="34">
                  <c:v>41657.0</c:v>
                </c:pt>
                <c:pt idx="35">
                  <c:v>41658.0</c:v>
                </c:pt>
                <c:pt idx="36">
                  <c:v>41659.0</c:v>
                </c:pt>
                <c:pt idx="37">
                  <c:v>41660.0</c:v>
                </c:pt>
                <c:pt idx="38">
                  <c:v>41661.0</c:v>
                </c:pt>
                <c:pt idx="39">
                  <c:v>41662.0</c:v>
                </c:pt>
                <c:pt idx="40">
                  <c:v>41663.0</c:v>
                </c:pt>
                <c:pt idx="41">
                  <c:v>41664.0</c:v>
                </c:pt>
                <c:pt idx="42">
                  <c:v>41665.0</c:v>
                </c:pt>
                <c:pt idx="43">
                  <c:v>41666.0</c:v>
                </c:pt>
                <c:pt idx="44">
                  <c:v>41667.0</c:v>
                </c:pt>
                <c:pt idx="45">
                  <c:v>41668.0</c:v>
                </c:pt>
                <c:pt idx="46">
                  <c:v>41669.0</c:v>
                </c:pt>
                <c:pt idx="47">
                  <c:v>41670.0</c:v>
                </c:pt>
                <c:pt idx="48">
                  <c:v>41671.0</c:v>
                </c:pt>
                <c:pt idx="49">
                  <c:v>41672.0</c:v>
                </c:pt>
                <c:pt idx="50">
                  <c:v>41673.0</c:v>
                </c:pt>
                <c:pt idx="51">
                  <c:v>41674.0</c:v>
                </c:pt>
                <c:pt idx="52">
                  <c:v>41675.0</c:v>
                </c:pt>
                <c:pt idx="53">
                  <c:v>41676.0</c:v>
                </c:pt>
                <c:pt idx="54">
                  <c:v>41677.0</c:v>
                </c:pt>
                <c:pt idx="55">
                  <c:v>41678.0</c:v>
                </c:pt>
                <c:pt idx="56">
                  <c:v>41679.0</c:v>
                </c:pt>
                <c:pt idx="57">
                  <c:v>41680.0</c:v>
                </c:pt>
                <c:pt idx="58">
                  <c:v>41681.0</c:v>
                </c:pt>
                <c:pt idx="59">
                  <c:v>41682.0</c:v>
                </c:pt>
                <c:pt idx="60">
                  <c:v>41683.0</c:v>
                </c:pt>
                <c:pt idx="61">
                  <c:v>41684.0</c:v>
                </c:pt>
                <c:pt idx="62">
                  <c:v>41685.0</c:v>
                </c:pt>
                <c:pt idx="63">
                  <c:v>41686.0</c:v>
                </c:pt>
                <c:pt idx="64">
                  <c:v>41687.0</c:v>
                </c:pt>
                <c:pt idx="65">
                  <c:v>41688.0</c:v>
                </c:pt>
                <c:pt idx="66">
                  <c:v>41689.0</c:v>
                </c:pt>
                <c:pt idx="67">
                  <c:v>41690.0</c:v>
                </c:pt>
                <c:pt idx="68">
                  <c:v>41691.0</c:v>
                </c:pt>
                <c:pt idx="69">
                  <c:v>41692.0</c:v>
                </c:pt>
                <c:pt idx="70">
                  <c:v>41693.0</c:v>
                </c:pt>
                <c:pt idx="71">
                  <c:v>41694.0</c:v>
                </c:pt>
                <c:pt idx="72">
                  <c:v>41695.0</c:v>
                </c:pt>
                <c:pt idx="73">
                  <c:v>41696.0</c:v>
                </c:pt>
                <c:pt idx="74">
                  <c:v>41697.0</c:v>
                </c:pt>
                <c:pt idx="75">
                  <c:v>41698.0</c:v>
                </c:pt>
                <c:pt idx="76">
                  <c:v>41699.0</c:v>
                </c:pt>
                <c:pt idx="77">
                  <c:v>41700.0</c:v>
                </c:pt>
                <c:pt idx="78">
                  <c:v>41701.0</c:v>
                </c:pt>
                <c:pt idx="79">
                  <c:v>41702.0</c:v>
                </c:pt>
                <c:pt idx="80">
                  <c:v>41703.0</c:v>
                </c:pt>
                <c:pt idx="81">
                  <c:v>41704.0</c:v>
                </c:pt>
                <c:pt idx="82">
                  <c:v>41705.0</c:v>
                </c:pt>
                <c:pt idx="83">
                  <c:v>41706.0</c:v>
                </c:pt>
                <c:pt idx="84">
                  <c:v>41707.0</c:v>
                </c:pt>
                <c:pt idx="85">
                  <c:v>41708.0</c:v>
                </c:pt>
                <c:pt idx="86">
                  <c:v>41709.0</c:v>
                </c:pt>
                <c:pt idx="87">
                  <c:v>41710.0</c:v>
                </c:pt>
                <c:pt idx="88">
                  <c:v>41711.0</c:v>
                </c:pt>
                <c:pt idx="89">
                  <c:v>41712.0</c:v>
                </c:pt>
                <c:pt idx="90">
                  <c:v>41713.0</c:v>
                </c:pt>
                <c:pt idx="91">
                  <c:v>41714.0</c:v>
                </c:pt>
                <c:pt idx="92">
                  <c:v>41715.0</c:v>
                </c:pt>
                <c:pt idx="93">
                  <c:v>41716.0</c:v>
                </c:pt>
                <c:pt idx="94">
                  <c:v>41717.0</c:v>
                </c:pt>
                <c:pt idx="95">
                  <c:v>41718.0</c:v>
                </c:pt>
                <c:pt idx="96">
                  <c:v>41719.0</c:v>
                </c:pt>
                <c:pt idx="97">
                  <c:v>41720.0</c:v>
                </c:pt>
                <c:pt idx="98">
                  <c:v>41721.0</c:v>
                </c:pt>
                <c:pt idx="99">
                  <c:v>41722.0</c:v>
                </c:pt>
                <c:pt idx="100">
                  <c:v>41723.0</c:v>
                </c:pt>
                <c:pt idx="101">
                  <c:v>41724.0</c:v>
                </c:pt>
                <c:pt idx="102">
                  <c:v>41725.0</c:v>
                </c:pt>
                <c:pt idx="103">
                  <c:v>41726.0</c:v>
                </c:pt>
                <c:pt idx="104">
                  <c:v>41727.0</c:v>
                </c:pt>
                <c:pt idx="105">
                  <c:v>41728.0</c:v>
                </c:pt>
                <c:pt idx="106">
                  <c:v>41729.0</c:v>
                </c:pt>
                <c:pt idx="107">
                  <c:v>41730.0</c:v>
                </c:pt>
                <c:pt idx="108">
                  <c:v>41731.0</c:v>
                </c:pt>
                <c:pt idx="109">
                  <c:v>41732.0</c:v>
                </c:pt>
                <c:pt idx="110">
                  <c:v>41733.0</c:v>
                </c:pt>
                <c:pt idx="111">
                  <c:v>41734.0</c:v>
                </c:pt>
                <c:pt idx="112">
                  <c:v>41735.0</c:v>
                </c:pt>
                <c:pt idx="113">
                  <c:v>41736.0</c:v>
                </c:pt>
                <c:pt idx="114">
                  <c:v>41737.0</c:v>
                </c:pt>
                <c:pt idx="115">
                  <c:v>41738.0</c:v>
                </c:pt>
                <c:pt idx="116">
                  <c:v>41739.0</c:v>
                </c:pt>
                <c:pt idx="117">
                  <c:v>41740.0</c:v>
                </c:pt>
                <c:pt idx="118">
                  <c:v>41741.0</c:v>
                </c:pt>
                <c:pt idx="119">
                  <c:v>41742.0</c:v>
                </c:pt>
                <c:pt idx="120">
                  <c:v>41743.0</c:v>
                </c:pt>
                <c:pt idx="121">
                  <c:v>41744.0</c:v>
                </c:pt>
                <c:pt idx="122">
                  <c:v>41745.0</c:v>
                </c:pt>
                <c:pt idx="123">
                  <c:v>41746.0</c:v>
                </c:pt>
                <c:pt idx="124">
                  <c:v>41747.0</c:v>
                </c:pt>
                <c:pt idx="125">
                  <c:v>41748.0</c:v>
                </c:pt>
                <c:pt idx="126">
                  <c:v>41749.0</c:v>
                </c:pt>
                <c:pt idx="127">
                  <c:v>41750.0</c:v>
                </c:pt>
                <c:pt idx="128">
                  <c:v>41751.0</c:v>
                </c:pt>
                <c:pt idx="129">
                  <c:v>41752.0</c:v>
                </c:pt>
                <c:pt idx="130">
                  <c:v>41753.0</c:v>
                </c:pt>
                <c:pt idx="131">
                  <c:v>41754.0</c:v>
                </c:pt>
                <c:pt idx="132">
                  <c:v>41755.0</c:v>
                </c:pt>
                <c:pt idx="133">
                  <c:v>41756.0</c:v>
                </c:pt>
                <c:pt idx="134">
                  <c:v>41757.0</c:v>
                </c:pt>
                <c:pt idx="135">
                  <c:v>41758.0</c:v>
                </c:pt>
                <c:pt idx="136">
                  <c:v>41759.0</c:v>
                </c:pt>
                <c:pt idx="137">
                  <c:v>41760.0</c:v>
                </c:pt>
                <c:pt idx="138">
                  <c:v>41761.0</c:v>
                </c:pt>
                <c:pt idx="139">
                  <c:v>41762.0</c:v>
                </c:pt>
                <c:pt idx="140">
                  <c:v>41763.0</c:v>
                </c:pt>
                <c:pt idx="141">
                  <c:v>41764.0</c:v>
                </c:pt>
                <c:pt idx="142">
                  <c:v>41765.0</c:v>
                </c:pt>
                <c:pt idx="143">
                  <c:v>41766.0</c:v>
                </c:pt>
                <c:pt idx="144">
                  <c:v>41767.0</c:v>
                </c:pt>
                <c:pt idx="145">
                  <c:v>41768.0</c:v>
                </c:pt>
                <c:pt idx="146">
                  <c:v>41769.0</c:v>
                </c:pt>
                <c:pt idx="147">
                  <c:v>41770.0</c:v>
                </c:pt>
                <c:pt idx="148">
                  <c:v>41771.0</c:v>
                </c:pt>
                <c:pt idx="149">
                  <c:v>41772.0</c:v>
                </c:pt>
                <c:pt idx="150">
                  <c:v>41773.0</c:v>
                </c:pt>
                <c:pt idx="151">
                  <c:v>41774.0</c:v>
                </c:pt>
                <c:pt idx="152">
                  <c:v>41775.0</c:v>
                </c:pt>
                <c:pt idx="153">
                  <c:v>41776.0</c:v>
                </c:pt>
                <c:pt idx="154">
                  <c:v>41777.0</c:v>
                </c:pt>
                <c:pt idx="155">
                  <c:v>41778.0</c:v>
                </c:pt>
                <c:pt idx="156">
                  <c:v>41779.0</c:v>
                </c:pt>
                <c:pt idx="157">
                  <c:v>41780.0</c:v>
                </c:pt>
                <c:pt idx="158">
                  <c:v>41781.0</c:v>
                </c:pt>
                <c:pt idx="159">
                  <c:v>41782.0</c:v>
                </c:pt>
                <c:pt idx="160">
                  <c:v>41783.0</c:v>
                </c:pt>
                <c:pt idx="161">
                  <c:v>41784.0</c:v>
                </c:pt>
                <c:pt idx="162">
                  <c:v>41785.0</c:v>
                </c:pt>
                <c:pt idx="163">
                  <c:v>41786.0</c:v>
                </c:pt>
                <c:pt idx="164">
                  <c:v>41787.0</c:v>
                </c:pt>
                <c:pt idx="165">
                  <c:v>41788.0</c:v>
                </c:pt>
                <c:pt idx="166">
                  <c:v>41789.0</c:v>
                </c:pt>
                <c:pt idx="167">
                  <c:v>41790.0</c:v>
                </c:pt>
                <c:pt idx="168">
                  <c:v>41791.0</c:v>
                </c:pt>
                <c:pt idx="169">
                  <c:v>41792.0</c:v>
                </c:pt>
                <c:pt idx="170">
                  <c:v>41793.0</c:v>
                </c:pt>
                <c:pt idx="171">
                  <c:v>41794.0</c:v>
                </c:pt>
                <c:pt idx="172">
                  <c:v>41795.0</c:v>
                </c:pt>
                <c:pt idx="173">
                  <c:v>41796.0</c:v>
                </c:pt>
                <c:pt idx="174">
                  <c:v>41797.0</c:v>
                </c:pt>
                <c:pt idx="175">
                  <c:v>41798.0</c:v>
                </c:pt>
                <c:pt idx="176">
                  <c:v>41799.0</c:v>
                </c:pt>
                <c:pt idx="177">
                  <c:v>41800.0</c:v>
                </c:pt>
                <c:pt idx="178">
                  <c:v>41801.0</c:v>
                </c:pt>
                <c:pt idx="179">
                  <c:v>41802.0</c:v>
                </c:pt>
                <c:pt idx="180">
                  <c:v>41803.0</c:v>
                </c:pt>
                <c:pt idx="181">
                  <c:v>41804.0</c:v>
                </c:pt>
                <c:pt idx="182">
                  <c:v>41805.0</c:v>
                </c:pt>
                <c:pt idx="183">
                  <c:v>41806.0</c:v>
                </c:pt>
                <c:pt idx="184">
                  <c:v>41807.0</c:v>
                </c:pt>
                <c:pt idx="185">
                  <c:v>41808.0</c:v>
                </c:pt>
                <c:pt idx="186">
                  <c:v>41809.0</c:v>
                </c:pt>
                <c:pt idx="187">
                  <c:v>41810.0</c:v>
                </c:pt>
                <c:pt idx="188">
                  <c:v>41811.0</c:v>
                </c:pt>
                <c:pt idx="189">
                  <c:v>41812.0</c:v>
                </c:pt>
                <c:pt idx="190">
                  <c:v>41813.0</c:v>
                </c:pt>
                <c:pt idx="191">
                  <c:v>41814.0</c:v>
                </c:pt>
                <c:pt idx="192">
                  <c:v>41815.0</c:v>
                </c:pt>
                <c:pt idx="193">
                  <c:v>41816.0</c:v>
                </c:pt>
                <c:pt idx="194">
                  <c:v>41817.0</c:v>
                </c:pt>
                <c:pt idx="195">
                  <c:v>41818.0</c:v>
                </c:pt>
                <c:pt idx="196">
                  <c:v>41819.0</c:v>
                </c:pt>
                <c:pt idx="197">
                  <c:v>41820.0</c:v>
                </c:pt>
                <c:pt idx="198">
                  <c:v>41821.0</c:v>
                </c:pt>
                <c:pt idx="199">
                  <c:v>41822.0</c:v>
                </c:pt>
                <c:pt idx="200">
                  <c:v>41823.0</c:v>
                </c:pt>
                <c:pt idx="201">
                  <c:v>41824.0</c:v>
                </c:pt>
                <c:pt idx="202">
                  <c:v>41825.0</c:v>
                </c:pt>
                <c:pt idx="203">
                  <c:v>41826.0</c:v>
                </c:pt>
                <c:pt idx="204">
                  <c:v>41827.0</c:v>
                </c:pt>
                <c:pt idx="205">
                  <c:v>41828.0</c:v>
                </c:pt>
                <c:pt idx="206">
                  <c:v>41829.0</c:v>
                </c:pt>
                <c:pt idx="207">
                  <c:v>41830.0</c:v>
                </c:pt>
                <c:pt idx="208">
                  <c:v>41831.0</c:v>
                </c:pt>
                <c:pt idx="209">
                  <c:v>41832.0</c:v>
                </c:pt>
                <c:pt idx="210">
                  <c:v>41833.0</c:v>
                </c:pt>
                <c:pt idx="211">
                  <c:v>41834.0</c:v>
                </c:pt>
                <c:pt idx="212">
                  <c:v>41835.0</c:v>
                </c:pt>
                <c:pt idx="213">
                  <c:v>41836.0</c:v>
                </c:pt>
                <c:pt idx="214">
                  <c:v>41837.0</c:v>
                </c:pt>
                <c:pt idx="215">
                  <c:v>41838.0</c:v>
                </c:pt>
                <c:pt idx="216">
                  <c:v>41839.0</c:v>
                </c:pt>
                <c:pt idx="217">
                  <c:v>41840.0</c:v>
                </c:pt>
                <c:pt idx="218">
                  <c:v>41841.0</c:v>
                </c:pt>
                <c:pt idx="219">
                  <c:v>41842.0</c:v>
                </c:pt>
                <c:pt idx="220">
                  <c:v>41843.0</c:v>
                </c:pt>
                <c:pt idx="221">
                  <c:v>41844.0</c:v>
                </c:pt>
                <c:pt idx="222">
                  <c:v>41845.0</c:v>
                </c:pt>
                <c:pt idx="223">
                  <c:v>41846.0</c:v>
                </c:pt>
                <c:pt idx="224">
                  <c:v>41847.0</c:v>
                </c:pt>
                <c:pt idx="225">
                  <c:v>41848.0</c:v>
                </c:pt>
                <c:pt idx="226">
                  <c:v>41849.0</c:v>
                </c:pt>
                <c:pt idx="227">
                  <c:v>41850.0</c:v>
                </c:pt>
                <c:pt idx="228">
                  <c:v>41851.0</c:v>
                </c:pt>
                <c:pt idx="229">
                  <c:v>41852.0</c:v>
                </c:pt>
                <c:pt idx="230">
                  <c:v>41853.0</c:v>
                </c:pt>
                <c:pt idx="231">
                  <c:v>41854.0</c:v>
                </c:pt>
                <c:pt idx="232">
                  <c:v>41855.0</c:v>
                </c:pt>
                <c:pt idx="233">
                  <c:v>41856.0</c:v>
                </c:pt>
                <c:pt idx="234">
                  <c:v>41857.0</c:v>
                </c:pt>
                <c:pt idx="235">
                  <c:v>41858.0</c:v>
                </c:pt>
                <c:pt idx="236">
                  <c:v>41859.0</c:v>
                </c:pt>
                <c:pt idx="237">
                  <c:v>41860.0</c:v>
                </c:pt>
                <c:pt idx="238">
                  <c:v>41861.0</c:v>
                </c:pt>
                <c:pt idx="239">
                  <c:v>41862.0</c:v>
                </c:pt>
                <c:pt idx="240">
                  <c:v>41863.0</c:v>
                </c:pt>
                <c:pt idx="241">
                  <c:v>41864.0</c:v>
                </c:pt>
                <c:pt idx="242">
                  <c:v>41865.0</c:v>
                </c:pt>
                <c:pt idx="243">
                  <c:v>41866.0</c:v>
                </c:pt>
                <c:pt idx="244">
                  <c:v>41867.0</c:v>
                </c:pt>
                <c:pt idx="245">
                  <c:v>41868.0</c:v>
                </c:pt>
                <c:pt idx="246">
                  <c:v>41869.0</c:v>
                </c:pt>
                <c:pt idx="247">
                  <c:v>41870.0</c:v>
                </c:pt>
                <c:pt idx="248">
                  <c:v>41871.0</c:v>
                </c:pt>
                <c:pt idx="249">
                  <c:v>41872.0</c:v>
                </c:pt>
                <c:pt idx="250">
                  <c:v>41873.0</c:v>
                </c:pt>
                <c:pt idx="251">
                  <c:v>41874.0</c:v>
                </c:pt>
                <c:pt idx="252">
                  <c:v>41875.0</c:v>
                </c:pt>
                <c:pt idx="253">
                  <c:v>41876.0</c:v>
                </c:pt>
                <c:pt idx="254">
                  <c:v>41877.0</c:v>
                </c:pt>
                <c:pt idx="255">
                  <c:v>41878.0</c:v>
                </c:pt>
                <c:pt idx="256">
                  <c:v>41879.0</c:v>
                </c:pt>
                <c:pt idx="257">
                  <c:v>41880.0</c:v>
                </c:pt>
                <c:pt idx="258">
                  <c:v>41881.0</c:v>
                </c:pt>
                <c:pt idx="259">
                  <c:v>41882.0</c:v>
                </c:pt>
                <c:pt idx="260">
                  <c:v>41883.0</c:v>
                </c:pt>
                <c:pt idx="261">
                  <c:v>41884.0</c:v>
                </c:pt>
                <c:pt idx="262">
                  <c:v>41885.0</c:v>
                </c:pt>
                <c:pt idx="263">
                  <c:v>41886.0</c:v>
                </c:pt>
                <c:pt idx="264">
                  <c:v>41887.0</c:v>
                </c:pt>
                <c:pt idx="265">
                  <c:v>41888.0</c:v>
                </c:pt>
                <c:pt idx="266">
                  <c:v>41889.0</c:v>
                </c:pt>
                <c:pt idx="267">
                  <c:v>41890.0</c:v>
                </c:pt>
                <c:pt idx="268">
                  <c:v>41891.0</c:v>
                </c:pt>
                <c:pt idx="269">
                  <c:v>41892.0</c:v>
                </c:pt>
                <c:pt idx="270">
                  <c:v>41893.0</c:v>
                </c:pt>
                <c:pt idx="271">
                  <c:v>41894.0</c:v>
                </c:pt>
                <c:pt idx="272">
                  <c:v>41895.0</c:v>
                </c:pt>
                <c:pt idx="273">
                  <c:v>41896.0</c:v>
                </c:pt>
                <c:pt idx="274">
                  <c:v>41897.0</c:v>
                </c:pt>
                <c:pt idx="275">
                  <c:v>41898.0</c:v>
                </c:pt>
                <c:pt idx="276">
                  <c:v>41899.0</c:v>
                </c:pt>
                <c:pt idx="277">
                  <c:v>41900.0</c:v>
                </c:pt>
                <c:pt idx="278">
                  <c:v>41901.0</c:v>
                </c:pt>
                <c:pt idx="279">
                  <c:v>41902.0</c:v>
                </c:pt>
                <c:pt idx="280">
                  <c:v>41903.0</c:v>
                </c:pt>
                <c:pt idx="281">
                  <c:v>41904.0</c:v>
                </c:pt>
                <c:pt idx="282">
                  <c:v>41905.0</c:v>
                </c:pt>
                <c:pt idx="283">
                  <c:v>41906.0</c:v>
                </c:pt>
                <c:pt idx="284">
                  <c:v>41907.0</c:v>
                </c:pt>
                <c:pt idx="285">
                  <c:v>41908.0</c:v>
                </c:pt>
                <c:pt idx="286">
                  <c:v>41909.0</c:v>
                </c:pt>
                <c:pt idx="287">
                  <c:v>41910.0</c:v>
                </c:pt>
                <c:pt idx="288">
                  <c:v>41911.0</c:v>
                </c:pt>
                <c:pt idx="289">
                  <c:v>41912.0</c:v>
                </c:pt>
                <c:pt idx="290">
                  <c:v>41913.0</c:v>
                </c:pt>
                <c:pt idx="291">
                  <c:v>41914.0</c:v>
                </c:pt>
                <c:pt idx="292">
                  <c:v>41915.0</c:v>
                </c:pt>
                <c:pt idx="293">
                  <c:v>41916.0</c:v>
                </c:pt>
                <c:pt idx="294">
                  <c:v>41917.0</c:v>
                </c:pt>
                <c:pt idx="295">
                  <c:v>41918.0</c:v>
                </c:pt>
                <c:pt idx="296">
                  <c:v>41919.0</c:v>
                </c:pt>
                <c:pt idx="297">
                  <c:v>41920.0</c:v>
                </c:pt>
                <c:pt idx="298">
                  <c:v>41921.0</c:v>
                </c:pt>
                <c:pt idx="299">
                  <c:v>41922.0</c:v>
                </c:pt>
                <c:pt idx="300">
                  <c:v>41923.0</c:v>
                </c:pt>
                <c:pt idx="301">
                  <c:v>41924.0</c:v>
                </c:pt>
                <c:pt idx="302">
                  <c:v>41925.0</c:v>
                </c:pt>
                <c:pt idx="303">
                  <c:v>41926.0</c:v>
                </c:pt>
                <c:pt idx="304">
                  <c:v>41927.0</c:v>
                </c:pt>
                <c:pt idx="305">
                  <c:v>41928.0</c:v>
                </c:pt>
                <c:pt idx="306">
                  <c:v>41929.0</c:v>
                </c:pt>
                <c:pt idx="307">
                  <c:v>41930.0</c:v>
                </c:pt>
                <c:pt idx="308">
                  <c:v>41931.0</c:v>
                </c:pt>
                <c:pt idx="309">
                  <c:v>41932.0</c:v>
                </c:pt>
                <c:pt idx="310">
                  <c:v>41933.0</c:v>
                </c:pt>
                <c:pt idx="311">
                  <c:v>41934.0</c:v>
                </c:pt>
                <c:pt idx="312">
                  <c:v>41935.0</c:v>
                </c:pt>
                <c:pt idx="313">
                  <c:v>41936.0</c:v>
                </c:pt>
                <c:pt idx="314">
                  <c:v>41937.0</c:v>
                </c:pt>
                <c:pt idx="315">
                  <c:v>41938.0</c:v>
                </c:pt>
                <c:pt idx="316">
                  <c:v>41939.0</c:v>
                </c:pt>
                <c:pt idx="317">
                  <c:v>41940.0</c:v>
                </c:pt>
                <c:pt idx="318">
                  <c:v>41941.0</c:v>
                </c:pt>
                <c:pt idx="319">
                  <c:v>41942.0</c:v>
                </c:pt>
                <c:pt idx="320">
                  <c:v>41943.0</c:v>
                </c:pt>
                <c:pt idx="321">
                  <c:v>41944.0</c:v>
                </c:pt>
                <c:pt idx="322">
                  <c:v>41945.0</c:v>
                </c:pt>
                <c:pt idx="323">
                  <c:v>41946.0</c:v>
                </c:pt>
                <c:pt idx="324">
                  <c:v>41947.0</c:v>
                </c:pt>
                <c:pt idx="325">
                  <c:v>41948.0</c:v>
                </c:pt>
                <c:pt idx="326">
                  <c:v>41949.0</c:v>
                </c:pt>
                <c:pt idx="327">
                  <c:v>41950.0</c:v>
                </c:pt>
                <c:pt idx="328">
                  <c:v>41951.0</c:v>
                </c:pt>
                <c:pt idx="329">
                  <c:v>41952.0</c:v>
                </c:pt>
                <c:pt idx="330">
                  <c:v>41953.0</c:v>
                </c:pt>
                <c:pt idx="331">
                  <c:v>41954.0</c:v>
                </c:pt>
                <c:pt idx="332">
                  <c:v>41955.0</c:v>
                </c:pt>
                <c:pt idx="333">
                  <c:v>41956.0</c:v>
                </c:pt>
                <c:pt idx="334">
                  <c:v>41957.0</c:v>
                </c:pt>
                <c:pt idx="335">
                  <c:v>41958.0</c:v>
                </c:pt>
                <c:pt idx="336">
                  <c:v>41959.0</c:v>
                </c:pt>
                <c:pt idx="337">
                  <c:v>41960.0</c:v>
                </c:pt>
                <c:pt idx="338">
                  <c:v>41961.0</c:v>
                </c:pt>
                <c:pt idx="339">
                  <c:v>41962.0</c:v>
                </c:pt>
                <c:pt idx="340">
                  <c:v>41963.0</c:v>
                </c:pt>
                <c:pt idx="341">
                  <c:v>41964.0</c:v>
                </c:pt>
                <c:pt idx="342">
                  <c:v>41965.0</c:v>
                </c:pt>
                <c:pt idx="343">
                  <c:v>41966.0</c:v>
                </c:pt>
                <c:pt idx="344">
                  <c:v>41967.0</c:v>
                </c:pt>
                <c:pt idx="345">
                  <c:v>41968.0</c:v>
                </c:pt>
                <c:pt idx="346">
                  <c:v>41969.0</c:v>
                </c:pt>
                <c:pt idx="347">
                  <c:v>41970.0</c:v>
                </c:pt>
                <c:pt idx="348">
                  <c:v>41971.0</c:v>
                </c:pt>
                <c:pt idx="349">
                  <c:v>41972.0</c:v>
                </c:pt>
                <c:pt idx="350">
                  <c:v>41973.0</c:v>
                </c:pt>
                <c:pt idx="351">
                  <c:v>41974.0</c:v>
                </c:pt>
                <c:pt idx="352">
                  <c:v>41975.0</c:v>
                </c:pt>
                <c:pt idx="353">
                  <c:v>41976.0</c:v>
                </c:pt>
                <c:pt idx="354">
                  <c:v>41977.0</c:v>
                </c:pt>
                <c:pt idx="355">
                  <c:v>41978.0</c:v>
                </c:pt>
                <c:pt idx="356">
                  <c:v>41979.0</c:v>
                </c:pt>
                <c:pt idx="357">
                  <c:v>41980.0</c:v>
                </c:pt>
                <c:pt idx="358">
                  <c:v>41981.0</c:v>
                </c:pt>
                <c:pt idx="359">
                  <c:v>41982.0</c:v>
                </c:pt>
                <c:pt idx="360">
                  <c:v>41983.0</c:v>
                </c:pt>
                <c:pt idx="361">
                  <c:v>41984.0</c:v>
                </c:pt>
                <c:pt idx="362">
                  <c:v>41985.0</c:v>
                </c:pt>
                <c:pt idx="363">
                  <c:v>41986.0</c:v>
                </c:pt>
                <c:pt idx="364">
                  <c:v>41987.0</c:v>
                </c:pt>
                <c:pt idx="365">
                  <c:v>41988.0</c:v>
                </c:pt>
                <c:pt idx="366">
                  <c:v>41989.0</c:v>
                </c:pt>
                <c:pt idx="367">
                  <c:v>41990.0</c:v>
                </c:pt>
                <c:pt idx="368">
                  <c:v>41991.0</c:v>
                </c:pt>
                <c:pt idx="369">
                  <c:v>41992.0</c:v>
                </c:pt>
                <c:pt idx="370">
                  <c:v>41993.0</c:v>
                </c:pt>
                <c:pt idx="371">
                  <c:v>41994.0</c:v>
                </c:pt>
                <c:pt idx="372">
                  <c:v>41995.0</c:v>
                </c:pt>
                <c:pt idx="373">
                  <c:v>41996.0</c:v>
                </c:pt>
                <c:pt idx="374">
                  <c:v>41997.0</c:v>
                </c:pt>
                <c:pt idx="375">
                  <c:v>41998.0</c:v>
                </c:pt>
                <c:pt idx="376">
                  <c:v>41999.0</c:v>
                </c:pt>
                <c:pt idx="377">
                  <c:v>42000.0</c:v>
                </c:pt>
                <c:pt idx="378">
                  <c:v>42001.0</c:v>
                </c:pt>
                <c:pt idx="379">
                  <c:v>42002.0</c:v>
                </c:pt>
                <c:pt idx="380">
                  <c:v>42003.0</c:v>
                </c:pt>
                <c:pt idx="381">
                  <c:v>42004.0</c:v>
                </c:pt>
                <c:pt idx="382">
                  <c:v>42005.0</c:v>
                </c:pt>
                <c:pt idx="383">
                  <c:v>42006.0</c:v>
                </c:pt>
                <c:pt idx="384">
                  <c:v>42007.0</c:v>
                </c:pt>
                <c:pt idx="385">
                  <c:v>42008.0</c:v>
                </c:pt>
                <c:pt idx="386">
                  <c:v>42009.0</c:v>
                </c:pt>
                <c:pt idx="387">
                  <c:v>42010.0</c:v>
                </c:pt>
                <c:pt idx="388">
                  <c:v>42011.0</c:v>
                </c:pt>
                <c:pt idx="389">
                  <c:v>42012.0</c:v>
                </c:pt>
                <c:pt idx="390">
                  <c:v>42013.0</c:v>
                </c:pt>
                <c:pt idx="391">
                  <c:v>42014.0</c:v>
                </c:pt>
                <c:pt idx="392">
                  <c:v>42015.0</c:v>
                </c:pt>
                <c:pt idx="393">
                  <c:v>42016.0</c:v>
                </c:pt>
                <c:pt idx="394">
                  <c:v>42017.0</c:v>
                </c:pt>
                <c:pt idx="395">
                  <c:v>42018.0</c:v>
                </c:pt>
                <c:pt idx="396">
                  <c:v>42019.0</c:v>
                </c:pt>
              </c:numCache>
            </c:numRef>
          </c:xVal>
          <c:yVal>
            <c:numRef>
              <c:f>fMAE!$F$2:$F$398</c:f>
              <c:numCache>
                <c:formatCode>0.000</c:formatCode>
                <c:ptCount val="397"/>
                <c:pt idx="0">
                  <c:v>29.85074626865671</c:v>
                </c:pt>
                <c:pt idx="1">
                  <c:v>71.02803738317755</c:v>
                </c:pt>
                <c:pt idx="2">
                  <c:v>52.23880597014925</c:v>
                </c:pt>
                <c:pt idx="3">
                  <c:v>53.23741007194239</c:v>
                </c:pt>
                <c:pt idx="5">
                  <c:v>44.33962264150944</c:v>
                </c:pt>
                <c:pt idx="6">
                  <c:v>37.16814159292035</c:v>
                </c:pt>
                <c:pt idx="7">
                  <c:v>28.89858233369684</c:v>
                </c:pt>
                <c:pt idx="8">
                  <c:v>22.54672897196262</c:v>
                </c:pt>
                <c:pt idx="9">
                  <c:v>26.8542199488491</c:v>
                </c:pt>
                <c:pt idx="10">
                  <c:v>62.82051282051283</c:v>
                </c:pt>
                <c:pt idx="11">
                  <c:v>49.438202247191</c:v>
                </c:pt>
                <c:pt idx="12">
                  <c:v>45.45454545454484</c:v>
                </c:pt>
                <c:pt idx="13">
                  <c:v>45.6896551724138</c:v>
                </c:pt>
                <c:pt idx="14">
                  <c:v>19.42714819427148</c:v>
                </c:pt>
                <c:pt idx="15">
                  <c:v>23.3160621761658</c:v>
                </c:pt>
                <c:pt idx="16">
                  <c:v>52.38095238095238</c:v>
                </c:pt>
                <c:pt idx="17">
                  <c:v>50.98039215686275</c:v>
                </c:pt>
                <c:pt idx="18">
                  <c:v>39.30131004366812</c:v>
                </c:pt>
                <c:pt idx="19">
                  <c:v>37.34939759036124</c:v>
                </c:pt>
                <c:pt idx="20">
                  <c:v>64.03508771929825</c:v>
                </c:pt>
                <c:pt idx="21">
                  <c:v>54.12371134020618</c:v>
                </c:pt>
                <c:pt idx="22">
                  <c:v>38.2857142857143</c:v>
                </c:pt>
                <c:pt idx="23">
                  <c:v>38.659793814433</c:v>
                </c:pt>
                <c:pt idx="24">
                  <c:v>57.57575757575754</c:v>
                </c:pt>
                <c:pt idx="25">
                  <c:v>61.78010471204187</c:v>
                </c:pt>
                <c:pt idx="26">
                  <c:v>49.24242424242424</c:v>
                </c:pt>
                <c:pt idx="27">
                  <c:v>26.35782747603834</c:v>
                </c:pt>
                <c:pt idx="28">
                  <c:v>25.64102564102564</c:v>
                </c:pt>
                <c:pt idx="29">
                  <c:v>45.04504504504504</c:v>
                </c:pt>
                <c:pt idx="30">
                  <c:v>24.13793103448276</c:v>
                </c:pt>
                <c:pt idx="31">
                  <c:v>28.75</c:v>
                </c:pt>
                <c:pt idx="32">
                  <c:v>59.01639344262295</c:v>
                </c:pt>
                <c:pt idx="33">
                  <c:v>88.00000000000001</c:v>
                </c:pt>
                <c:pt idx="34">
                  <c:v>54.79452054794521</c:v>
                </c:pt>
                <c:pt idx="35">
                  <c:v>56.61764705882199</c:v>
                </c:pt>
                <c:pt idx="36">
                  <c:v>52.56410256410257</c:v>
                </c:pt>
                <c:pt idx="37">
                  <c:v>64.93506493506493</c:v>
                </c:pt>
                <c:pt idx="38">
                  <c:v>52.60416666666599</c:v>
                </c:pt>
                <c:pt idx="39">
                  <c:v>121.0526315789474</c:v>
                </c:pt>
                <c:pt idx="40">
                  <c:v>44.52554744525547</c:v>
                </c:pt>
                <c:pt idx="41">
                  <c:v>50.9433962264151</c:v>
                </c:pt>
                <c:pt idx="43">
                  <c:v>49.0909090909091</c:v>
                </c:pt>
                <c:pt idx="44">
                  <c:v>50.0</c:v>
                </c:pt>
                <c:pt idx="45">
                  <c:v>43.4108527131783</c:v>
                </c:pt>
                <c:pt idx="46">
                  <c:v>30.39647577092511</c:v>
                </c:pt>
                <c:pt idx="47">
                  <c:v>36.3957597173145</c:v>
                </c:pt>
                <c:pt idx="48">
                  <c:v>47.31182795698894</c:v>
                </c:pt>
                <c:pt idx="49">
                  <c:v>36.78929765886284</c:v>
                </c:pt>
                <c:pt idx="50">
                  <c:v>23.78378378378378</c:v>
                </c:pt>
                <c:pt idx="51">
                  <c:v>42.96875</c:v>
                </c:pt>
                <c:pt idx="52">
                  <c:v>36.96060037523439</c:v>
                </c:pt>
                <c:pt idx="53">
                  <c:v>46.44549763033176</c:v>
                </c:pt>
                <c:pt idx="54">
                  <c:v>30.20134228187908</c:v>
                </c:pt>
                <c:pt idx="55">
                  <c:v>41.66666666666599</c:v>
                </c:pt>
                <c:pt idx="56">
                  <c:v>37.42331288343557</c:v>
                </c:pt>
                <c:pt idx="57">
                  <c:v>56.73076923076922</c:v>
                </c:pt>
                <c:pt idx="58">
                  <c:v>36.974789915966</c:v>
                </c:pt>
                <c:pt idx="59">
                  <c:v>31.40096618357488</c:v>
                </c:pt>
                <c:pt idx="60">
                  <c:v>42.36526946107784</c:v>
                </c:pt>
                <c:pt idx="61">
                  <c:v>45.65217391304348</c:v>
                </c:pt>
                <c:pt idx="62">
                  <c:v>38.58695652173913</c:v>
                </c:pt>
                <c:pt idx="63">
                  <c:v>60.71428571428571</c:v>
                </c:pt>
                <c:pt idx="64">
                  <c:v>59.0</c:v>
                </c:pt>
                <c:pt idx="65">
                  <c:v>47.84482758620473</c:v>
                </c:pt>
                <c:pt idx="66">
                  <c:v>38.49056603773584</c:v>
                </c:pt>
                <c:pt idx="67">
                  <c:v>43.23144104803493</c:v>
                </c:pt>
                <c:pt idx="68">
                  <c:v>27.36686390532544</c:v>
                </c:pt>
                <c:pt idx="69">
                  <c:v>30.70652173913044</c:v>
                </c:pt>
                <c:pt idx="70">
                  <c:v>42.10526315789474</c:v>
                </c:pt>
                <c:pt idx="71">
                  <c:v>35.3474320241692</c:v>
                </c:pt>
                <c:pt idx="72">
                  <c:v>49.3975903614458</c:v>
                </c:pt>
                <c:pt idx="73">
                  <c:v>39.52702702702702</c:v>
                </c:pt>
                <c:pt idx="74">
                  <c:v>29.79591836734694</c:v>
                </c:pt>
                <c:pt idx="75">
                  <c:v>41.1764705882353</c:v>
                </c:pt>
                <c:pt idx="76">
                  <c:v>48.14814814814815</c:v>
                </c:pt>
                <c:pt idx="77">
                  <c:v>56.80473372781064</c:v>
                </c:pt>
                <c:pt idx="78">
                  <c:v>32.52525252525253</c:v>
                </c:pt>
                <c:pt idx="79">
                  <c:v>38.36206896551724</c:v>
                </c:pt>
                <c:pt idx="80">
                  <c:v>37.82051282051281</c:v>
                </c:pt>
                <c:pt idx="81">
                  <c:v>32.59668508287292</c:v>
                </c:pt>
                <c:pt idx="82">
                  <c:v>23.90776699029126</c:v>
                </c:pt>
                <c:pt idx="83">
                  <c:v>42.16867469879518</c:v>
                </c:pt>
                <c:pt idx="84">
                  <c:v>34.4</c:v>
                </c:pt>
                <c:pt idx="85">
                  <c:v>39.24050632911392</c:v>
                </c:pt>
                <c:pt idx="86">
                  <c:v>39.01098901098901</c:v>
                </c:pt>
                <c:pt idx="87">
                  <c:v>38.72180451127819</c:v>
                </c:pt>
                <c:pt idx="88">
                  <c:v>38.38709677419202</c:v>
                </c:pt>
                <c:pt idx="89">
                  <c:v>61.38613861386138</c:v>
                </c:pt>
                <c:pt idx="90">
                  <c:v>54.08163265306109</c:v>
                </c:pt>
                <c:pt idx="91">
                  <c:v>29.13385826771653</c:v>
                </c:pt>
                <c:pt idx="92">
                  <c:v>25.71428571428571</c:v>
                </c:pt>
                <c:pt idx="93">
                  <c:v>28.45528455284553</c:v>
                </c:pt>
                <c:pt idx="95">
                  <c:v>27.73722627737222</c:v>
                </c:pt>
                <c:pt idx="96">
                  <c:v>71.96261682242825</c:v>
                </c:pt>
                <c:pt idx="97">
                  <c:v>43.33333333333334</c:v>
                </c:pt>
                <c:pt idx="98">
                  <c:v>37.7906976744186</c:v>
                </c:pt>
                <c:pt idx="99">
                  <c:v>40.8</c:v>
                </c:pt>
                <c:pt idx="100">
                  <c:v>33.16326530612244</c:v>
                </c:pt>
                <c:pt idx="101">
                  <c:v>41.447368421052</c:v>
                </c:pt>
                <c:pt idx="102">
                  <c:v>44.20289855072463</c:v>
                </c:pt>
                <c:pt idx="103">
                  <c:v>33.63363363363364</c:v>
                </c:pt>
                <c:pt idx="104">
                  <c:v>30.65693430656934</c:v>
                </c:pt>
                <c:pt idx="105">
                  <c:v>22.57250945775536</c:v>
                </c:pt>
                <c:pt idx="106">
                  <c:v>32.50478011472275</c:v>
                </c:pt>
                <c:pt idx="107">
                  <c:v>50.4</c:v>
                </c:pt>
                <c:pt idx="108">
                  <c:v>35.74468085106203</c:v>
                </c:pt>
                <c:pt idx="109">
                  <c:v>32.3045267489712</c:v>
                </c:pt>
                <c:pt idx="110">
                  <c:v>29.34609250398722</c:v>
                </c:pt>
                <c:pt idx="111">
                  <c:v>32.36514522821576</c:v>
                </c:pt>
                <c:pt idx="112">
                  <c:v>42.42424242424199</c:v>
                </c:pt>
                <c:pt idx="113">
                  <c:v>23.92717815344603</c:v>
                </c:pt>
                <c:pt idx="114">
                  <c:v>26.74650698602778</c:v>
                </c:pt>
                <c:pt idx="115">
                  <c:v>41.14285714285714</c:v>
                </c:pt>
                <c:pt idx="116">
                  <c:v>61.81818181818182</c:v>
                </c:pt>
                <c:pt idx="117">
                  <c:v>32.3170731707317</c:v>
                </c:pt>
                <c:pt idx="118">
                  <c:v>38.41059602649007</c:v>
                </c:pt>
                <c:pt idx="119">
                  <c:v>42.67100977198697</c:v>
                </c:pt>
                <c:pt idx="120">
                  <c:v>31.80952380952368</c:v>
                </c:pt>
                <c:pt idx="121">
                  <c:v>27.78702163061564</c:v>
                </c:pt>
                <c:pt idx="122">
                  <c:v>26.55786350148368</c:v>
                </c:pt>
                <c:pt idx="123">
                  <c:v>5.0</c:v>
                </c:pt>
                <c:pt idx="124">
                  <c:v>35.45150501672239</c:v>
                </c:pt>
                <c:pt idx="125">
                  <c:v>21.44444444444445</c:v>
                </c:pt>
                <c:pt idx="126">
                  <c:v>39.45578231292518</c:v>
                </c:pt>
                <c:pt idx="127">
                  <c:v>35.90909090909091</c:v>
                </c:pt>
                <c:pt idx="128">
                  <c:v>36.73469387755102</c:v>
                </c:pt>
                <c:pt idx="129">
                  <c:v>41.32231404958677</c:v>
                </c:pt>
                <c:pt idx="130">
                  <c:v>35.37906137183999</c:v>
                </c:pt>
                <c:pt idx="131">
                  <c:v>29.00302114803625</c:v>
                </c:pt>
                <c:pt idx="132">
                  <c:v>24.78386167146974</c:v>
                </c:pt>
                <c:pt idx="133">
                  <c:v>42.71356783919597</c:v>
                </c:pt>
                <c:pt idx="134">
                  <c:v>27.75919732441472</c:v>
                </c:pt>
                <c:pt idx="135">
                  <c:v>26.55367231638418</c:v>
                </c:pt>
                <c:pt idx="136">
                  <c:v>30.52064631956888</c:v>
                </c:pt>
                <c:pt idx="137">
                  <c:v>20.78947368421053</c:v>
                </c:pt>
                <c:pt idx="138">
                  <c:v>43.7086092715232</c:v>
                </c:pt>
                <c:pt idx="139">
                  <c:v>30.74626865671641</c:v>
                </c:pt>
                <c:pt idx="140">
                  <c:v>34.73282442748091</c:v>
                </c:pt>
                <c:pt idx="141">
                  <c:v>53.07692307692308</c:v>
                </c:pt>
                <c:pt idx="142">
                  <c:v>55.24475524475526</c:v>
                </c:pt>
                <c:pt idx="143">
                  <c:v>52.40000000000001</c:v>
                </c:pt>
                <c:pt idx="144">
                  <c:v>46.9453376205788</c:v>
                </c:pt>
                <c:pt idx="145">
                  <c:v>31.0272536687631</c:v>
                </c:pt>
                <c:pt idx="146">
                  <c:v>32.60869565217391</c:v>
                </c:pt>
                <c:pt idx="147">
                  <c:v>42.29508196721309</c:v>
                </c:pt>
                <c:pt idx="148">
                  <c:v>32.91139240506199</c:v>
                </c:pt>
                <c:pt idx="149">
                  <c:v>27.217125382263</c:v>
                </c:pt>
                <c:pt idx="150">
                  <c:v>33.0128205128205</c:v>
                </c:pt>
                <c:pt idx="151">
                  <c:v>24.41860465116278</c:v>
                </c:pt>
                <c:pt idx="152">
                  <c:v>30.50397877984085</c:v>
                </c:pt>
                <c:pt idx="153">
                  <c:v>32.9923273657289</c:v>
                </c:pt>
                <c:pt idx="154">
                  <c:v>28.16901408450704</c:v>
                </c:pt>
                <c:pt idx="155">
                  <c:v>38.72549019607843</c:v>
                </c:pt>
                <c:pt idx="156">
                  <c:v>28.10945273631841</c:v>
                </c:pt>
                <c:pt idx="157">
                  <c:v>46.73202614379084</c:v>
                </c:pt>
                <c:pt idx="158">
                  <c:v>37.78337531486145</c:v>
                </c:pt>
                <c:pt idx="159">
                  <c:v>45.35714285714199</c:v>
                </c:pt>
                <c:pt idx="160">
                  <c:v>32.25</c:v>
                </c:pt>
                <c:pt idx="161">
                  <c:v>39.66666666666599</c:v>
                </c:pt>
                <c:pt idx="162">
                  <c:v>36.49289099526067</c:v>
                </c:pt>
                <c:pt idx="163">
                  <c:v>32.30769230769199</c:v>
                </c:pt>
                <c:pt idx="164">
                  <c:v>36.01609657947684</c:v>
                </c:pt>
                <c:pt idx="165">
                  <c:v>37.14285714285714</c:v>
                </c:pt>
                <c:pt idx="166">
                  <c:v>41.74757281553397</c:v>
                </c:pt>
                <c:pt idx="167">
                  <c:v>39.03133903133904</c:v>
                </c:pt>
                <c:pt idx="168">
                  <c:v>37.85557986870896</c:v>
                </c:pt>
                <c:pt idx="169">
                  <c:v>34.69387755102039</c:v>
                </c:pt>
                <c:pt idx="170">
                  <c:v>34.10404624277457</c:v>
                </c:pt>
                <c:pt idx="171">
                  <c:v>34.18467583497052</c:v>
                </c:pt>
                <c:pt idx="172">
                  <c:v>34.313725490196</c:v>
                </c:pt>
                <c:pt idx="173">
                  <c:v>38.7990762124712</c:v>
                </c:pt>
                <c:pt idx="174">
                  <c:v>38.62745098039215</c:v>
                </c:pt>
                <c:pt idx="175">
                  <c:v>34.35700575815734</c:v>
                </c:pt>
                <c:pt idx="176">
                  <c:v>34.313725490196</c:v>
                </c:pt>
                <c:pt idx="177">
                  <c:v>32.32000000000001</c:v>
                </c:pt>
                <c:pt idx="178">
                  <c:v>30.53435114503816</c:v>
                </c:pt>
                <c:pt idx="179">
                  <c:v>34.10852713178295</c:v>
                </c:pt>
                <c:pt idx="180">
                  <c:v>34.98759305210918</c:v>
                </c:pt>
                <c:pt idx="181">
                  <c:v>50.75268817204299</c:v>
                </c:pt>
                <c:pt idx="182">
                  <c:v>31.14186851211073</c:v>
                </c:pt>
                <c:pt idx="184">
                  <c:v>34.2391304347826</c:v>
                </c:pt>
                <c:pt idx="185">
                  <c:v>37.01923076923077</c:v>
                </c:pt>
                <c:pt idx="186">
                  <c:v>34.09961685823755</c:v>
                </c:pt>
                <c:pt idx="187">
                  <c:v>33.7917485265226</c:v>
                </c:pt>
                <c:pt idx="188">
                  <c:v>39.50617283950617</c:v>
                </c:pt>
                <c:pt idx="189">
                  <c:v>39.52879581151832</c:v>
                </c:pt>
                <c:pt idx="190">
                  <c:v>36.22047244094488</c:v>
                </c:pt>
                <c:pt idx="192">
                  <c:v>40.48192771084199</c:v>
                </c:pt>
                <c:pt idx="193">
                  <c:v>35.1351351351352</c:v>
                </c:pt>
                <c:pt idx="194">
                  <c:v>40.60773480662983</c:v>
                </c:pt>
                <c:pt idx="195">
                  <c:v>38.48101265822785</c:v>
                </c:pt>
                <c:pt idx="196">
                  <c:v>35.62945368171022</c:v>
                </c:pt>
                <c:pt idx="197">
                  <c:v>36.99551569506726</c:v>
                </c:pt>
                <c:pt idx="199">
                  <c:v>55.03875968992248</c:v>
                </c:pt>
                <c:pt idx="200">
                  <c:v>44.66858789625361</c:v>
                </c:pt>
                <c:pt idx="201">
                  <c:v>41.35593220338982</c:v>
                </c:pt>
                <c:pt idx="202">
                  <c:v>41.85110663983904</c:v>
                </c:pt>
                <c:pt idx="203">
                  <c:v>57.17948717948599</c:v>
                </c:pt>
                <c:pt idx="204">
                  <c:v>53.11572700296735</c:v>
                </c:pt>
                <c:pt idx="205">
                  <c:v>47.70408163265304</c:v>
                </c:pt>
                <c:pt idx="206">
                  <c:v>45.74209245742093</c:v>
                </c:pt>
                <c:pt idx="207">
                  <c:v>47.425474254742</c:v>
                </c:pt>
                <c:pt idx="208">
                  <c:v>40.7982261640799</c:v>
                </c:pt>
                <c:pt idx="209">
                  <c:v>47.7326968973747</c:v>
                </c:pt>
                <c:pt idx="210">
                  <c:v>37.54266211604096</c:v>
                </c:pt>
                <c:pt idx="212">
                  <c:v>48.77384196185285</c:v>
                </c:pt>
                <c:pt idx="213">
                  <c:v>40.12345679012345</c:v>
                </c:pt>
                <c:pt idx="214">
                  <c:v>40.28629856850716</c:v>
                </c:pt>
                <c:pt idx="216">
                  <c:v>32.07261724659607</c:v>
                </c:pt>
                <c:pt idx="218">
                  <c:v>44.0677966101695</c:v>
                </c:pt>
                <c:pt idx="219">
                  <c:v>37.59124087591209</c:v>
                </c:pt>
                <c:pt idx="220">
                  <c:v>55.24475524475526</c:v>
                </c:pt>
                <c:pt idx="221">
                  <c:v>43.98976982097186</c:v>
                </c:pt>
                <c:pt idx="222">
                  <c:v>39.13934426229508</c:v>
                </c:pt>
                <c:pt idx="223">
                  <c:v>59.56678700360999</c:v>
                </c:pt>
                <c:pt idx="224">
                  <c:v>53.7037037037037</c:v>
                </c:pt>
                <c:pt idx="225">
                  <c:v>37.47016706443914</c:v>
                </c:pt>
                <c:pt idx="226">
                  <c:v>41.09947643979054</c:v>
                </c:pt>
                <c:pt idx="227">
                  <c:v>40.2321083172147</c:v>
                </c:pt>
                <c:pt idx="228">
                  <c:v>30.61946902654867</c:v>
                </c:pt>
                <c:pt idx="229">
                  <c:v>45.55084745762445</c:v>
                </c:pt>
                <c:pt idx="230">
                  <c:v>37.08086785009681</c:v>
                </c:pt>
                <c:pt idx="231">
                  <c:v>37.90697674418604</c:v>
                </c:pt>
                <c:pt idx="232">
                  <c:v>41.84914841849149</c:v>
                </c:pt>
                <c:pt idx="233">
                  <c:v>43.68686868686864</c:v>
                </c:pt>
                <c:pt idx="234">
                  <c:v>55.36332179930795</c:v>
                </c:pt>
                <c:pt idx="235">
                  <c:v>34.2685370741483</c:v>
                </c:pt>
                <c:pt idx="236">
                  <c:v>43.21608040201004</c:v>
                </c:pt>
                <c:pt idx="237">
                  <c:v>41.95804195804195</c:v>
                </c:pt>
                <c:pt idx="238">
                  <c:v>37.84246575342434</c:v>
                </c:pt>
                <c:pt idx="239">
                  <c:v>43.2900432900433</c:v>
                </c:pt>
                <c:pt idx="240">
                  <c:v>41.56118143459916</c:v>
                </c:pt>
                <c:pt idx="241">
                  <c:v>30.36020583190392</c:v>
                </c:pt>
                <c:pt idx="242">
                  <c:v>39.95943204868154</c:v>
                </c:pt>
                <c:pt idx="243">
                  <c:v>67.19367588932806</c:v>
                </c:pt>
                <c:pt idx="244">
                  <c:v>50.13774104683195</c:v>
                </c:pt>
                <c:pt idx="245">
                  <c:v>45.17133956386292</c:v>
                </c:pt>
                <c:pt idx="246">
                  <c:v>43.41463414634129</c:v>
                </c:pt>
                <c:pt idx="247">
                  <c:v>43.78947368421039</c:v>
                </c:pt>
                <c:pt idx="248">
                  <c:v>53.87096774193547</c:v>
                </c:pt>
                <c:pt idx="249">
                  <c:v>42.12121212121212</c:v>
                </c:pt>
                <c:pt idx="250">
                  <c:v>36.8421052631579</c:v>
                </c:pt>
                <c:pt idx="251">
                  <c:v>43.14285714285714</c:v>
                </c:pt>
                <c:pt idx="252">
                  <c:v>41.57509157509134</c:v>
                </c:pt>
                <c:pt idx="253">
                  <c:v>58.49056603773584</c:v>
                </c:pt>
                <c:pt idx="254">
                  <c:v>50.64935064935065</c:v>
                </c:pt>
                <c:pt idx="255">
                  <c:v>50.69444444444444</c:v>
                </c:pt>
                <c:pt idx="256">
                  <c:v>45.26315789473684</c:v>
                </c:pt>
                <c:pt idx="257">
                  <c:v>40.41916167664584</c:v>
                </c:pt>
                <c:pt idx="258">
                  <c:v>40.46997389033942</c:v>
                </c:pt>
                <c:pt idx="259">
                  <c:v>36.7983367983368</c:v>
                </c:pt>
                <c:pt idx="260">
                  <c:v>31.91056910569106</c:v>
                </c:pt>
                <c:pt idx="261">
                  <c:v>33.71647509578543</c:v>
                </c:pt>
                <c:pt idx="262">
                  <c:v>38.13953488372093</c:v>
                </c:pt>
                <c:pt idx="263">
                  <c:v>42.08242950108419</c:v>
                </c:pt>
                <c:pt idx="264">
                  <c:v>44.87534626038781</c:v>
                </c:pt>
                <c:pt idx="266">
                  <c:v>42.46231155778895</c:v>
                </c:pt>
                <c:pt idx="267">
                  <c:v>39.5750332005312</c:v>
                </c:pt>
                <c:pt idx="268">
                  <c:v>37.25490196078432</c:v>
                </c:pt>
                <c:pt idx="269">
                  <c:v>30.45454545454546</c:v>
                </c:pt>
                <c:pt idx="270">
                  <c:v>30.47210300429185</c:v>
                </c:pt>
                <c:pt idx="271">
                  <c:v>46.6887417218543</c:v>
                </c:pt>
                <c:pt idx="272">
                  <c:v>37.33333333333334</c:v>
                </c:pt>
                <c:pt idx="273">
                  <c:v>36.85567010309199</c:v>
                </c:pt>
                <c:pt idx="274">
                  <c:v>46.78362573099414</c:v>
                </c:pt>
                <c:pt idx="275">
                  <c:v>39.1304347826087</c:v>
                </c:pt>
                <c:pt idx="277">
                  <c:v>30.9305373525557</c:v>
                </c:pt>
                <c:pt idx="280">
                  <c:v>41.35338345864415</c:v>
                </c:pt>
                <c:pt idx="281">
                  <c:v>46.3235294117647</c:v>
                </c:pt>
                <c:pt idx="282">
                  <c:v>43.86920980926399</c:v>
                </c:pt>
                <c:pt idx="283">
                  <c:v>49.72972972972976</c:v>
                </c:pt>
                <c:pt idx="285">
                  <c:v>40.06410256410255</c:v>
                </c:pt>
                <c:pt idx="286">
                  <c:v>30.97826086956522</c:v>
                </c:pt>
                <c:pt idx="287">
                  <c:v>35.108153078203</c:v>
                </c:pt>
                <c:pt idx="288">
                  <c:v>38.68194842406877</c:v>
                </c:pt>
                <c:pt idx="289">
                  <c:v>38.64229765013054</c:v>
                </c:pt>
                <c:pt idx="290">
                  <c:v>38.97058823529412</c:v>
                </c:pt>
                <c:pt idx="291">
                  <c:v>31.26436781609196</c:v>
                </c:pt>
                <c:pt idx="294">
                  <c:v>32.71375464684014</c:v>
                </c:pt>
                <c:pt idx="295">
                  <c:v>41.84397163120529</c:v>
                </c:pt>
                <c:pt idx="296">
                  <c:v>32.54237288135593</c:v>
                </c:pt>
                <c:pt idx="297">
                  <c:v>30.70422535211268</c:v>
                </c:pt>
                <c:pt idx="298">
                  <c:v>34.83483483483484</c:v>
                </c:pt>
                <c:pt idx="299">
                  <c:v>31.75355450236967</c:v>
                </c:pt>
                <c:pt idx="300">
                  <c:v>35.52397868561279</c:v>
                </c:pt>
                <c:pt idx="301">
                  <c:v>38.79003558718861</c:v>
                </c:pt>
                <c:pt idx="303">
                  <c:v>28.85057471264368</c:v>
                </c:pt>
                <c:pt idx="304">
                  <c:v>27.91327913279132</c:v>
                </c:pt>
                <c:pt idx="305">
                  <c:v>25.60747663551402</c:v>
                </c:pt>
                <c:pt idx="306">
                  <c:v>31.60493827160494</c:v>
                </c:pt>
                <c:pt idx="307">
                  <c:v>44.20289855072463</c:v>
                </c:pt>
                <c:pt idx="308">
                  <c:v>38.66666666666599</c:v>
                </c:pt>
                <c:pt idx="309">
                  <c:v>53.88601036269429</c:v>
                </c:pt>
                <c:pt idx="310">
                  <c:v>42.06896551724137</c:v>
                </c:pt>
                <c:pt idx="311">
                  <c:v>36.55913978494623</c:v>
                </c:pt>
                <c:pt idx="312">
                  <c:v>25.76530612244898</c:v>
                </c:pt>
                <c:pt idx="313">
                  <c:v>27.07317073170732</c:v>
                </c:pt>
                <c:pt idx="314">
                  <c:v>48.8</c:v>
                </c:pt>
                <c:pt idx="315">
                  <c:v>39.20454545454545</c:v>
                </c:pt>
                <c:pt idx="316">
                  <c:v>62.20472440944879</c:v>
                </c:pt>
                <c:pt idx="317">
                  <c:v>36.18090452261274</c:v>
                </c:pt>
                <c:pt idx="318">
                  <c:v>29.08011869436202</c:v>
                </c:pt>
                <c:pt idx="319">
                  <c:v>35.43307086614173</c:v>
                </c:pt>
                <c:pt idx="320">
                  <c:v>32.36514522821576</c:v>
                </c:pt>
                <c:pt idx="321">
                  <c:v>33.85826771653542</c:v>
                </c:pt>
                <c:pt idx="322">
                  <c:v>39.56043956043955</c:v>
                </c:pt>
                <c:pt idx="323">
                  <c:v>69.0402476780186</c:v>
                </c:pt>
                <c:pt idx="324">
                  <c:v>28.66666666666667</c:v>
                </c:pt>
                <c:pt idx="325">
                  <c:v>28.4789644012945</c:v>
                </c:pt>
                <c:pt idx="326">
                  <c:v>41.6506717850288</c:v>
                </c:pt>
                <c:pt idx="327">
                  <c:v>34.59915611814347</c:v>
                </c:pt>
                <c:pt idx="328">
                  <c:v>60.36036036036035</c:v>
                </c:pt>
                <c:pt idx="329">
                  <c:v>31.74603174603175</c:v>
                </c:pt>
                <c:pt idx="330">
                  <c:v>34.07643312101911</c:v>
                </c:pt>
                <c:pt idx="331">
                  <c:v>54.61538461538449</c:v>
                </c:pt>
                <c:pt idx="332">
                  <c:v>35.0</c:v>
                </c:pt>
                <c:pt idx="333">
                  <c:v>35.5421686746988</c:v>
                </c:pt>
                <c:pt idx="334">
                  <c:v>38.80597014925373</c:v>
                </c:pt>
                <c:pt idx="336">
                  <c:v>58.450704225352</c:v>
                </c:pt>
                <c:pt idx="337">
                  <c:v>24.39478584729981</c:v>
                </c:pt>
                <c:pt idx="338">
                  <c:v>25.57251908396868</c:v>
                </c:pt>
                <c:pt idx="339">
                  <c:v>51.18110236220472</c:v>
                </c:pt>
                <c:pt idx="341">
                  <c:v>49.66887417218543</c:v>
                </c:pt>
                <c:pt idx="342">
                  <c:v>42.12962962962963</c:v>
                </c:pt>
                <c:pt idx="344">
                  <c:v>22.18091697645601</c:v>
                </c:pt>
                <c:pt idx="347">
                  <c:v>38.03088803088803</c:v>
                </c:pt>
                <c:pt idx="348">
                  <c:v>59.03614457831299</c:v>
                </c:pt>
                <c:pt idx="349">
                  <c:v>50.0</c:v>
                </c:pt>
                <c:pt idx="350">
                  <c:v>41.13475177304964</c:v>
                </c:pt>
                <c:pt idx="351">
                  <c:v>38.0</c:v>
                </c:pt>
                <c:pt idx="352">
                  <c:v>33.85214007782101</c:v>
                </c:pt>
                <c:pt idx="353">
                  <c:v>32.66932270916335</c:v>
                </c:pt>
                <c:pt idx="354">
                  <c:v>49.12280701754386</c:v>
                </c:pt>
                <c:pt idx="355">
                  <c:v>38.785046728972</c:v>
                </c:pt>
                <c:pt idx="356">
                  <c:v>24.19354838709677</c:v>
                </c:pt>
                <c:pt idx="358">
                  <c:v>45.55555555555556</c:v>
                </c:pt>
                <c:pt idx="359">
                  <c:v>28.68852459016268</c:v>
                </c:pt>
                <c:pt idx="360">
                  <c:v>34.77537437603996</c:v>
                </c:pt>
                <c:pt idx="361">
                  <c:v>66.55172413793105</c:v>
                </c:pt>
                <c:pt idx="362">
                  <c:v>51.07913669064747</c:v>
                </c:pt>
                <c:pt idx="363">
                  <c:v>48.79518072289155</c:v>
                </c:pt>
                <c:pt idx="365">
                  <c:v>30.28720626631854</c:v>
                </c:pt>
                <c:pt idx="366">
                  <c:v>32.09302325581395</c:v>
                </c:pt>
                <c:pt idx="367">
                  <c:v>28.34224598930481</c:v>
                </c:pt>
                <c:pt idx="368">
                  <c:v>41.36546184738955</c:v>
                </c:pt>
                <c:pt idx="372">
                  <c:v>27.10843373493976</c:v>
                </c:pt>
                <c:pt idx="373">
                  <c:v>31.81818181818182</c:v>
                </c:pt>
                <c:pt idx="374">
                  <c:v>23.28042328042248</c:v>
                </c:pt>
                <c:pt idx="375">
                  <c:v>28.33020637898687</c:v>
                </c:pt>
                <c:pt idx="376">
                  <c:v>69.01408450704226</c:v>
                </c:pt>
                <c:pt idx="377">
                  <c:v>45.45454545454484</c:v>
                </c:pt>
                <c:pt idx="378">
                  <c:v>30.61224489795918</c:v>
                </c:pt>
                <c:pt idx="379">
                  <c:v>29.68197879858657</c:v>
                </c:pt>
                <c:pt idx="380">
                  <c:v>40.83769633507853</c:v>
                </c:pt>
                <c:pt idx="381">
                  <c:v>49.0</c:v>
                </c:pt>
                <c:pt idx="382">
                  <c:v>53.27510917030567</c:v>
                </c:pt>
                <c:pt idx="383">
                  <c:v>39.55223880597014</c:v>
                </c:pt>
                <c:pt idx="384">
                  <c:v>30.02481389578163</c:v>
                </c:pt>
                <c:pt idx="385">
                  <c:v>25.45710267229254</c:v>
                </c:pt>
                <c:pt idx="386">
                  <c:v>44.33962264150944</c:v>
                </c:pt>
                <c:pt idx="387">
                  <c:v>60.24096385542168</c:v>
                </c:pt>
                <c:pt idx="388">
                  <c:v>62.66666666666599</c:v>
                </c:pt>
                <c:pt idx="389">
                  <c:v>56.52173913043478</c:v>
                </c:pt>
                <c:pt idx="390">
                  <c:v>51.37614678899083</c:v>
                </c:pt>
                <c:pt idx="391">
                  <c:v>53.57142857142829</c:v>
                </c:pt>
                <c:pt idx="392">
                  <c:v>32.72727272727272</c:v>
                </c:pt>
                <c:pt idx="393">
                  <c:v>32.84023668639009</c:v>
                </c:pt>
                <c:pt idx="394">
                  <c:v>25.59523809523809</c:v>
                </c:pt>
                <c:pt idx="395">
                  <c:v>46.01769911504257</c:v>
                </c:pt>
                <c:pt idx="396">
                  <c:v>59.52380952380952</c:v>
                </c:pt>
              </c:numCache>
            </c:numRef>
          </c:yVal>
          <c:smooth val="0"/>
        </c:ser>
        <c:dLbls>
          <c:showLegendKey val="0"/>
          <c:showVal val="0"/>
          <c:showCatName val="0"/>
          <c:showSerName val="0"/>
          <c:showPercent val="0"/>
          <c:showBubbleSize val="0"/>
        </c:dLbls>
        <c:axId val="1855516824"/>
        <c:axId val="1855701032"/>
      </c:scatterChart>
      <c:valAx>
        <c:axId val="1855516824"/>
        <c:scaling>
          <c:orientation val="minMax"/>
          <c:max val="42030.0"/>
          <c:min val="41640.0"/>
        </c:scaling>
        <c:delete val="0"/>
        <c:axPos val="b"/>
        <c:majorGridlines/>
        <c:title>
          <c:tx>
            <c:rich>
              <a:bodyPr/>
              <a:lstStyle/>
              <a:p>
                <a:pPr>
                  <a:defRPr sz="1400">
                    <a:effectLst>
                      <a:outerShdw blurRad="50800" dist="38100" dir="2700000" algn="tl" rotWithShape="0">
                        <a:srgbClr val="000000">
                          <a:alpha val="43000"/>
                        </a:srgbClr>
                      </a:outerShdw>
                    </a:effectLst>
                  </a:defRPr>
                </a:pPr>
                <a:r>
                  <a:rPr lang="en-US" sz="1400" dirty="0">
                    <a:effectLst>
                      <a:outerShdw blurRad="50800" dist="38100" dir="2700000" algn="tl" rotWithShape="0">
                        <a:srgbClr val="000000">
                          <a:alpha val="43000"/>
                        </a:srgbClr>
                      </a:outerShdw>
                    </a:effectLst>
                  </a:rPr>
                  <a:t>Date</a:t>
                </a:r>
              </a:p>
            </c:rich>
          </c:tx>
          <c:layout/>
          <c:overlay val="0"/>
          <c:spPr>
            <a:ln>
              <a:noFill/>
            </a:ln>
          </c:spPr>
        </c:title>
        <c:numFmt formatCode="m/d/yy" sourceLinked="1"/>
        <c:majorTickMark val="out"/>
        <c:minorTickMark val="none"/>
        <c:tickLblPos val="nextTo"/>
        <c:crossAx val="1855701032"/>
        <c:crosses val="autoZero"/>
        <c:crossBetween val="midCat"/>
      </c:valAx>
      <c:valAx>
        <c:axId val="1855701032"/>
        <c:scaling>
          <c:orientation val="minMax"/>
          <c:max val="80.0"/>
          <c:min val="20.0"/>
        </c:scaling>
        <c:delete val="0"/>
        <c:axPos val="l"/>
        <c:majorGridlines/>
        <c:title>
          <c:tx>
            <c:rich>
              <a:bodyPr rot="-5400000" vert="horz"/>
              <a:lstStyle/>
              <a:p>
                <a:pPr>
                  <a:defRPr sz="1400">
                    <a:effectLst>
                      <a:outerShdw blurRad="50800" dist="38100" dir="2700000" algn="tl" rotWithShape="0">
                        <a:srgbClr val="000000">
                          <a:alpha val="43000"/>
                        </a:srgbClr>
                      </a:outerShdw>
                    </a:effectLst>
                  </a:defRPr>
                </a:pPr>
                <a:r>
                  <a:rPr lang="en-US" sz="1400" dirty="0" smtClean="0">
                    <a:effectLst>
                      <a:outerShdw blurRad="50800" dist="38100" dir="2700000" algn="tl" rotWithShape="0">
                        <a:srgbClr val="000000">
                          <a:alpha val="43000"/>
                        </a:srgbClr>
                      </a:outerShdw>
                    </a:effectLst>
                  </a:rPr>
                  <a:t>CONUS Average Fractional </a:t>
                </a:r>
                <a:r>
                  <a:rPr lang="en-US" sz="1400" dirty="0">
                    <a:effectLst>
                      <a:outerShdw blurRad="50800" dist="38100" dir="2700000" algn="tl" rotWithShape="0">
                        <a:srgbClr val="000000">
                          <a:alpha val="43000"/>
                        </a:srgbClr>
                      </a:outerShdw>
                    </a:effectLst>
                  </a:rPr>
                  <a:t>Mean Absolute Error </a:t>
                </a:r>
                <a:r>
                  <a:rPr lang="en-US" sz="1400" dirty="0" smtClean="0">
                    <a:effectLst>
                      <a:outerShdw blurRad="50800" dist="38100" dir="2700000" algn="tl" rotWithShape="0">
                        <a:srgbClr val="000000">
                          <a:alpha val="43000"/>
                        </a:srgbClr>
                      </a:outerShdw>
                    </a:effectLst>
                  </a:rPr>
                  <a:t>(%)</a:t>
                </a:r>
                <a:endParaRPr lang="en-US" sz="1400" dirty="0">
                  <a:effectLst>
                    <a:outerShdw blurRad="50800" dist="38100" dir="2700000" algn="tl" rotWithShape="0">
                      <a:srgbClr val="000000">
                        <a:alpha val="43000"/>
                      </a:srgbClr>
                    </a:outerShdw>
                  </a:effectLst>
                </a:endParaRPr>
              </a:p>
            </c:rich>
          </c:tx>
          <c:layout/>
          <c:overlay val="0"/>
        </c:title>
        <c:numFmt formatCode="0" sourceLinked="0"/>
        <c:majorTickMark val="out"/>
        <c:minorTickMark val="none"/>
        <c:tickLblPos val="nextTo"/>
        <c:crossAx val="1855516824"/>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emf"/><Relationship Id="rId2" Type="http://schemas.openxmlformats.org/officeDocument/2006/relationships/image" Target="../media/image9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5" Type="http://schemas.openxmlformats.org/officeDocument/2006/relationships/image" Target="../media/image103.emf"/><Relationship Id="rId6" Type="http://schemas.openxmlformats.org/officeDocument/2006/relationships/image" Target="../media/image104.emf"/><Relationship Id="rId1" Type="http://schemas.openxmlformats.org/officeDocument/2006/relationships/image" Target="../media/image99.emf"/><Relationship Id="rId2" Type="http://schemas.openxmlformats.org/officeDocument/2006/relationships/image" Target="../media/image10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2469FA7-87C6-7B49-88CC-1FF764B89CD3}" type="datetimeFigureOut">
              <a:rPr lang="en-US" smtClean="0"/>
              <a:t>12/7/15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D52796-4E18-3E43-81CF-6C74414C9A10}" type="slidenum">
              <a:rPr lang="en-US" smtClean="0"/>
              <a:t>‹#›</a:t>
            </a:fld>
            <a:endParaRPr lang="en-US" dirty="0"/>
          </a:p>
        </p:txBody>
      </p:sp>
    </p:spTree>
    <p:extLst>
      <p:ext uri="{BB962C8B-B14F-4D97-AF65-F5344CB8AC3E}">
        <p14:creationId xmlns:p14="http://schemas.microsoft.com/office/powerpoint/2010/main" val="8604664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82EC1B-0691-D64D-8C75-9196B3E8A54C}" type="datetimeFigureOut">
              <a:rPr lang="en-US" smtClean="0"/>
              <a:t>12/7/15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02941C-E364-AB45-9D42-AD7FD44AF4EB}" type="slidenum">
              <a:rPr lang="en-US" smtClean="0"/>
              <a:t>‹#›</a:t>
            </a:fld>
            <a:endParaRPr lang="en-US" dirty="0"/>
          </a:p>
        </p:txBody>
      </p:sp>
    </p:spTree>
    <p:extLst>
      <p:ext uri="{BB962C8B-B14F-4D97-AF65-F5344CB8AC3E}">
        <p14:creationId xmlns:p14="http://schemas.microsoft.com/office/powerpoint/2010/main" val="36204147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A02941C-E364-AB45-9D42-AD7FD44AF4EB}" type="slidenum">
              <a:rPr lang="en-US" smtClean="0"/>
              <a:t>1</a:t>
            </a:fld>
            <a:endParaRPr lang="en-US"/>
          </a:p>
        </p:txBody>
      </p:sp>
    </p:spTree>
    <p:extLst>
      <p:ext uri="{BB962C8B-B14F-4D97-AF65-F5344CB8AC3E}">
        <p14:creationId xmlns:p14="http://schemas.microsoft.com/office/powerpoint/2010/main" val="1141741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MRMS also generate a suite of high resolution diagnostic products that did not</a:t>
            </a:r>
            <a:r>
              <a:rPr lang="en-US" baseline="0" dirty="0" smtClean="0">
                <a:ea typeface="ＭＳ Ｐゴシック" charset="0"/>
                <a:cs typeface="ＭＳ Ｐゴシック" charset="0"/>
              </a:rPr>
              <a:t> exist before.   They </a:t>
            </a:r>
            <a:r>
              <a:rPr lang="en-US" dirty="0" smtClean="0">
                <a:ea typeface="ＭＳ Ｐゴシック" charset="0"/>
                <a:cs typeface="ＭＳ Ｐゴシック" charset="0"/>
              </a:rPr>
              <a:t>are very</a:t>
            </a:r>
            <a:r>
              <a:rPr lang="en-US" baseline="0" dirty="0" smtClean="0">
                <a:ea typeface="ＭＳ Ｐゴシック" charset="0"/>
                <a:cs typeface="ＭＳ Ｐゴシック" charset="0"/>
              </a:rPr>
              <a:t> useful for analyzing the performance of MRMS QPE products, and are also used for various studies of precipitation properties across CONUS.  Among them , the most used are the surface precipitation rate and type.</a:t>
            </a:r>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slides shows the key steps in the MRMS radar</a:t>
            </a:r>
            <a:r>
              <a:rPr lang="en-US" baseline="0" dirty="0" smtClean="0"/>
              <a:t> QPE process.  They are the radar data quality control, blockage mitigation, VPR correction, seamless hybrid scan reflectivity mosaic, surface precipitation classification, and dynamic Z-R relationships.</a:t>
            </a:r>
          </a:p>
          <a:p>
            <a:endParaRPr lang="en-US" baseline="0" dirty="0" smtClean="0"/>
          </a:p>
          <a:p>
            <a:r>
              <a:rPr lang="en-US" baseline="0" dirty="0" smtClean="0"/>
              <a:t>The top three are single radar processes and bottom three multi-radar processes.  I’ll quickly go through each step next.  </a:t>
            </a:r>
            <a:endParaRPr lang="en-US" dirty="0"/>
          </a:p>
        </p:txBody>
      </p:sp>
      <p:sp>
        <p:nvSpPr>
          <p:cNvPr id="4" name="Slide Number Placeholder 3"/>
          <p:cNvSpPr>
            <a:spLocks noGrp="1"/>
          </p:cNvSpPr>
          <p:nvPr>
            <p:ph type="sldNum" sz="quarter" idx="10"/>
          </p:nvPr>
        </p:nvSpPr>
        <p:spPr/>
        <p:txBody>
          <a:bodyPr/>
          <a:lstStyle/>
          <a:p>
            <a:fld id="{2ED15198-A89F-1D46-A794-564AE653ECC9}" type="slidenum">
              <a:rPr lang="en-US" smtClean="0"/>
              <a:t>11</a:t>
            </a:fld>
            <a:endParaRPr lang="en-US" dirty="0"/>
          </a:p>
        </p:txBody>
      </p:sp>
    </p:spTree>
    <p:extLst>
      <p:ext uri="{BB962C8B-B14F-4D97-AF65-F5344CB8AC3E}">
        <p14:creationId xmlns:p14="http://schemas.microsoft.com/office/powerpoint/2010/main" val="2396576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p:cNvSpPr>
          <p:nvPr>
            <p:ph type="sldImg"/>
          </p:nvPr>
        </p:nvSpPr>
        <p:spPr>
          <a:solidFill>
            <a:srgbClr val="FFFFFF"/>
          </a:solidFill>
          <a:ln/>
        </p:spPr>
      </p:sp>
      <p:sp>
        <p:nvSpPr>
          <p:cNvPr id="13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The objective of radar data QC is to remove non-hydrometeor echoes.  For the US radars, the methodology is based on correlation</a:t>
            </a:r>
            <a:r>
              <a:rPr lang="en-US" baseline="0" dirty="0" smtClean="0">
                <a:ea typeface="ＭＳ Ｐゴシック" charset="0"/>
                <a:cs typeface="ＭＳ Ｐゴシック" charset="0"/>
              </a:rPr>
              <a:t> coefficient, 3-D reflectivity structure, the freezing level height and surface temperature.  These two images show the composite reflectivity mosaic before and after QC.</a:t>
            </a:r>
            <a:endParaRPr lang="en-US" dirty="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p:cNvSpPr>
          <p:nvPr>
            <p:ph type="sldImg"/>
          </p:nvPr>
        </p:nvSpPr>
        <p:spPr>
          <a:solidFill>
            <a:srgbClr val="FFFFFF"/>
          </a:solidFill>
          <a:ln/>
        </p:spPr>
      </p:sp>
      <p:sp>
        <p:nvSpPr>
          <p:cNvPr id="13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The Canadian radars</a:t>
            </a:r>
            <a:r>
              <a:rPr lang="en-US" baseline="0" dirty="0" smtClean="0">
                <a:ea typeface="ＭＳ Ｐゴシック" charset="0"/>
                <a:cs typeface="ＭＳ Ｐゴシック" charset="0"/>
              </a:rPr>
              <a:t> are single pol, and the QC methodology is based on a persistent clutter filter, and an AP mitigation scheme using 3D reflectivity structure, texture, and environmental data.  And these images shows a PPI, RHI and a before and after QC reflectivity field.</a:t>
            </a:r>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objective of blockage mitigation is to</a:t>
            </a:r>
            <a:r>
              <a:rPr lang="en-US" baseline="0" dirty="0" smtClean="0"/>
              <a:t> minimize discontinuities in the radar QPE due to blockages caused by terrain and above ground objects, such as trees and man made towers.</a:t>
            </a:r>
          </a:p>
          <a:p>
            <a:endParaRPr lang="en-US" baseline="0" dirty="0" smtClean="0"/>
          </a:p>
          <a:p>
            <a:r>
              <a:rPr lang="en-US" baseline="0" dirty="0" smtClean="0"/>
              <a:t>The methodology include three procedures: 1</a:t>
            </a:r>
            <a:r>
              <a:rPr lang="en-US" baseline="30000" dirty="0" smtClean="0"/>
              <a:t>st</a:t>
            </a:r>
            <a:r>
              <a:rPr lang="en-US" baseline="0" dirty="0" smtClean="0"/>
              <a:t> is to apply a power compensation in terrain blockage areas assuming a standard beam propagation.  The 2</a:t>
            </a:r>
            <a:r>
              <a:rPr lang="en-US" baseline="30000" dirty="0" smtClean="0"/>
              <a:t>nd</a:t>
            </a:r>
            <a:r>
              <a:rPr lang="en-US" baseline="0" dirty="0" smtClean="0"/>
              <a:t> is to apply a cross azimuth interpolation for narrow sectors blocked by manmade towers.  The 3</a:t>
            </a:r>
            <a:r>
              <a:rPr lang="en-US" baseline="30000" dirty="0" smtClean="0"/>
              <a:t>rd</a:t>
            </a:r>
            <a:r>
              <a:rPr lang="en-US" baseline="0" dirty="0" smtClean="0"/>
              <a:t> is to replace the data in a large sector of blockage with the data from the higher tilt.</a:t>
            </a:r>
            <a:endParaRPr lang="en-US" dirty="0"/>
          </a:p>
        </p:txBody>
      </p:sp>
      <p:sp>
        <p:nvSpPr>
          <p:cNvPr id="4" name="Slide Number Placeholder 3"/>
          <p:cNvSpPr>
            <a:spLocks noGrp="1"/>
          </p:cNvSpPr>
          <p:nvPr>
            <p:ph type="sldNum" sz="quarter" idx="10"/>
          </p:nvPr>
        </p:nvSpPr>
        <p:spPr/>
        <p:txBody>
          <a:bodyPr/>
          <a:lstStyle/>
          <a:p>
            <a:fld id="{EFF187A9-772B-9C45-A637-5DE0FA51BAA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of VPR correction</a:t>
            </a:r>
            <a:r>
              <a:rPr lang="en-US" baseline="0" dirty="0" smtClean="0"/>
              <a:t> is to reduce radar QPE errors due to bright band and beam overshooting the melting layer.</a:t>
            </a:r>
          </a:p>
          <a:p>
            <a:endParaRPr lang="en-US" baseline="0" dirty="0" smtClean="0"/>
          </a:p>
          <a:p>
            <a:r>
              <a:rPr lang="en-US" baseline="0" dirty="0" smtClean="0"/>
              <a:t>The methodology is to apply a correction to the hybrid scan reflectivity field based on the volume scan mean apparent VPR in the </a:t>
            </a:r>
            <a:r>
              <a:rPr lang="en-US" baseline="0" dirty="0" err="1" smtClean="0"/>
              <a:t>stratiform</a:t>
            </a:r>
            <a:r>
              <a:rPr lang="en-US" baseline="0" dirty="0" smtClean="0"/>
              <a:t> region.</a:t>
            </a:r>
          </a:p>
          <a:p>
            <a:endParaRPr lang="en-US" baseline="0" dirty="0" smtClean="0"/>
          </a:p>
          <a:p>
            <a:r>
              <a:rPr lang="en-US" baseline="0" dirty="0" smtClean="0"/>
              <a:t>This image shows an example 24h QPE before and after the VPR correction.  The bubble charts show three pieces of information: each bubble is a gauge station; the size of the bubble represents the gauge observed 24h accumulation, and color of the bubble shows the ratio of radar 24h QPE over the gauge obs.  Blue represents overestimation and red underestimation.  White means radar and gauge matches each other.</a:t>
            </a:r>
          </a:p>
          <a:p>
            <a:endParaRPr lang="en-US" baseline="0" dirty="0" smtClean="0"/>
          </a:p>
          <a:p>
            <a:r>
              <a:rPr lang="en-US" baseline="0" dirty="0" smtClean="0"/>
              <a:t>The bubble chart in the lower left shows the radar/gauge comparison before the VPR correction.   There was a band of blue bubbles indicating radar overestimation in the bright band, and a band of pink/red gauges further west, indicating underestimation when the radar beam overshoots the melting layer.   </a:t>
            </a:r>
          </a:p>
          <a:p>
            <a:endParaRPr lang="en-US" baseline="0" dirty="0" smtClean="0"/>
          </a:p>
          <a:p>
            <a:r>
              <a:rPr lang="en-US" baseline="0" dirty="0" smtClean="0"/>
              <a:t>The bubble chart in the lower right shows the radar/gauge comparison after the VPR correction.  The color of the bubbles shifted towards white indicating the over/underestimation are corrected.   The scatter plots also show the improvements by the VPR correction.</a:t>
            </a:r>
            <a:endParaRPr lang="en-US" dirty="0"/>
          </a:p>
        </p:txBody>
      </p:sp>
      <p:sp>
        <p:nvSpPr>
          <p:cNvPr id="4" name="Slide Number Placeholder 3"/>
          <p:cNvSpPr>
            <a:spLocks noGrp="1"/>
          </p:cNvSpPr>
          <p:nvPr>
            <p:ph type="sldNum" sz="quarter" idx="10"/>
          </p:nvPr>
        </p:nvSpPr>
        <p:spPr/>
        <p:txBody>
          <a:bodyPr/>
          <a:lstStyle/>
          <a:p>
            <a:fld id="{8A02941C-E364-AB45-9D42-AD7FD44AF4EB}" type="slidenum">
              <a:rPr lang="en-US" smtClean="0"/>
              <a:t>15</a:t>
            </a:fld>
            <a:endParaRPr lang="en-US" dirty="0"/>
          </a:p>
        </p:txBody>
      </p:sp>
    </p:spTree>
    <p:extLst>
      <p:ext uri="{BB962C8B-B14F-4D97-AF65-F5344CB8AC3E}">
        <p14:creationId xmlns:p14="http://schemas.microsoft.com/office/powerpoint/2010/main" val="397204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of seamless hybrid scan reflectivity mosaic is to create a seamless and accurate reflectivity mosaic for surface</a:t>
            </a:r>
            <a:r>
              <a:rPr lang="en-US" baseline="0" dirty="0" smtClean="0"/>
              <a:t> precipitation estimation.</a:t>
            </a:r>
          </a:p>
          <a:p>
            <a:endParaRPr lang="en-US" baseline="0" dirty="0" smtClean="0"/>
          </a:p>
          <a:p>
            <a:r>
              <a:rPr lang="en-US" baseline="0" dirty="0" smtClean="0"/>
              <a:t>The methodology is a conditionally weighted mean.</a:t>
            </a:r>
          </a:p>
          <a:p>
            <a:endParaRPr lang="en-US" baseline="0" dirty="0" smtClean="0"/>
          </a:p>
          <a:p>
            <a:r>
              <a:rPr lang="en-US" baseline="0" dirty="0" smtClean="0"/>
              <a:t>At any grid point with multiple radar coverage, if the lowest radar observation shows no precipitation, then the mosaic value is set to no </a:t>
            </a:r>
            <a:r>
              <a:rPr lang="en-US" baseline="0" dirty="0" err="1" smtClean="0"/>
              <a:t>precip</a:t>
            </a:r>
            <a:r>
              <a:rPr lang="en-US" baseline="0" dirty="0" smtClean="0"/>
              <a:t>.</a:t>
            </a:r>
          </a:p>
          <a:p>
            <a:endParaRPr lang="en-US" baseline="0" dirty="0" smtClean="0"/>
          </a:p>
          <a:p>
            <a:r>
              <a:rPr lang="en-US" baseline="0" dirty="0" smtClean="0"/>
              <a:t>Other wise, the </a:t>
            </a:r>
            <a:r>
              <a:rPr lang="en-US" baseline="0" dirty="0" err="1" smtClean="0"/>
              <a:t>mosaiced</a:t>
            </a:r>
            <a:r>
              <a:rPr lang="en-US" baseline="0" dirty="0" smtClean="0"/>
              <a:t> value will be a weighted mean of selected radar observations based on their heights with respect to the melting layer.</a:t>
            </a:r>
          </a:p>
          <a:p>
            <a:endParaRPr lang="en-US" baseline="0" dirty="0" smtClean="0"/>
          </a:p>
          <a:p>
            <a:r>
              <a:rPr lang="en-US" baseline="0" dirty="0" smtClean="0"/>
              <a:t>In this example, there are six radars covering this same point.  The mosaic will take a weighted mean of 1 and 2 because they are below the melting layer.</a:t>
            </a:r>
            <a:endParaRPr lang="en-US" dirty="0"/>
          </a:p>
        </p:txBody>
      </p:sp>
      <p:sp>
        <p:nvSpPr>
          <p:cNvPr id="4" name="Slide Number Placeholder 3"/>
          <p:cNvSpPr>
            <a:spLocks noGrp="1"/>
          </p:cNvSpPr>
          <p:nvPr>
            <p:ph type="sldNum" sz="quarter" idx="10"/>
          </p:nvPr>
        </p:nvSpPr>
        <p:spPr/>
        <p:txBody>
          <a:bodyPr/>
          <a:lstStyle/>
          <a:p>
            <a:fld id="{2ED15198-A89F-1D46-A794-564AE653ECC9}" type="slidenum">
              <a:rPr lang="en-US" smtClean="0"/>
              <a:t>16</a:t>
            </a:fld>
            <a:endParaRPr lang="en-US" dirty="0"/>
          </a:p>
        </p:txBody>
      </p:sp>
    </p:spTree>
    <p:extLst>
      <p:ext uri="{BB962C8B-B14F-4D97-AF65-F5344CB8AC3E}">
        <p14:creationId xmlns:p14="http://schemas.microsoft.com/office/powerpoint/2010/main" val="1228587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a:t>
            </a:r>
            <a:r>
              <a:rPr lang="en-US" baseline="0" dirty="0" smtClean="0"/>
              <a:t> the benefit of a multi-radar </a:t>
            </a:r>
            <a:r>
              <a:rPr lang="en-US" baseline="0" dirty="0" err="1" smtClean="0"/>
              <a:t>mosaiced</a:t>
            </a:r>
            <a:r>
              <a:rPr lang="en-US" baseline="0" dirty="0" smtClean="0"/>
              <a:t> QPE over a single radar QPE.   The bubble chart in the upper middle shows distinct range dependent errors with overestimation in the bright band (i.e., a small band of blue bubbles) and underestimation when the radar beam overshoots the melting layer (</a:t>
            </a:r>
            <a:r>
              <a:rPr lang="en-US" baseline="0" dirty="0" err="1" smtClean="0"/>
              <a:t>i.e</a:t>
            </a:r>
            <a:r>
              <a:rPr lang="en-US" baseline="0" dirty="0" smtClean="0"/>
              <a:t> the circle of orange and red bubbles).   In the multi-radar mosaic, only the data below the bright band are used because the radars are relatively dense.</a:t>
            </a:r>
            <a:endParaRPr lang="en-US" dirty="0"/>
          </a:p>
        </p:txBody>
      </p:sp>
      <p:sp>
        <p:nvSpPr>
          <p:cNvPr id="4" name="Slide Number Placeholder 3"/>
          <p:cNvSpPr>
            <a:spLocks noGrp="1"/>
          </p:cNvSpPr>
          <p:nvPr>
            <p:ph type="sldNum" sz="quarter" idx="10"/>
          </p:nvPr>
        </p:nvSpPr>
        <p:spPr/>
        <p:txBody>
          <a:bodyPr/>
          <a:lstStyle/>
          <a:p>
            <a:fld id="{8A02941C-E364-AB45-9D42-AD7FD44AF4EB}" type="slidenum">
              <a:rPr lang="en-US" smtClean="0"/>
              <a:t>17</a:t>
            </a:fld>
            <a:endParaRPr lang="en-US" dirty="0"/>
          </a:p>
        </p:txBody>
      </p:sp>
    </p:spTree>
    <p:extLst>
      <p:ext uri="{BB962C8B-B14F-4D97-AF65-F5344CB8AC3E}">
        <p14:creationId xmlns:p14="http://schemas.microsoft.com/office/powerpoint/2010/main" val="446368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of seamless hybrid scan reflectivity mosaic is to create a seamless and accurate reflectivity mosaic for surface</a:t>
            </a:r>
            <a:r>
              <a:rPr lang="en-US" baseline="0" dirty="0" smtClean="0"/>
              <a:t> precipitation estimation.</a:t>
            </a:r>
          </a:p>
          <a:p>
            <a:endParaRPr lang="en-US" baseline="0" dirty="0" smtClean="0"/>
          </a:p>
          <a:p>
            <a:r>
              <a:rPr lang="en-US" baseline="0" dirty="0" smtClean="0"/>
              <a:t>The methodology is a conditionally weighted mean.</a:t>
            </a:r>
          </a:p>
          <a:p>
            <a:endParaRPr lang="en-US" baseline="0" dirty="0" smtClean="0"/>
          </a:p>
          <a:p>
            <a:r>
              <a:rPr lang="en-US" baseline="0" dirty="0" smtClean="0"/>
              <a:t>At any grid point with multiple radar coverage, if the lowest radar observation shows no precipitation, then the mosaic value is set to no </a:t>
            </a:r>
            <a:r>
              <a:rPr lang="en-US" baseline="0" dirty="0" err="1" smtClean="0"/>
              <a:t>precip</a:t>
            </a:r>
            <a:r>
              <a:rPr lang="en-US" baseline="0" dirty="0" smtClean="0"/>
              <a:t>.</a:t>
            </a:r>
          </a:p>
          <a:p>
            <a:endParaRPr lang="en-US" baseline="0" dirty="0" smtClean="0"/>
          </a:p>
          <a:p>
            <a:r>
              <a:rPr lang="en-US" baseline="0" dirty="0" smtClean="0"/>
              <a:t>Other wise, the </a:t>
            </a:r>
            <a:r>
              <a:rPr lang="en-US" baseline="0" dirty="0" err="1" smtClean="0"/>
              <a:t>mosaiced</a:t>
            </a:r>
            <a:r>
              <a:rPr lang="en-US" baseline="0" dirty="0" smtClean="0"/>
              <a:t> value will be a weighted mean of selected radar observations based on their heights with respect to the melting layer.</a:t>
            </a:r>
          </a:p>
          <a:p>
            <a:endParaRPr lang="en-US" baseline="0" dirty="0" smtClean="0"/>
          </a:p>
          <a:p>
            <a:r>
              <a:rPr lang="en-US" baseline="0" dirty="0" smtClean="0"/>
              <a:t>In this example, there are six radars covering this same point.  The mosaic will take a weighted mean of 1 and 2 because they are below the melting layer.</a:t>
            </a:r>
            <a:endParaRPr lang="en-US" dirty="0"/>
          </a:p>
        </p:txBody>
      </p:sp>
      <p:sp>
        <p:nvSpPr>
          <p:cNvPr id="4" name="Slide Number Placeholder 3"/>
          <p:cNvSpPr>
            <a:spLocks noGrp="1"/>
          </p:cNvSpPr>
          <p:nvPr>
            <p:ph type="sldNum" sz="quarter" idx="10"/>
          </p:nvPr>
        </p:nvSpPr>
        <p:spPr/>
        <p:txBody>
          <a:bodyPr/>
          <a:lstStyle/>
          <a:p>
            <a:fld id="{2ED15198-A89F-1D46-A794-564AE653ECC9}" type="slidenum">
              <a:rPr lang="en-US" smtClean="0"/>
              <a:t>18</a:t>
            </a:fld>
            <a:endParaRPr lang="en-US" dirty="0"/>
          </a:p>
        </p:txBody>
      </p:sp>
    </p:spTree>
    <p:extLst>
      <p:ext uri="{BB962C8B-B14F-4D97-AF65-F5344CB8AC3E}">
        <p14:creationId xmlns:p14="http://schemas.microsoft.com/office/powerpoint/2010/main" val="1228587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slides shows the MRMS surface precipitation classification flowchart.  The pink parallel</a:t>
            </a:r>
            <a:r>
              <a:rPr lang="en-US" baseline="0" dirty="0" smtClean="0"/>
              <a:t> grams indicate the final seven categories, which are snow, hail, convective rain, cool and warm </a:t>
            </a:r>
            <a:r>
              <a:rPr lang="en-US" baseline="0" dirty="0" err="1" smtClean="0"/>
              <a:t>stratiform</a:t>
            </a:r>
            <a:r>
              <a:rPr lang="en-US" baseline="0" dirty="0" smtClean="0"/>
              <a:t> rain, and tropical rain.  You will notice many environmental data and parameters such as the surface web bulb temp. and  freezing level height.  The vertical profile of reflectivity and probability of warm rain are also used.</a:t>
            </a:r>
            <a:endParaRPr lang="en-US" dirty="0"/>
          </a:p>
        </p:txBody>
      </p:sp>
      <p:sp>
        <p:nvSpPr>
          <p:cNvPr id="4" name="Slide Number Placeholder 3"/>
          <p:cNvSpPr>
            <a:spLocks noGrp="1"/>
          </p:cNvSpPr>
          <p:nvPr>
            <p:ph type="sldNum" sz="quarter" idx="10"/>
          </p:nvPr>
        </p:nvSpPr>
        <p:spPr/>
        <p:txBody>
          <a:bodyPr/>
          <a:lstStyle/>
          <a:p>
            <a:fld id="{2ED15198-A89F-1D46-A794-564AE653ECC9}" type="slidenum">
              <a:rPr lang="en-US" smtClean="0"/>
              <a:t>19</a:t>
            </a:fld>
            <a:endParaRPr lang="en-US" dirty="0"/>
          </a:p>
        </p:txBody>
      </p:sp>
    </p:spTree>
    <p:extLst>
      <p:ext uri="{BB962C8B-B14F-4D97-AF65-F5344CB8AC3E}">
        <p14:creationId xmlns:p14="http://schemas.microsoft.com/office/powerpoint/2010/main" val="228420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这是今天报告的主要内容。</a:t>
            </a:r>
            <a:endParaRPr lang="en-US" dirty="0"/>
          </a:p>
        </p:txBody>
      </p:sp>
      <p:sp>
        <p:nvSpPr>
          <p:cNvPr id="4" name="Slide Number Placeholder 3"/>
          <p:cNvSpPr>
            <a:spLocks noGrp="1"/>
          </p:cNvSpPr>
          <p:nvPr>
            <p:ph type="sldNum" sz="quarter" idx="10"/>
          </p:nvPr>
        </p:nvSpPr>
        <p:spPr/>
        <p:txBody>
          <a:bodyPr/>
          <a:lstStyle/>
          <a:p>
            <a:fld id="{8A02941C-E364-AB45-9D42-AD7FD44AF4EB}" type="slidenum">
              <a:rPr lang="en-US" smtClean="0"/>
              <a:t>2</a:t>
            </a:fld>
            <a:endParaRPr lang="en-US"/>
          </a:p>
        </p:txBody>
      </p:sp>
    </p:spTree>
    <p:extLst>
      <p:ext uri="{BB962C8B-B14F-4D97-AF65-F5344CB8AC3E}">
        <p14:creationId xmlns:p14="http://schemas.microsoft.com/office/powerpoint/2010/main" val="90739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an example MRMS</a:t>
            </a:r>
            <a:r>
              <a:rPr lang="en-US" baseline="0" dirty="0" smtClean="0"/>
              <a:t> surface precipitation type field (color map) overlaid with the mPING observations (symbols).   The rain/snow line matched the surface observations quite well in this case.</a:t>
            </a:r>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20</a:t>
            </a:fld>
            <a:endParaRPr lang="en-US" dirty="0"/>
          </a:p>
        </p:txBody>
      </p:sp>
    </p:spTree>
    <p:extLst>
      <p:ext uri="{BB962C8B-B14F-4D97-AF65-F5344CB8AC3E}">
        <p14:creationId xmlns:p14="http://schemas.microsoft.com/office/powerpoint/2010/main" val="205970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shows the fractional mean absolute error of four daily QPEs with respect to the CoCoRaHS gauges over the entire year of 2014.</a:t>
            </a:r>
          </a:p>
          <a:p>
            <a:endParaRPr lang="en-US" baseline="0" dirty="0" smtClean="0"/>
          </a:p>
          <a:p>
            <a:r>
              <a:rPr lang="en-US" baseline="0" dirty="0" smtClean="0"/>
              <a:t>CoCoRaHS stands for community collaborative rain, hail and snow network, and the data are manually observed by volunteers. </a:t>
            </a:r>
          </a:p>
          <a:p>
            <a:endParaRPr lang="en-US" baseline="0" dirty="0" smtClean="0"/>
          </a:p>
          <a:p>
            <a:r>
              <a:rPr lang="en-US" baseline="0" dirty="0" smtClean="0"/>
              <a:t>The cyan line is the NWS operational radar only QPE called Stage-II, the blue line is the MRMS radar QPE, and pink line MRMS local-gauge bias corrected radar QPE.  All three are real-time automated QPE products.   Among them, MRMS QPE has the highest spatial and temporal resolution and shortest latency since it does not need to wait for gauge data.</a:t>
            </a:r>
          </a:p>
          <a:p>
            <a:endParaRPr lang="en-US" baseline="0" dirty="0" smtClean="0"/>
          </a:p>
          <a:p>
            <a:r>
              <a:rPr lang="en-US" baseline="0" dirty="0" smtClean="0"/>
              <a:t>The orange line is another NWS operational QPE product called Stage-IV.  It is manually created by forecasters using radar, gauge (including cocorahs), and sometime satellite data.   Stage-IV is considered the most accurate national QPE, although it is a little coarser resolution and has a long latency due to the manual quality assurance processes.</a:t>
            </a:r>
          </a:p>
          <a:p>
            <a:endParaRPr lang="en-US" baseline="0" dirty="0" smtClean="0"/>
          </a:p>
          <a:p>
            <a:r>
              <a:rPr lang="en-US" baseline="0" dirty="0" smtClean="0"/>
              <a:t>The figure shows that the MRMS radar QPE provided consistent improvements over the Stage-II radar only QPE.</a:t>
            </a:r>
          </a:p>
          <a:p>
            <a:endParaRPr lang="en-US" baseline="0" dirty="0" smtClean="0"/>
          </a:p>
          <a:p>
            <a:r>
              <a:rPr lang="en-US" baseline="0" dirty="0" smtClean="0"/>
              <a:t>The MRMS local gauge bias corrected QPE provided further improvements over the radar QPE.  Both MRMS products have been used by river forecast centers as an input for their Stage-IV product.</a:t>
            </a:r>
          </a:p>
        </p:txBody>
      </p:sp>
      <p:sp>
        <p:nvSpPr>
          <p:cNvPr id="4" name="Slide Number Placeholder 3"/>
          <p:cNvSpPr>
            <a:spLocks noGrp="1"/>
          </p:cNvSpPr>
          <p:nvPr>
            <p:ph type="sldNum" sz="quarter" idx="10"/>
          </p:nvPr>
        </p:nvSpPr>
        <p:spPr/>
        <p:txBody>
          <a:bodyPr/>
          <a:lstStyle/>
          <a:p>
            <a:fld id="{0F8C3057-D8C7-3446-9A91-8A752B787481}" type="slidenum">
              <a:rPr lang="en-US" smtClean="0"/>
              <a:t>21</a:t>
            </a:fld>
            <a:endParaRPr lang="en-US" dirty="0"/>
          </a:p>
        </p:txBody>
      </p:sp>
    </p:spTree>
    <p:extLst>
      <p:ext uri="{BB962C8B-B14F-4D97-AF65-F5344CB8AC3E}">
        <p14:creationId xmlns:p14="http://schemas.microsoft.com/office/powerpoint/2010/main" val="2372661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p:cNvSpPr>
          <p:nvPr>
            <p:ph type="sldImg"/>
          </p:nvPr>
        </p:nvSpPr>
        <p:spPr>
          <a:solidFill>
            <a:srgbClr val="FFFFFF"/>
          </a:solidFill>
          <a:ln/>
        </p:spPr>
      </p:sp>
      <p:sp>
        <p:nvSpPr>
          <p:cNvPr id="13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The MRMS QPE product is currently served as a base product for the river forecast centers’ operations.  It also</a:t>
            </a:r>
            <a:r>
              <a:rPr lang="en-US" baseline="0" dirty="0" smtClean="0">
                <a:ea typeface="ＭＳ Ｐゴシック" charset="0"/>
                <a:cs typeface="ＭＳ Ｐゴシック" charset="0"/>
              </a:rPr>
              <a:t> provides a forcing for the distributed flash flood model.</a:t>
            </a:r>
          </a:p>
          <a:p>
            <a:pPr eaLnBrk="1" hangingPunct="1"/>
            <a:endParaRPr lang="en-US" baseline="0" dirty="0" smtClean="0">
              <a:ea typeface="ＭＳ Ｐゴシック" charset="0"/>
              <a:cs typeface="ＭＳ Ｐゴシック" charset="0"/>
            </a:endParaRPr>
          </a:p>
          <a:p>
            <a:pPr eaLnBrk="1" hangingPunct="1"/>
            <a:r>
              <a:rPr lang="en-US" baseline="0" dirty="0" smtClean="0">
                <a:ea typeface="ＭＳ Ｐゴシック" charset="0"/>
                <a:cs typeface="ＭＳ Ｐゴシック" charset="0"/>
              </a:rPr>
              <a:t>The data are widely used in the evaluation of satellite QPEs</a:t>
            </a:r>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have covered the operational products.  Next I’d like to discuss some of our ongoing research, and challenges and opportunities for radar QPE.</a:t>
            </a:r>
            <a:endParaRPr lang="en-US" dirty="0"/>
          </a:p>
        </p:txBody>
      </p:sp>
      <p:sp>
        <p:nvSpPr>
          <p:cNvPr id="4" name="Slide Number Placeholder 3"/>
          <p:cNvSpPr>
            <a:spLocks noGrp="1"/>
          </p:cNvSpPr>
          <p:nvPr>
            <p:ph type="sldNum" sz="quarter" idx="10"/>
          </p:nvPr>
        </p:nvSpPr>
        <p:spPr/>
        <p:txBody>
          <a:bodyPr/>
          <a:lstStyle/>
          <a:p>
            <a:fld id="{8A02941C-E364-AB45-9D42-AD7FD44AF4EB}" type="slidenum">
              <a:rPr lang="en-US" smtClean="0"/>
              <a:t>23</a:t>
            </a:fld>
            <a:endParaRPr lang="en-US"/>
          </a:p>
        </p:txBody>
      </p:sp>
    </p:spTree>
    <p:extLst>
      <p:ext uri="{BB962C8B-B14F-4D97-AF65-F5344CB8AC3E}">
        <p14:creationId xmlns:p14="http://schemas.microsoft.com/office/powerpoint/2010/main" val="90739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major challenge of the radar QPE is the uncertainty of the empirical relationships between radar variables and liquid or ice water content.   This is a hail storm case where MRMS radar QPE had ~40% overestimation.</a:t>
            </a:r>
          </a:p>
          <a:p>
            <a:endParaRPr lang="en-US" baseline="0" dirty="0" smtClean="0"/>
          </a:p>
          <a:p>
            <a:r>
              <a:rPr lang="en-US" baseline="0" dirty="0" smtClean="0"/>
              <a:t>Another major challenge is the lack of coverage ….</a:t>
            </a:r>
          </a:p>
        </p:txBody>
      </p:sp>
      <p:sp>
        <p:nvSpPr>
          <p:cNvPr id="4" name="Slide Number Placeholder 3"/>
          <p:cNvSpPr>
            <a:spLocks noGrp="1"/>
          </p:cNvSpPr>
          <p:nvPr>
            <p:ph type="sldNum" sz="quarter" idx="10"/>
          </p:nvPr>
        </p:nvSpPr>
        <p:spPr/>
        <p:txBody>
          <a:bodyPr/>
          <a:lstStyle/>
          <a:p>
            <a:fld id="{8A02941C-E364-AB45-9D42-AD7FD44AF4EB}" type="slidenum">
              <a:rPr lang="en-US" smtClean="0"/>
              <a:t>24</a:t>
            </a:fld>
            <a:endParaRPr lang="en-US" dirty="0"/>
          </a:p>
        </p:txBody>
      </p:sp>
    </p:spTree>
    <p:extLst>
      <p:ext uri="{BB962C8B-B14F-4D97-AF65-F5344CB8AC3E}">
        <p14:creationId xmlns:p14="http://schemas.microsoft.com/office/powerpoint/2010/main" val="874058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p:cNvSpPr>
          <p:nvPr>
            <p:ph type="sldImg"/>
          </p:nvPr>
        </p:nvSpPr>
        <p:spPr>
          <a:solidFill>
            <a:srgbClr val="FFFFFF"/>
          </a:solidFill>
          <a:ln/>
        </p:spPr>
      </p:sp>
      <p:sp>
        <p:nvSpPr>
          <p:cNvPr id="13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There are</a:t>
            </a:r>
            <a:r>
              <a:rPr lang="en-US" baseline="0" dirty="0" smtClean="0">
                <a:ea typeface="ＭＳ Ｐゴシック" charset="0"/>
                <a:cs typeface="ＭＳ Ｐゴシック" charset="0"/>
              </a:rPr>
              <a:t> new technologies that can improve the radar QPE by reducing the uncertainties in the radar-LWC relationships.</a:t>
            </a:r>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p:cNvSpPr>
          <p:nvPr>
            <p:ph type="sldImg"/>
          </p:nvPr>
        </p:nvSpPr>
        <p:spPr>
          <a:solidFill>
            <a:srgbClr val="FFFFFF"/>
          </a:solidFill>
          <a:ln/>
        </p:spPr>
      </p:sp>
      <p:sp>
        <p:nvSpPr>
          <p:cNvPr id="13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There are</a:t>
            </a:r>
            <a:r>
              <a:rPr lang="en-US" baseline="0" dirty="0" smtClean="0">
                <a:ea typeface="ＭＳ Ｐゴシック" charset="0"/>
                <a:cs typeface="ＭＳ Ｐゴシック" charset="0"/>
              </a:rPr>
              <a:t> new technologies that can improve the radar QPE by reducing the uncertainties in the radar-LWC relationships.</a:t>
            </a:r>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 applied</a:t>
            </a:r>
            <a:r>
              <a:rPr lang="en-US" baseline="0" dirty="0" smtClean="0"/>
              <a:t> when </a:t>
            </a:r>
            <a:r>
              <a:rPr lang="en-US" baseline="0" dirty="0" err="1" smtClean="0"/>
              <a:t>blk</a:t>
            </a:r>
            <a:r>
              <a:rPr lang="en-US" baseline="0" dirty="0" smtClean="0"/>
              <a:t> &lt;90%, using Taiwan DSD derived alpha;  Q2 precipitation type.</a:t>
            </a:r>
          </a:p>
          <a:p>
            <a:endParaRPr lang="en-US" baseline="0" dirty="0" smtClean="0"/>
          </a:p>
          <a:p>
            <a:endParaRPr lang="en-US" baseline="0" dirty="0" smtClean="0"/>
          </a:p>
          <a:p>
            <a:r>
              <a:rPr lang="en-US" baseline="0" dirty="0" smtClean="0"/>
              <a:t>R(</a:t>
            </a:r>
            <a:r>
              <a:rPr lang="en-US" baseline="0" dirty="0" err="1" smtClean="0"/>
              <a:t>Kdp</a:t>
            </a:r>
            <a:r>
              <a:rPr lang="en-US" baseline="0" dirty="0" smtClean="0"/>
              <a:t>) applied when </a:t>
            </a:r>
            <a:r>
              <a:rPr lang="en-US" baseline="0" dirty="0" err="1" smtClean="0"/>
              <a:t>blk</a:t>
            </a:r>
            <a:r>
              <a:rPr lang="en-US" baseline="0" dirty="0" smtClean="0"/>
              <a:t> &lt; 50%, and R(</a:t>
            </a:r>
            <a:r>
              <a:rPr lang="en-US" baseline="0" dirty="0" err="1" smtClean="0"/>
              <a:t>kdp</a:t>
            </a:r>
            <a:r>
              <a:rPr lang="en-US" baseline="0" dirty="0" smtClean="0"/>
              <a:t>) &gt; 13mm/hr.   Beyond 100km attenuation issue.</a:t>
            </a:r>
            <a:endParaRPr lang="en-US" dirty="0"/>
          </a:p>
        </p:txBody>
      </p:sp>
      <p:sp>
        <p:nvSpPr>
          <p:cNvPr id="4" name="Slide Number Placeholder 3"/>
          <p:cNvSpPr>
            <a:spLocks noGrp="1"/>
          </p:cNvSpPr>
          <p:nvPr>
            <p:ph type="sldNum" sz="quarter" idx="10"/>
          </p:nvPr>
        </p:nvSpPr>
        <p:spPr/>
        <p:txBody>
          <a:bodyPr/>
          <a:lstStyle/>
          <a:p>
            <a:fld id="{B96382E0-1180-5644-B8CF-B9E80A1D6FDA}" type="slidenum">
              <a:rPr lang="en-US" smtClean="0"/>
              <a:t>32</a:t>
            </a:fld>
            <a:endParaRPr lang="en-US" dirty="0"/>
          </a:p>
        </p:txBody>
      </p:sp>
    </p:spTree>
    <p:extLst>
      <p:ext uri="{BB962C8B-B14F-4D97-AF65-F5344CB8AC3E}">
        <p14:creationId xmlns:p14="http://schemas.microsoft.com/office/powerpoint/2010/main" val="3981764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Radar Name</a:t>
            </a:r>
            <a:endParaRPr lang="en-US" dirty="0"/>
          </a:p>
        </p:txBody>
      </p:sp>
      <p:sp>
        <p:nvSpPr>
          <p:cNvPr id="4" name="Slide Number Placeholder 3"/>
          <p:cNvSpPr>
            <a:spLocks noGrp="1"/>
          </p:cNvSpPr>
          <p:nvPr>
            <p:ph type="sldNum" sz="quarter" idx="10"/>
          </p:nvPr>
        </p:nvSpPr>
        <p:spPr/>
        <p:txBody>
          <a:bodyPr/>
          <a:lstStyle/>
          <a:p>
            <a:fld id="{3E5DE0AC-2178-FE48-ACFE-4A73363A94FD}" type="slidenum">
              <a:rPr lang="en-US" smtClean="0"/>
              <a:t>34</a:t>
            </a:fld>
            <a:endParaRPr lang="en-US"/>
          </a:p>
        </p:txBody>
      </p:sp>
    </p:spTree>
    <p:extLst>
      <p:ext uri="{BB962C8B-B14F-4D97-AF65-F5344CB8AC3E}">
        <p14:creationId xmlns:p14="http://schemas.microsoft.com/office/powerpoint/2010/main" val="1421091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outerShdw blurRad="50800" dist="38100" dir="2700000" algn="tl" rotWithShape="0">
                    <a:srgbClr val="000000">
                      <a:alpha val="43000"/>
                    </a:srgbClr>
                  </a:outerShdw>
                </a:effectLst>
              </a:rPr>
              <a:t>Using R(Z) if R(KDP)&lt;13mm/</a:t>
            </a:r>
            <a:r>
              <a:rPr lang="en-US" sz="1200" dirty="0" err="1" smtClean="0">
                <a:effectLst>
                  <a:outerShdw blurRad="50800" dist="38100" dir="2700000" algn="tl" rotWithShape="0">
                    <a:srgbClr val="000000">
                      <a:alpha val="43000"/>
                    </a:srgbClr>
                  </a:outerShdw>
                </a:effectLst>
              </a:rPr>
              <a:t>hr</a:t>
            </a:r>
            <a:endParaRPr lang="en-US" sz="1200" dirty="0" smtClean="0">
              <a:effectLst>
                <a:outerShdw blurRad="50800" dist="38100" dir="2700000" algn="tl" rotWithShape="0">
                  <a:srgbClr val="000000">
                    <a:alpha val="43000"/>
                  </a:srgbClr>
                </a:outerShdw>
              </a:effectLst>
            </a:endParaRPr>
          </a:p>
          <a:p>
            <a:r>
              <a:rPr lang="en-US" sz="1200" dirty="0" smtClean="0">
                <a:effectLst>
                  <a:outerShdw blurRad="50800" dist="38100" dir="2700000" algn="tl" rotWithShape="0">
                    <a:srgbClr val="000000">
                      <a:alpha val="43000"/>
                    </a:srgbClr>
                  </a:outerShdw>
                </a:effectLst>
              </a:rPr>
              <a:t>R(Z), R(KDP) derived from TW DSD</a:t>
            </a:r>
          </a:p>
          <a:p>
            <a:endParaRPr lang="en-US" dirty="0"/>
          </a:p>
        </p:txBody>
      </p:sp>
      <p:sp>
        <p:nvSpPr>
          <p:cNvPr id="4" name="Slide Number Placeholder 3"/>
          <p:cNvSpPr>
            <a:spLocks noGrp="1"/>
          </p:cNvSpPr>
          <p:nvPr>
            <p:ph type="sldNum" sz="quarter" idx="10"/>
          </p:nvPr>
        </p:nvSpPr>
        <p:spPr/>
        <p:txBody>
          <a:bodyPr/>
          <a:lstStyle/>
          <a:p>
            <a:fld id="{8A02941C-E364-AB45-9D42-AD7FD44AF4EB}" type="slidenum">
              <a:rPr lang="en-US" smtClean="0"/>
              <a:t>35</a:t>
            </a:fld>
            <a:endParaRPr lang="en-US" dirty="0"/>
          </a:p>
        </p:txBody>
      </p:sp>
    </p:spTree>
    <p:extLst>
      <p:ext uri="{BB962C8B-B14F-4D97-AF65-F5344CB8AC3E}">
        <p14:creationId xmlns:p14="http://schemas.microsoft.com/office/powerpoint/2010/main" val="3107084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MRMS?</a:t>
            </a:r>
          </a:p>
          <a:p>
            <a:endParaRPr lang="en-US" dirty="0" smtClean="0"/>
          </a:p>
          <a:p>
            <a:r>
              <a:rPr lang="en-US" dirty="0" smtClean="0"/>
              <a:t>It’s an operational</a:t>
            </a:r>
            <a:r>
              <a:rPr lang="en-US" baseline="0" dirty="0" smtClean="0"/>
              <a:t> system for the integration of multi-sensor data and creation of high-resolution severe weather and QPE products over CONUS and southern Canada.  The system currently ingests ~180 radars, including 30 from Canada, 7000 hourly gauges, and model, satellite, lightning and climatology data.   The satellite and lightning data is currently not used in QPE.</a:t>
            </a:r>
            <a:endParaRPr lang="en-US" dirty="0"/>
          </a:p>
        </p:txBody>
      </p:sp>
      <p:sp>
        <p:nvSpPr>
          <p:cNvPr id="4" name="Slide Number Placeholder 3"/>
          <p:cNvSpPr>
            <a:spLocks noGrp="1"/>
          </p:cNvSpPr>
          <p:nvPr>
            <p:ph type="sldNum" sz="quarter" idx="10"/>
          </p:nvPr>
        </p:nvSpPr>
        <p:spPr/>
        <p:txBody>
          <a:bodyPr/>
          <a:lstStyle/>
          <a:p>
            <a:fld id="{0F8C3057-D8C7-3446-9A91-8A752B787481}" type="slidenum">
              <a:rPr lang="en-US" smtClean="0"/>
              <a:t>3</a:t>
            </a:fld>
            <a:endParaRPr lang="en-US"/>
          </a:p>
        </p:txBody>
      </p:sp>
    </p:spTree>
    <p:extLst>
      <p:ext uri="{BB962C8B-B14F-4D97-AF65-F5344CB8AC3E}">
        <p14:creationId xmlns:p14="http://schemas.microsoft.com/office/powerpoint/2010/main" val="3179364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outerShdw blurRad="50800" dist="38100" dir="2700000" algn="tl" rotWithShape="0">
                    <a:srgbClr val="000000">
                      <a:alpha val="43000"/>
                    </a:srgbClr>
                  </a:outerShdw>
                </a:effectLst>
              </a:rPr>
              <a:t>Using R(Z) if R(KDP)&lt;13mm/</a:t>
            </a:r>
            <a:r>
              <a:rPr lang="en-US" sz="1200" dirty="0" err="1" smtClean="0">
                <a:effectLst>
                  <a:outerShdw blurRad="50800" dist="38100" dir="2700000" algn="tl" rotWithShape="0">
                    <a:srgbClr val="000000">
                      <a:alpha val="43000"/>
                    </a:srgbClr>
                  </a:outerShdw>
                </a:effectLst>
              </a:rPr>
              <a:t>hr</a:t>
            </a:r>
            <a:endParaRPr lang="en-US" sz="1200" dirty="0" smtClean="0">
              <a:effectLst>
                <a:outerShdw blurRad="50800" dist="38100" dir="2700000" algn="tl" rotWithShape="0">
                  <a:srgbClr val="000000">
                    <a:alpha val="43000"/>
                  </a:srgbClr>
                </a:outerShdw>
              </a:effectLst>
            </a:endParaRPr>
          </a:p>
          <a:p>
            <a:r>
              <a:rPr lang="en-US" sz="1200" dirty="0" smtClean="0">
                <a:effectLst>
                  <a:outerShdw blurRad="50800" dist="38100" dir="2700000" algn="tl" rotWithShape="0">
                    <a:srgbClr val="000000">
                      <a:alpha val="43000"/>
                    </a:srgbClr>
                  </a:outerShdw>
                </a:effectLst>
              </a:rPr>
              <a:t>R(Z), R(KDP) derived from TW DSD</a:t>
            </a:r>
          </a:p>
          <a:p>
            <a:endParaRPr lang="en-US" dirty="0"/>
          </a:p>
        </p:txBody>
      </p:sp>
      <p:sp>
        <p:nvSpPr>
          <p:cNvPr id="4" name="Slide Number Placeholder 3"/>
          <p:cNvSpPr>
            <a:spLocks noGrp="1"/>
          </p:cNvSpPr>
          <p:nvPr>
            <p:ph type="sldNum" sz="quarter" idx="10"/>
          </p:nvPr>
        </p:nvSpPr>
        <p:spPr/>
        <p:txBody>
          <a:bodyPr/>
          <a:lstStyle/>
          <a:p>
            <a:fld id="{8A02941C-E364-AB45-9D42-AD7FD44AF4EB}" type="slidenum">
              <a:rPr lang="en-US" smtClean="0"/>
              <a:t>36</a:t>
            </a:fld>
            <a:endParaRPr lang="en-US" dirty="0"/>
          </a:p>
        </p:txBody>
      </p:sp>
    </p:spTree>
    <p:extLst>
      <p:ext uri="{BB962C8B-B14F-4D97-AF65-F5344CB8AC3E}">
        <p14:creationId xmlns:p14="http://schemas.microsoft.com/office/powerpoint/2010/main" val="3107084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p:cNvSpPr>
          <p:nvPr>
            <p:ph type="sldImg"/>
          </p:nvPr>
        </p:nvSpPr>
        <p:spPr>
          <a:solidFill>
            <a:srgbClr val="FFFFFF"/>
          </a:solidFill>
          <a:ln/>
        </p:spPr>
      </p:sp>
      <p:sp>
        <p:nvSpPr>
          <p:cNvPr id="13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For radar-IWC relationship,</a:t>
            </a:r>
            <a:r>
              <a:rPr lang="en-US" baseline="0" dirty="0" smtClean="0">
                <a:ea typeface="ＭＳ Ｐゴシック" charset="0"/>
                <a:cs typeface="ＭＳ Ｐゴシック" charset="0"/>
              </a:rPr>
              <a:t> there have been many microphysical studies as we have seen through out this conference.  Meanwhile, we are also </a:t>
            </a:r>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MADIS: Meteorological Assimilation Data Ingest System</a:t>
            </a:r>
          </a:p>
          <a:p>
            <a:r>
              <a:rPr lang="en-US" dirty="0" smtClean="0"/>
              <a:t>CASA: Collaborative Adaptive Sensing of Atmosphere</a:t>
            </a:r>
            <a:endParaRPr lang="en-US" dirty="0"/>
          </a:p>
        </p:txBody>
      </p:sp>
      <p:sp>
        <p:nvSpPr>
          <p:cNvPr id="4" name="Slide Number Placeholder 3"/>
          <p:cNvSpPr>
            <a:spLocks noGrp="1"/>
          </p:cNvSpPr>
          <p:nvPr>
            <p:ph type="sldNum" sz="quarter" idx="10"/>
          </p:nvPr>
        </p:nvSpPr>
        <p:spPr/>
        <p:txBody>
          <a:bodyPr/>
          <a:lstStyle/>
          <a:p>
            <a:fld id="{8A02941C-E364-AB45-9D42-AD7FD44AF4EB}" type="slidenum">
              <a:rPr lang="en-US" smtClean="0"/>
              <a:t>38</a:t>
            </a:fld>
            <a:endParaRPr lang="en-US" dirty="0"/>
          </a:p>
        </p:txBody>
      </p:sp>
    </p:spTree>
    <p:extLst>
      <p:ext uri="{BB962C8B-B14F-4D97-AF65-F5344CB8AC3E}">
        <p14:creationId xmlns:p14="http://schemas.microsoft.com/office/powerpoint/2010/main" val="3997909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02941C-E364-AB45-9D42-AD7FD44AF4EB}" type="slidenum">
              <a:rPr lang="en-US" smtClean="0"/>
              <a:t>39</a:t>
            </a:fld>
            <a:endParaRPr lang="en-US" dirty="0"/>
          </a:p>
        </p:txBody>
      </p:sp>
    </p:spTree>
    <p:extLst>
      <p:ext uri="{BB962C8B-B14F-4D97-AF65-F5344CB8AC3E}">
        <p14:creationId xmlns:p14="http://schemas.microsoft.com/office/powerpoint/2010/main" val="1342068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02941C-E364-AB45-9D42-AD7FD44AF4EB}" type="slidenum">
              <a:rPr lang="en-US" smtClean="0"/>
              <a:t>40</a:t>
            </a:fld>
            <a:endParaRPr lang="en-US" dirty="0"/>
          </a:p>
        </p:txBody>
      </p:sp>
    </p:spTree>
    <p:extLst>
      <p:ext uri="{BB962C8B-B14F-4D97-AF65-F5344CB8AC3E}">
        <p14:creationId xmlns:p14="http://schemas.microsoft.com/office/powerpoint/2010/main" val="423901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DF36C-90E1-4152-951F-141EB2C65DE9}" type="slidenum">
              <a:rPr lang="en-US" smtClean="0"/>
              <a:pPr/>
              <a:t>45</a:t>
            </a:fld>
            <a:endParaRPr lang="en-US"/>
          </a:p>
        </p:txBody>
      </p:sp>
    </p:spTree>
    <p:extLst>
      <p:ext uri="{BB962C8B-B14F-4D97-AF65-F5344CB8AC3E}">
        <p14:creationId xmlns:p14="http://schemas.microsoft.com/office/powerpoint/2010/main" val="3337042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DF36C-90E1-4152-951F-141EB2C65DE9}" type="slidenum">
              <a:rPr lang="en-US" smtClean="0"/>
              <a:pPr/>
              <a:t>47</a:t>
            </a:fld>
            <a:endParaRPr lang="en-US"/>
          </a:p>
        </p:txBody>
      </p:sp>
    </p:spTree>
    <p:extLst>
      <p:ext uri="{BB962C8B-B14F-4D97-AF65-F5344CB8AC3E}">
        <p14:creationId xmlns:p14="http://schemas.microsoft.com/office/powerpoint/2010/main" val="3182163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MRMS</a:t>
            </a:r>
            <a:r>
              <a:rPr lang="en-US" baseline="0" dirty="0" smtClean="0"/>
              <a:t> is also a research platform for the evaluation of new radar techniques and can facilitate the transition of the new techniques into operations.</a:t>
            </a:r>
          </a:p>
          <a:p>
            <a:endParaRPr lang="en-US" baseline="0" dirty="0" smtClean="0"/>
          </a:p>
          <a:p>
            <a:r>
              <a:rPr lang="en-US" baseline="0" dirty="0" smtClean="0"/>
              <a:t>Each year many new research results are published, but transferring these science into operations effectively remains a challenge.</a:t>
            </a:r>
          </a:p>
          <a:p>
            <a:endParaRPr lang="en-US" baseline="0" dirty="0" smtClean="0"/>
          </a:p>
          <a:p>
            <a:r>
              <a:rPr lang="en-US" baseline="0" dirty="0" smtClean="0"/>
              <a:t>MRMS developed an archive and a real-time </a:t>
            </a:r>
            <a:r>
              <a:rPr lang="en-US" baseline="0" dirty="0" err="1" smtClean="0"/>
              <a:t>testbed</a:t>
            </a:r>
            <a:r>
              <a:rPr lang="en-US" baseline="0" dirty="0" smtClean="0"/>
              <a:t> trying to bridge this gap.</a:t>
            </a:r>
          </a:p>
          <a:p>
            <a:endParaRPr lang="en-US" baseline="0" dirty="0" smtClean="0"/>
          </a:p>
          <a:p>
            <a:r>
              <a:rPr lang="en-US" baseline="0" dirty="0" smtClean="0"/>
              <a:t>The new techniques are ported onto the MRMS archive </a:t>
            </a:r>
            <a:r>
              <a:rPr lang="en-US" baseline="0" dirty="0" err="1" smtClean="0"/>
              <a:t>testbed</a:t>
            </a:r>
            <a:r>
              <a:rPr lang="en-US" baseline="0" dirty="0" smtClean="0"/>
              <a:t> first and evaluated using a large archive data set across CONUS.</a:t>
            </a:r>
          </a:p>
          <a:p>
            <a:endParaRPr lang="en-US" baseline="0" dirty="0" smtClean="0"/>
          </a:p>
          <a:p>
            <a:r>
              <a:rPr lang="en-US" baseline="0" dirty="0" smtClean="0"/>
              <a:t>In the research environment, the technique may use data that is limited in time and space, and the research often involves non-operational data such as </a:t>
            </a:r>
            <a:r>
              <a:rPr lang="en-US" baseline="0" dirty="0" err="1" smtClean="0"/>
              <a:t>disdrometers</a:t>
            </a:r>
            <a:r>
              <a:rPr lang="en-US" baseline="0" dirty="0" smtClean="0"/>
              <a:t>, profiler radars.  Complex models and manual sensor of data may be applied.   For the benefit of operations, the new technique must be refined such that it provides improvements over the existing operational products, and it is robust in an operational data environment.  It has to be fully automated and computationally efficient.</a:t>
            </a:r>
          </a:p>
          <a:p>
            <a:endParaRPr lang="en-US" baseline="0" dirty="0" smtClean="0"/>
          </a:p>
          <a:p>
            <a:r>
              <a:rPr lang="en-US" baseline="0" dirty="0" smtClean="0"/>
              <a:t>Matured techniques are further tested on the real-time system and evaluated 24/7 before they are transferred into operations. </a:t>
            </a:r>
          </a:p>
          <a:p>
            <a:endParaRPr lang="en-US" baseline="0" dirty="0" smtClean="0"/>
          </a:p>
          <a:p>
            <a:r>
              <a:rPr lang="en-US" baseline="0" dirty="0" smtClean="0"/>
              <a:t>Since the research and operational systems have similar hardware infrastructure, the transition is nearly  seamless.</a:t>
            </a:r>
            <a:endParaRPr lang="en-US" dirty="0"/>
          </a:p>
        </p:txBody>
      </p:sp>
      <p:sp>
        <p:nvSpPr>
          <p:cNvPr id="4" name="Slide Number Placeholder 3"/>
          <p:cNvSpPr>
            <a:spLocks noGrp="1"/>
          </p:cNvSpPr>
          <p:nvPr>
            <p:ph type="sldNum" sz="quarter" idx="10"/>
          </p:nvPr>
        </p:nvSpPr>
        <p:spPr/>
        <p:txBody>
          <a:bodyPr/>
          <a:lstStyle/>
          <a:p>
            <a:fld id="{8A02941C-E364-AB45-9D42-AD7FD44AF4EB}" type="slidenum">
              <a:rPr lang="en-US" smtClean="0"/>
              <a:t>4</a:t>
            </a:fld>
            <a:endParaRPr lang="en-US"/>
          </a:p>
        </p:txBody>
      </p:sp>
    </p:spTree>
    <p:extLst>
      <p:ext uri="{BB962C8B-B14F-4D97-AF65-F5344CB8AC3E}">
        <p14:creationId xmlns:p14="http://schemas.microsoft.com/office/powerpoint/2010/main" val="1280820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MRMS</a:t>
            </a:r>
            <a:r>
              <a:rPr lang="en-US" baseline="0" dirty="0" smtClean="0"/>
              <a:t> has a unique web-based evaluation tool.  It is a publically accessible, and can view 2-D product images, cross sections, QPE/gauge scatterplots and stats, and time series of any MRMS product and co-located gauge data anywhere in CONUS.</a:t>
            </a:r>
          </a:p>
          <a:p>
            <a:endParaRPr lang="en-US" baseline="0" dirty="0" smtClean="0"/>
          </a:p>
          <a:p>
            <a:r>
              <a:rPr lang="en-US" baseline="0" dirty="0" smtClean="0"/>
              <a:t>Our weather service partners have provided invaluable feedback based on real-time, real world evaluations that guided MRMS development to what it is today.</a:t>
            </a:r>
            <a:endParaRPr lang="en-US" dirty="0"/>
          </a:p>
        </p:txBody>
      </p:sp>
      <p:sp>
        <p:nvSpPr>
          <p:cNvPr id="4" name="Slide Number Placeholder 3"/>
          <p:cNvSpPr>
            <a:spLocks noGrp="1"/>
          </p:cNvSpPr>
          <p:nvPr>
            <p:ph type="sldNum" sz="quarter" idx="10"/>
          </p:nvPr>
        </p:nvSpPr>
        <p:spPr/>
        <p:txBody>
          <a:bodyPr/>
          <a:lstStyle/>
          <a:p>
            <a:fld id="{8A02941C-E364-AB45-9D42-AD7FD44AF4EB}" type="slidenum">
              <a:rPr lang="en-US" smtClean="0"/>
              <a:t>5</a:t>
            </a:fld>
            <a:endParaRPr lang="en-US" dirty="0"/>
          </a:p>
        </p:txBody>
      </p:sp>
    </p:spTree>
    <p:extLst>
      <p:ext uri="{BB962C8B-B14F-4D97-AF65-F5344CB8AC3E}">
        <p14:creationId xmlns:p14="http://schemas.microsoft.com/office/powerpoint/2010/main" val="1132682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p:cNvSpPr>
          <p:nvPr>
            <p:ph type="sldImg"/>
          </p:nvPr>
        </p:nvSpPr>
        <p:spPr>
          <a:solidFill>
            <a:srgbClr val="FFFFFF"/>
          </a:solidFill>
          <a:ln/>
        </p:spPr>
      </p:sp>
      <p:sp>
        <p:nvSpPr>
          <p:cNvPr id="13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p:cNvSpPr>
          <p:nvPr>
            <p:ph type="sldImg"/>
          </p:nvPr>
        </p:nvSpPr>
        <p:spPr>
          <a:solidFill>
            <a:srgbClr val="FFFFFF"/>
          </a:solidFill>
          <a:ln/>
        </p:spPr>
      </p:sp>
      <p:sp>
        <p:nvSpPr>
          <p:cNvPr id="13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I’d like to introduce MRMS QPE products and their applications.</a:t>
            </a:r>
            <a:endParaRPr lang="en-US" dirty="0"/>
          </a:p>
        </p:txBody>
      </p:sp>
      <p:sp>
        <p:nvSpPr>
          <p:cNvPr id="4" name="Slide Number Placeholder 3"/>
          <p:cNvSpPr>
            <a:spLocks noGrp="1"/>
          </p:cNvSpPr>
          <p:nvPr>
            <p:ph type="sldNum" sz="quarter" idx="10"/>
          </p:nvPr>
        </p:nvSpPr>
        <p:spPr/>
        <p:txBody>
          <a:bodyPr/>
          <a:lstStyle/>
          <a:p>
            <a:fld id="{8A02941C-E364-AB45-9D42-AD7FD44AF4EB}" type="slidenum">
              <a:rPr lang="en-US" smtClean="0"/>
              <a:t>8</a:t>
            </a:fld>
            <a:endParaRPr lang="en-US"/>
          </a:p>
        </p:txBody>
      </p:sp>
    </p:spTree>
    <p:extLst>
      <p:ext uri="{BB962C8B-B14F-4D97-AF65-F5344CB8AC3E}">
        <p14:creationId xmlns:p14="http://schemas.microsoft.com/office/powerpoint/2010/main" val="90739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There</a:t>
            </a:r>
            <a:r>
              <a:rPr lang="en-US" baseline="0" dirty="0" smtClean="0">
                <a:ea typeface="ＭＳ Ｐゴシック" charset="0"/>
                <a:cs typeface="ＭＳ Ｐゴシック" charset="0"/>
              </a:rPr>
              <a:t> are four groups of QPE products in the current operational MRMS system. </a:t>
            </a:r>
          </a:p>
          <a:p>
            <a:pPr eaLnBrk="1" hangingPunct="1"/>
            <a:endParaRPr lang="en-US" baseline="0" dirty="0" smtClean="0">
              <a:ea typeface="ＭＳ Ｐゴシック" charset="0"/>
              <a:cs typeface="ＭＳ Ｐゴシック" charset="0"/>
            </a:endParaRPr>
          </a:p>
          <a:p>
            <a:pPr eaLnBrk="1" hangingPunct="1"/>
            <a:r>
              <a:rPr lang="en-US" baseline="0" dirty="0" smtClean="0">
                <a:ea typeface="ＭＳ Ｐゴシック" charset="0"/>
                <a:cs typeface="ＭＳ Ｐゴシック" charset="0"/>
              </a:rPr>
              <a:t>They are radar-based, gauge-based, local gauge corrected radar QPE, and a gauge and climatology merged QPE called Mountain Mapper.   For the sake of time, I</a:t>
            </a:r>
            <a:r>
              <a:rPr lang="fr-FR" baseline="0" dirty="0" smtClean="0">
                <a:ea typeface="ＭＳ Ｐゴシック" charset="0"/>
                <a:cs typeface="ＭＳ Ｐゴシック" charset="0"/>
              </a:rPr>
              <a:t>’</a:t>
            </a:r>
            <a:r>
              <a:rPr lang="en-US" baseline="0" dirty="0" err="1" smtClean="0">
                <a:ea typeface="ＭＳ Ｐゴシック" charset="0"/>
                <a:cs typeface="ＭＳ Ｐゴシック" charset="0"/>
              </a:rPr>
              <a:t>ll</a:t>
            </a:r>
            <a:r>
              <a:rPr lang="en-US" baseline="0" dirty="0" smtClean="0">
                <a:ea typeface="ＭＳ Ｐゴシック" charset="0"/>
                <a:cs typeface="ＭＳ Ｐゴシック" charset="0"/>
              </a:rPr>
              <a:t> focus on the radar QPE and gauge corrected radar QPE.</a:t>
            </a:r>
          </a:p>
          <a:p>
            <a:pPr eaLnBrk="1" hangingPunct="1"/>
            <a:endParaRPr lang="en-US" baseline="0" dirty="0" smtClean="0">
              <a:ea typeface="ＭＳ Ｐゴシック" charset="0"/>
              <a:cs typeface="ＭＳ Ｐゴシック" charset="0"/>
            </a:endParaRPr>
          </a:p>
          <a:p>
            <a:pPr eaLnBrk="1" hangingPunct="1"/>
            <a:r>
              <a:rPr lang="en-US" baseline="0" dirty="0" smtClean="0">
                <a:ea typeface="ＭＳ Ｐゴシック" charset="0"/>
                <a:cs typeface="ＭＳ Ｐゴシック" charset="0"/>
              </a:rPr>
              <a:t>Each group has 1 to 72h accumulations.  And majority of the QPE products are 1km resolution and updated hourly.   </a:t>
            </a:r>
          </a:p>
          <a:p>
            <a:pPr eaLnBrk="1" hangingPunct="1"/>
            <a:r>
              <a:rPr lang="en-US" baseline="0" dirty="0" smtClean="0">
                <a:ea typeface="ＭＳ Ｐゴシック" charset="0"/>
                <a:cs typeface="ＭＳ Ｐゴシック" charset="0"/>
              </a:rPr>
              <a:t>The exceptions are the hourly radar QPE which is updated every 2 min and the 48 and 72h accumulations, which are updated daily at 12Z.</a:t>
            </a:r>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562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a:xfrm>
            <a:off x="6007690" y="548797"/>
            <a:ext cx="1189132" cy="297918"/>
          </a:xfrm>
          <a:prstGeom prst="rect">
            <a:avLst/>
          </a:prstGeom>
        </p:spPr>
        <p:txBody>
          <a:bodyPr/>
          <a:lstStyle/>
          <a:p>
            <a:r>
              <a:rPr lang="en-US" smtClean="0"/>
              <a:t>9/6/15</a:t>
            </a:r>
            <a:endParaRPr lang="en-US" dirty="0"/>
          </a:p>
        </p:txBody>
      </p:sp>
      <p:sp>
        <p:nvSpPr>
          <p:cNvPr id="8" name="Slide Number Placeholder 7"/>
          <p:cNvSpPr>
            <a:spLocks noGrp="1"/>
          </p:cNvSpPr>
          <p:nvPr>
            <p:ph type="sldNum" sz="quarter" idx="11"/>
          </p:nvPr>
        </p:nvSpPr>
        <p:spPr/>
        <p:txBody>
          <a:bodyPr/>
          <a:lstStyle/>
          <a:p>
            <a:fld id="{9648F39E-9C37-485F-AC97-16BB4BDF9F49}" type="slidenum">
              <a:rPr kumimoji="0" lang="en-US" smtClean="0"/>
              <a:t>‹#›</a:t>
            </a:fld>
            <a:endParaRPr kumimoji="0" lang="en-US" dirty="0"/>
          </a:p>
        </p:txBody>
      </p:sp>
      <p:sp>
        <p:nvSpPr>
          <p:cNvPr id="9" name="Footer Placeholder 8"/>
          <p:cNvSpPr>
            <a:spLocks noGrp="1"/>
          </p:cNvSpPr>
          <p:nvPr>
            <p:ph type="ftr" sz="quarter" idx="12"/>
          </p:nvPr>
        </p:nvSpPr>
        <p:spPr>
          <a:xfrm>
            <a:off x="6008688" y="855956"/>
            <a:ext cx="2246489" cy="301227"/>
          </a:xfrm>
          <a:prstGeom prst="rect">
            <a:avLst/>
          </a:prstGeom>
        </p:spPr>
        <p:txBody>
          <a:bodyPr/>
          <a:lstStyle/>
          <a:p>
            <a:r>
              <a:rPr kumimoji="0" lang="en-US" smtClean="0"/>
              <a:t>37th Conf on Radar Meteorology, Norman, OK</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07690" y="548797"/>
            <a:ext cx="1189132" cy="297918"/>
          </a:xfrm>
          <a:prstGeom prst="rect">
            <a:avLst/>
          </a:prstGeom>
        </p:spPr>
        <p:txBody>
          <a:bodyPr/>
          <a:lstStyle/>
          <a:p>
            <a:r>
              <a:rPr lang="en-US" smtClean="0"/>
              <a:t>9/6/15</a:t>
            </a:r>
            <a:endParaRPr lang="en-US" dirty="0"/>
          </a:p>
        </p:txBody>
      </p:sp>
      <p:sp>
        <p:nvSpPr>
          <p:cNvPr id="5" name="Footer Placeholder 4"/>
          <p:cNvSpPr>
            <a:spLocks noGrp="1"/>
          </p:cNvSpPr>
          <p:nvPr>
            <p:ph type="ftr" sz="quarter" idx="11"/>
          </p:nvPr>
        </p:nvSpPr>
        <p:spPr>
          <a:xfrm>
            <a:off x="6008688" y="855956"/>
            <a:ext cx="2246489" cy="301227"/>
          </a:xfrm>
          <a:prstGeom prst="rect">
            <a:avLst/>
          </a:prstGeom>
        </p:spPr>
        <p:txBody>
          <a:bodyPr/>
          <a:lstStyle/>
          <a:p>
            <a:r>
              <a:rPr lang="en-US" smtClean="0"/>
              <a:t>37th Conf on Radar Meteorology, Norman, OK</a:t>
            </a:r>
            <a:endParaRPr lang="en-US" dirty="0"/>
          </a:p>
        </p:txBody>
      </p:sp>
      <p:sp>
        <p:nvSpPr>
          <p:cNvPr id="6" name="Slide Number Placeholder 5"/>
          <p:cNvSpPr>
            <a:spLocks noGrp="1"/>
          </p:cNvSpPr>
          <p:nvPr>
            <p:ph type="sldNum" sz="quarter" idx="12"/>
          </p:nvPr>
        </p:nvSpPr>
        <p:spPr/>
        <p:txBody>
          <a:bodyPr/>
          <a:lstStyle/>
          <a:p>
            <a:fld id="{C2B42FF8-D270-DC47-AB49-D3A0BE0EC3C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07690" y="548797"/>
            <a:ext cx="1189132" cy="297918"/>
          </a:xfrm>
          <a:prstGeom prst="rect">
            <a:avLst/>
          </a:prstGeom>
        </p:spPr>
        <p:txBody>
          <a:bodyPr/>
          <a:lstStyle/>
          <a:p>
            <a:r>
              <a:rPr lang="en-US" smtClean="0"/>
              <a:t>9/6/15</a:t>
            </a:r>
            <a:endParaRPr lang="en-US" dirty="0"/>
          </a:p>
        </p:txBody>
      </p:sp>
      <p:sp>
        <p:nvSpPr>
          <p:cNvPr id="5" name="Footer Placeholder 4"/>
          <p:cNvSpPr>
            <a:spLocks noGrp="1"/>
          </p:cNvSpPr>
          <p:nvPr>
            <p:ph type="ftr" sz="quarter" idx="11"/>
          </p:nvPr>
        </p:nvSpPr>
        <p:spPr>
          <a:xfrm>
            <a:off x="6008688" y="855956"/>
            <a:ext cx="2246489" cy="301227"/>
          </a:xfrm>
          <a:prstGeom prst="rect">
            <a:avLst/>
          </a:prstGeom>
        </p:spPr>
        <p:txBody>
          <a:bodyPr/>
          <a:lstStyle/>
          <a:p>
            <a:r>
              <a:rPr lang="en-US" smtClean="0"/>
              <a:t>37th Conf on Radar Meteorology, Norman, OK</a:t>
            </a:r>
            <a:endParaRPr lang="en-US" dirty="0"/>
          </a:p>
        </p:txBody>
      </p:sp>
      <p:sp>
        <p:nvSpPr>
          <p:cNvPr id="6" name="Slide Number Placeholder 5"/>
          <p:cNvSpPr>
            <a:spLocks noGrp="1"/>
          </p:cNvSpPr>
          <p:nvPr>
            <p:ph type="sldNum" sz="quarter" idx="12"/>
          </p:nvPr>
        </p:nvSpPr>
        <p:spPr/>
        <p:txBody>
          <a:bodyPr/>
          <a:lstStyle/>
          <a:p>
            <a:fld id="{C2B42FF8-D270-DC47-AB49-D3A0BE0EC3CC}"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0122" y="363765"/>
            <a:ext cx="7315200" cy="830036"/>
          </a:xfrm>
        </p:spPr>
        <p:txBody>
          <a:bodyPr/>
          <a:lstStyle/>
          <a:p>
            <a:r>
              <a:rPr lang="en-US" smtClean="0"/>
              <a:t>Click to edit Master title style</a:t>
            </a:r>
            <a:endParaRPr lang="en-US"/>
          </a:p>
        </p:txBody>
      </p:sp>
      <p:sp>
        <p:nvSpPr>
          <p:cNvPr id="3" name="Content Placeholder 2"/>
          <p:cNvSpPr>
            <a:spLocks noGrp="1"/>
          </p:cNvSpPr>
          <p:nvPr>
            <p:ph idx="1"/>
          </p:nvPr>
        </p:nvSpPr>
        <p:spPr>
          <a:xfrm>
            <a:off x="914400" y="1741133"/>
            <a:ext cx="7315200" cy="35395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20490" y="104297"/>
            <a:ext cx="1189132" cy="297918"/>
          </a:xfrm>
          <a:prstGeom prst="rect">
            <a:avLst/>
          </a:prstGeom>
        </p:spPr>
        <p:txBody>
          <a:bodyPr/>
          <a:lstStyle/>
          <a:p>
            <a:r>
              <a:rPr lang="en-US" smtClean="0"/>
              <a:t>9/6/15</a:t>
            </a:r>
            <a:endParaRPr lang="en-US" dirty="0"/>
          </a:p>
        </p:txBody>
      </p:sp>
      <p:sp>
        <p:nvSpPr>
          <p:cNvPr id="6" name="Slide Number Placeholder 5"/>
          <p:cNvSpPr>
            <a:spLocks noGrp="1"/>
          </p:cNvSpPr>
          <p:nvPr>
            <p:ph type="sldNum" sz="quarter" idx="12"/>
          </p:nvPr>
        </p:nvSpPr>
        <p:spPr>
          <a:xfrm>
            <a:off x="8101815" y="104297"/>
            <a:ext cx="941203" cy="301752"/>
          </a:xfrm>
        </p:spPr>
        <p:txBody>
          <a:bodyPr/>
          <a:lstStyle/>
          <a:p>
            <a:fld id="{C2B42FF8-D270-DC47-AB49-D3A0BE0EC3CC}"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07690" y="548797"/>
            <a:ext cx="1189132" cy="297918"/>
          </a:xfrm>
          <a:prstGeom prst="rect">
            <a:avLst/>
          </a:prstGeom>
        </p:spPr>
        <p:txBody>
          <a:bodyPr/>
          <a:lstStyle/>
          <a:p>
            <a:r>
              <a:rPr lang="en-US" smtClean="0"/>
              <a:t>9/6/15</a:t>
            </a:r>
            <a:endParaRPr lang="en-US" dirty="0"/>
          </a:p>
        </p:txBody>
      </p:sp>
      <p:sp>
        <p:nvSpPr>
          <p:cNvPr id="5" name="Footer Placeholder 4"/>
          <p:cNvSpPr>
            <a:spLocks noGrp="1"/>
          </p:cNvSpPr>
          <p:nvPr>
            <p:ph type="ftr" sz="quarter" idx="11"/>
          </p:nvPr>
        </p:nvSpPr>
        <p:spPr>
          <a:xfrm>
            <a:off x="6008688" y="855956"/>
            <a:ext cx="2246489" cy="301227"/>
          </a:xfrm>
          <a:prstGeom prst="rect">
            <a:avLst/>
          </a:prstGeom>
        </p:spPr>
        <p:txBody>
          <a:bodyPr/>
          <a:lstStyle/>
          <a:p>
            <a:r>
              <a:rPr kumimoji="0" lang="en-US" smtClean="0"/>
              <a:t>37th Conf on Radar Meteorology, Norman, OK</a:t>
            </a:r>
            <a:endParaRPr kumimoji="0" lang="en-US" dirty="0"/>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07690" y="548797"/>
            <a:ext cx="1189132" cy="297918"/>
          </a:xfrm>
          <a:prstGeom prst="rect">
            <a:avLst/>
          </a:prstGeom>
        </p:spPr>
        <p:txBody>
          <a:bodyPr/>
          <a:lstStyle/>
          <a:p>
            <a:r>
              <a:rPr lang="en-US" smtClean="0"/>
              <a:t>9/6/15</a:t>
            </a:r>
            <a:endParaRPr lang="en-US" dirty="0"/>
          </a:p>
        </p:txBody>
      </p:sp>
      <p:sp>
        <p:nvSpPr>
          <p:cNvPr id="6" name="Footer Placeholder 5"/>
          <p:cNvSpPr>
            <a:spLocks noGrp="1"/>
          </p:cNvSpPr>
          <p:nvPr>
            <p:ph type="ftr" sz="quarter" idx="11"/>
          </p:nvPr>
        </p:nvSpPr>
        <p:spPr>
          <a:xfrm>
            <a:off x="6008688" y="855956"/>
            <a:ext cx="2246489" cy="301227"/>
          </a:xfrm>
          <a:prstGeom prst="rect">
            <a:avLst/>
          </a:prstGeom>
        </p:spPr>
        <p:txBody>
          <a:bodyPr/>
          <a:lstStyle/>
          <a:p>
            <a:r>
              <a:rPr lang="en-US" smtClean="0"/>
              <a:t>37th Conf on Radar Meteorology, Norman, OK</a:t>
            </a:r>
            <a:endParaRPr lang="en-US" dirty="0"/>
          </a:p>
        </p:txBody>
      </p:sp>
      <p:sp>
        <p:nvSpPr>
          <p:cNvPr id="7" name="Slide Number Placeholder 6"/>
          <p:cNvSpPr>
            <a:spLocks noGrp="1"/>
          </p:cNvSpPr>
          <p:nvPr>
            <p:ph type="sldNum" sz="quarter" idx="12"/>
          </p:nvPr>
        </p:nvSpPr>
        <p:spPr/>
        <p:txBody>
          <a:bodyPr/>
          <a:lstStyle/>
          <a:p>
            <a:fld id="{C2B42FF8-D270-DC47-AB49-D3A0BE0EC3CC}" type="slidenum">
              <a:rPr lang="en-US" smtClean="0"/>
              <a:t>‹#›</a:t>
            </a:fld>
            <a:endParaRPr lang="en-US" dirty="0"/>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a:xfrm>
            <a:off x="6007690" y="548797"/>
            <a:ext cx="1189132" cy="297918"/>
          </a:xfrm>
          <a:prstGeom prst="rect">
            <a:avLst/>
          </a:prstGeom>
        </p:spPr>
        <p:txBody>
          <a:bodyPr/>
          <a:lstStyle/>
          <a:p>
            <a:r>
              <a:rPr lang="en-US" smtClean="0"/>
              <a:t>9/6/15</a:t>
            </a:r>
            <a:endParaRPr lang="en-US" dirty="0"/>
          </a:p>
        </p:txBody>
      </p:sp>
      <p:sp>
        <p:nvSpPr>
          <p:cNvPr id="8" name="Footer Placeholder 7"/>
          <p:cNvSpPr>
            <a:spLocks noGrp="1"/>
          </p:cNvSpPr>
          <p:nvPr>
            <p:ph type="ftr" sz="quarter" idx="11"/>
          </p:nvPr>
        </p:nvSpPr>
        <p:spPr>
          <a:xfrm>
            <a:off x="6008688" y="855956"/>
            <a:ext cx="2246489" cy="301227"/>
          </a:xfrm>
          <a:prstGeom prst="rect">
            <a:avLst/>
          </a:prstGeom>
        </p:spPr>
        <p:txBody>
          <a:bodyPr/>
          <a:lstStyle/>
          <a:p>
            <a:r>
              <a:rPr lang="en-US" smtClean="0"/>
              <a:t>37th Conf on Radar Meteorology, Norman, OK</a:t>
            </a:r>
            <a:endParaRPr lang="en-US" dirty="0"/>
          </a:p>
        </p:txBody>
      </p:sp>
      <p:sp>
        <p:nvSpPr>
          <p:cNvPr id="9" name="Slide Number Placeholder 8"/>
          <p:cNvSpPr>
            <a:spLocks noGrp="1"/>
          </p:cNvSpPr>
          <p:nvPr>
            <p:ph type="sldNum" sz="quarter" idx="12"/>
          </p:nvPr>
        </p:nvSpPr>
        <p:spPr/>
        <p:txBody>
          <a:bodyPr/>
          <a:lstStyle/>
          <a:p>
            <a:fld id="{C2B42FF8-D270-DC47-AB49-D3A0BE0EC3CC}" type="slidenum">
              <a:rPr lang="en-US" smtClean="0"/>
              <a:t>‹#›</a:t>
            </a:fld>
            <a:endParaRPr lang="en-US" dirty="0"/>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07690" y="548797"/>
            <a:ext cx="1189132" cy="297918"/>
          </a:xfrm>
          <a:prstGeom prst="rect">
            <a:avLst/>
          </a:prstGeom>
        </p:spPr>
        <p:txBody>
          <a:bodyPr/>
          <a:lstStyle/>
          <a:p>
            <a:r>
              <a:rPr lang="en-US" smtClean="0"/>
              <a:t>9/6/15</a:t>
            </a:r>
            <a:endParaRPr lang="en-US" dirty="0"/>
          </a:p>
        </p:txBody>
      </p:sp>
      <p:sp>
        <p:nvSpPr>
          <p:cNvPr id="4" name="Footer Placeholder 3"/>
          <p:cNvSpPr>
            <a:spLocks noGrp="1"/>
          </p:cNvSpPr>
          <p:nvPr>
            <p:ph type="ftr" sz="quarter" idx="11"/>
          </p:nvPr>
        </p:nvSpPr>
        <p:spPr>
          <a:xfrm>
            <a:off x="6008688" y="855956"/>
            <a:ext cx="2246489" cy="301227"/>
          </a:xfrm>
          <a:prstGeom prst="rect">
            <a:avLst/>
          </a:prstGeom>
        </p:spPr>
        <p:txBody>
          <a:bodyPr/>
          <a:lstStyle/>
          <a:p>
            <a:r>
              <a:rPr lang="en-US" smtClean="0"/>
              <a:t>37th Conf on Radar Meteorology, Norman, OK</a:t>
            </a:r>
            <a:endParaRPr lang="en-US" dirty="0"/>
          </a:p>
        </p:txBody>
      </p:sp>
      <p:sp>
        <p:nvSpPr>
          <p:cNvPr id="5" name="Slide Number Placeholder 4"/>
          <p:cNvSpPr>
            <a:spLocks noGrp="1"/>
          </p:cNvSpPr>
          <p:nvPr>
            <p:ph type="sldNum" sz="quarter" idx="12"/>
          </p:nvPr>
        </p:nvSpPr>
        <p:spPr/>
        <p:txBody>
          <a:bodyPr/>
          <a:lstStyle/>
          <a:p>
            <a:fld id="{C2B42FF8-D270-DC47-AB49-D3A0BE0EC3C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07690" y="548797"/>
            <a:ext cx="1189132" cy="297918"/>
          </a:xfrm>
          <a:prstGeom prst="rect">
            <a:avLst/>
          </a:prstGeom>
        </p:spPr>
        <p:txBody>
          <a:bodyPr/>
          <a:lstStyle/>
          <a:p>
            <a:r>
              <a:rPr lang="en-US" smtClean="0"/>
              <a:t>9/6/15</a:t>
            </a:r>
            <a:endParaRPr lang="en-US" dirty="0"/>
          </a:p>
        </p:txBody>
      </p:sp>
      <p:sp>
        <p:nvSpPr>
          <p:cNvPr id="3" name="Footer Placeholder 2"/>
          <p:cNvSpPr>
            <a:spLocks noGrp="1"/>
          </p:cNvSpPr>
          <p:nvPr>
            <p:ph type="ftr" sz="quarter" idx="11"/>
          </p:nvPr>
        </p:nvSpPr>
        <p:spPr>
          <a:xfrm>
            <a:off x="6008688" y="855956"/>
            <a:ext cx="2246489" cy="301227"/>
          </a:xfrm>
          <a:prstGeom prst="rect">
            <a:avLst/>
          </a:prstGeom>
        </p:spPr>
        <p:txBody>
          <a:bodyPr/>
          <a:lstStyle/>
          <a:p>
            <a:r>
              <a:rPr lang="en-US" smtClean="0"/>
              <a:t>37th Conf on Radar Meteorology, Norman, OK</a:t>
            </a:r>
            <a:endParaRPr lang="en-US" dirty="0"/>
          </a:p>
        </p:txBody>
      </p:sp>
      <p:sp>
        <p:nvSpPr>
          <p:cNvPr id="4" name="Slide Number Placeholder 3"/>
          <p:cNvSpPr>
            <a:spLocks noGrp="1"/>
          </p:cNvSpPr>
          <p:nvPr>
            <p:ph type="sldNum" sz="quarter" idx="12"/>
          </p:nvPr>
        </p:nvSpPr>
        <p:spPr/>
        <p:txBody>
          <a:bodyPr/>
          <a:lstStyle/>
          <a:p>
            <a:fld id="{C2B42FF8-D270-DC47-AB49-D3A0BE0EC3C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07690" y="548797"/>
            <a:ext cx="1189132" cy="297918"/>
          </a:xfrm>
          <a:prstGeom prst="rect">
            <a:avLst/>
          </a:prstGeom>
        </p:spPr>
        <p:txBody>
          <a:bodyPr/>
          <a:lstStyle/>
          <a:p>
            <a:r>
              <a:rPr lang="en-US" smtClean="0"/>
              <a:t>9/6/15</a:t>
            </a:r>
            <a:endParaRPr lang="en-US" dirty="0"/>
          </a:p>
        </p:txBody>
      </p:sp>
      <p:sp>
        <p:nvSpPr>
          <p:cNvPr id="6" name="Footer Placeholder 5"/>
          <p:cNvSpPr>
            <a:spLocks noGrp="1"/>
          </p:cNvSpPr>
          <p:nvPr>
            <p:ph type="ftr" sz="quarter" idx="11"/>
          </p:nvPr>
        </p:nvSpPr>
        <p:spPr>
          <a:xfrm>
            <a:off x="6008688" y="855956"/>
            <a:ext cx="2246489" cy="301227"/>
          </a:xfrm>
          <a:prstGeom prst="rect">
            <a:avLst/>
          </a:prstGeom>
        </p:spPr>
        <p:txBody>
          <a:bodyPr/>
          <a:lstStyle/>
          <a:p>
            <a:r>
              <a:rPr lang="en-US" smtClean="0"/>
              <a:t>37th Conf on Radar Meteorology, Norman, OK</a:t>
            </a:r>
            <a:endParaRPr lang="en-US" dirty="0"/>
          </a:p>
        </p:txBody>
      </p:sp>
      <p:sp>
        <p:nvSpPr>
          <p:cNvPr id="7" name="Slide Number Placeholder 6"/>
          <p:cNvSpPr>
            <a:spLocks noGrp="1"/>
          </p:cNvSpPr>
          <p:nvPr>
            <p:ph type="sldNum" sz="quarter" idx="12"/>
          </p:nvPr>
        </p:nvSpPr>
        <p:spPr/>
        <p:txBody>
          <a:bodyPr/>
          <a:lstStyle/>
          <a:p>
            <a:fld id="{C2B42FF8-D270-DC47-AB49-D3A0BE0EC3C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07690" y="548797"/>
            <a:ext cx="1189132" cy="297918"/>
          </a:xfrm>
          <a:prstGeom prst="rect">
            <a:avLst/>
          </a:prstGeom>
        </p:spPr>
        <p:txBody>
          <a:bodyPr/>
          <a:lstStyle/>
          <a:p>
            <a:r>
              <a:rPr lang="en-US" smtClean="0"/>
              <a:t>9/6/15</a:t>
            </a:r>
            <a:endParaRPr lang="en-US" dirty="0"/>
          </a:p>
        </p:txBody>
      </p:sp>
      <p:sp>
        <p:nvSpPr>
          <p:cNvPr id="6" name="Footer Placeholder 5"/>
          <p:cNvSpPr>
            <a:spLocks noGrp="1"/>
          </p:cNvSpPr>
          <p:nvPr>
            <p:ph type="ftr" sz="quarter" idx="11"/>
          </p:nvPr>
        </p:nvSpPr>
        <p:spPr>
          <a:xfrm>
            <a:off x="6008688" y="855956"/>
            <a:ext cx="2246489" cy="301227"/>
          </a:xfrm>
          <a:prstGeom prst="rect">
            <a:avLst/>
          </a:prstGeom>
        </p:spPr>
        <p:txBody>
          <a:bodyPr/>
          <a:lstStyle/>
          <a:p>
            <a:r>
              <a:rPr lang="en-US" smtClean="0"/>
              <a:t>37th Conf on Radar Meteorology, Norman, OK</a:t>
            </a:r>
            <a:endParaRPr lang="en-US" dirty="0"/>
          </a:p>
        </p:txBody>
      </p:sp>
      <p:sp>
        <p:nvSpPr>
          <p:cNvPr id="7" name="Slide Number Placeholder 6"/>
          <p:cNvSpPr>
            <a:spLocks noGrp="1"/>
          </p:cNvSpPr>
          <p:nvPr>
            <p:ph type="sldNum" sz="quarter" idx="12"/>
          </p:nvPr>
        </p:nvSpPr>
        <p:spPr/>
        <p:txBody>
          <a:bodyPr/>
          <a:lstStyle/>
          <a:p>
            <a:fld id="{C2B42FF8-D270-DC47-AB49-D3A0BE0EC3C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55133" y="335134"/>
            <a:ext cx="7315200" cy="875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C2B42FF8-D270-DC47-AB49-D3A0BE0EC3CC}"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56.tiff"/><Relationship Id="rId12" Type="http://schemas.openxmlformats.org/officeDocument/2006/relationships/image" Target="../media/image57.tif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tiff"/><Relationship Id="rId8" Type="http://schemas.openxmlformats.org/officeDocument/2006/relationships/image" Target="../media/image53.tiff"/><Relationship Id="rId9" Type="http://schemas.openxmlformats.org/officeDocument/2006/relationships/image" Target="../media/image54.png"/><Relationship Id="rId10"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2.tif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74.png"/><Relationship Id="rId5" Type="http://schemas.openxmlformats.org/officeDocument/2006/relationships/oleObject" Target="../embeddings/oleObject1.bin"/><Relationship Id="rId6" Type="http://schemas.openxmlformats.org/officeDocument/2006/relationships/image" Target="../media/image72.emf"/><Relationship Id="rId7" Type="http://schemas.openxmlformats.org/officeDocument/2006/relationships/oleObject" Target="../embeddings/oleObject2.bin"/><Relationship Id="rId8" Type="http://schemas.openxmlformats.org/officeDocument/2006/relationships/image" Target="../media/image7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49.png"/><Relationship Id="rId6" Type="http://schemas.openxmlformats.org/officeDocument/2006/relationships/image" Target="../media/image48.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hyperlink" Target="http://www.stormeyes.org/tornado/rogersky.htm" TargetMode="External"/><Relationship Id="rId5" Type="http://schemas.openxmlformats.org/officeDocument/2006/relationships/hyperlink" Target="http://www.stormeyes.org/tornado/SkyPix/ftsumner.htm" TargetMode="External"/><Relationship Id="rId6" Type="http://schemas.openxmlformats.org/officeDocument/2006/relationships/image" Target="../media/image89.jpg"/><Relationship Id="rId7" Type="http://schemas.openxmlformats.org/officeDocument/2006/relationships/image" Target="../media/image90.jpg"/><Relationship Id="rId8" Type="http://schemas.openxmlformats.org/officeDocument/2006/relationships/image" Target="../media/image91.png"/><Relationship Id="rId9"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3.bin"/><Relationship Id="rId5" Type="http://schemas.openxmlformats.org/officeDocument/2006/relationships/image" Target="../media/image93.emf"/><Relationship Id="rId6" Type="http://schemas.openxmlformats.org/officeDocument/2006/relationships/oleObject" Target="../embeddings/oleObject4.bin"/><Relationship Id="rId7" Type="http://schemas.openxmlformats.org/officeDocument/2006/relationships/image" Target="../media/image94.emf"/><Relationship Id="rId8" Type="http://schemas.openxmlformats.org/officeDocument/2006/relationships/image" Target="../media/image9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 Id="rId3" Type="http://schemas.openxmlformats.org/officeDocument/2006/relationships/image" Target="../media/image9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png"/></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9.bin"/><Relationship Id="rId12" Type="http://schemas.openxmlformats.org/officeDocument/2006/relationships/image" Target="../media/image103.emf"/><Relationship Id="rId13" Type="http://schemas.openxmlformats.org/officeDocument/2006/relationships/oleObject" Target="../embeddings/oleObject10.bin"/><Relationship Id="rId14" Type="http://schemas.openxmlformats.org/officeDocument/2006/relationships/image" Target="../media/image104.emf"/><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oleObject" Target="../embeddings/oleObject5.bin"/><Relationship Id="rId4" Type="http://schemas.openxmlformats.org/officeDocument/2006/relationships/image" Target="../media/image99.emf"/><Relationship Id="rId5" Type="http://schemas.openxmlformats.org/officeDocument/2006/relationships/oleObject" Target="../embeddings/oleObject6.bin"/><Relationship Id="rId6" Type="http://schemas.openxmlformats.org/officeDocument/2006/relationships/image" Target="../media/image100.emf"/><Relationship Id="rId7" Type="http://schemas.openxmlformats.org/officeDocument/2006/relationships/oleObject" Target="../embeddings/oleObject7.bin"/><Relationship Id="rId8" Type="http://schemas.openxmlformats.org/officeDocument/2006/relationships/image" Target="../media/image101.emf"/><Relationship Id="rId9" Type="http://schemas.openxmlformats.org/officeDocument/2006/relationships/oleObject" Target="../embeddings/oleObject8.bin"/><Relationship Id="rId10" Type="http://schemas.openxmlformats.org/officeDocument/2006/relationships/image" Target="../media/image102.emf"/></Relationships>
</file>

<file path=ppt/slides/_rels/slide3.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tiff"/><Relationship Id="rId8" Type="http://schemas.openxmlformats.org/officeDocument/2006/relationships/image" Target="../media/image7.png"/><Relationship Id="rId9" Type="http://schemas.openxmlformats.org/officeDocument/2006/relationships/image" Target="../media/image8.jpeg"/><Relationship Id="rId10"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g"/><Relationship Id="rId5" Type="http://schemas.openxmlformats.org/officeDocument/2006/relationships/oleObject" Target="../embeddings/oleObject11.bin"/><Relationship Id="rId6" Type="http://schemas.openxmlformats.org/officeDocument/2006/relationships/image" Target="../media/image105.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8.jpg"/><Relationship Id="rId4" Type="http://schemas.openxmlformats.org/officeDocument/2006/relationships/image" Target="../media/image109.jpg"/><Relationship Id="rId5" Type="http://schemas.openxmlformats.org/officeDocument/2006/relationships/oleObject" Target="../embeddings/oleObject12.bin"/><Relationship Id="rId6" Type="http://schemas.openxmlformats.org/officeDocument/2006/relationships/image" Target="../media/image105.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jp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49.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1" Type="http://schemas.openxmlformats.org/officeDocument/2006/relationships/slideLayout" Target="../slideLayouts/slideLayout6.xml"/><Relationship Id="rId2" Type="http://schemas.openxmlformats.org/officeDocument/2006/relationships/image" Target="../media/image1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1" Type="http://schemas.openxmlformats.org/officeDocument/2006/relationships/slideLayout" Target="../slideLayouts/slideLayout6.xml"/><Relationship Id="rId2" Type="http://schemas.openxmlformats.org/officeDocument/2006/relationships/image" Target="../media/image15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53.png"/><Relationship Id="rId1" Type="http://schemas.microsoft.com/office/2007/relationships/media" Target="../media/media1.mov"/><Relationship Id="rId2" Type="http://schemas.openxmlformats.org/officeDocument/2006/relationships/video" Target="../media/media1.mov"/></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4.png"/><Relationship Id="rId3" Type="http://schemas.openxmlformats.org/officeDocument/2006/relationships/image" Target="../media/image1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1570591"/>
            <a:ext cx="7482425" cy="2496946"/>
          </a:xfrm>
        </p:spPr>
        <p:txBody>
          <a:bodyPr>
            <a:normAutofit/>
          </a:bodyPr>
          <a:lstStyle/>
          <a:p>
            <a:pPr algn="ctr"/>
            <a:r>
              <a:rPr lang="en-US" sz="4000" dirty="0" smtClean="0">
                <a:solidFill>
                  <a:srgbClr val="13F4FF"/>
                </a:solidFill>
              </a:rPr>
              <a:t>The Multi-Radar Multi-Sensor QPE System</a:t>
            </a:r>
            <a:endParaRPr lang="en-US" sz="3100" dirty="0"/>
          </a:p>
        </p:txBody>
      </p:sp>
      <p:sp>
        <p:nvSpPr>
          <p:cNvPr id="3" name="Subtitle 2"/>
          <p:cNvSpPr>
            <a:spLocks noGrp="1"/>
          </p:cNvSpPr>
          <p:nvPr>
            <p:ph type="subTitle" idx="1"/>
          </p:nvPr>
        </p:nvSpPr>
        <p:spPr>
          <a:xfrm>
            <a:off x="914400" y="4689469"/>
            <a:ext cx="7315200" cy="1711617"/>
          </a:xfrm>
        </p:spPr>
        <p:txBody>
          <a:bodyPr>
            <a:normAutofit fontScale="70000" lnSpcReduction="20000"/>
          </a:bodyPr>
          <a:lstStyle/>
          <a:p>
            <a:pPr algn="ctr"/>
            <a:r>
              <a:rPr lang="en-US" dirty="0" smtClean="0">
                <a:effectLst>
                  <a:outerShdw blurRad="50800" dist="38100" dir="2700000" algn="tl" rotWithShape="0">
                    <a:srgbClr val="000000">
                      <a:alpha val="43000"/>
                    </a:srgbClr>
                  </a:outerShdw>
                </a:effectLst>
              </a:rPr>
              <a:t>Jian Zhang, Ken Howard, Carrie Langston, Brian </a:t>
            </a:r>
            <a:r>
              <a:rPr lang="en-US" dirty="0" err="1" smtClean="0">
                <a:effectLst>
                  <a:outerShdw blurRad="50800" dist="38100" dir="2700000" algn="tl" rotWithShape="0">
                    <a:srgbClr val="000000">
                      <a:alpha val="43000"/>
                    </a:srgbClr>
                  </a:outerShdw>
                </a:effectLst>
              </a:rPr>
              <a:t>Kaney</a:t>
            </a:r>
            <a:r>
              <a:rPr lang="en-US" dirty="0" smtClean="0">
                <a:effectLst>
                  <a:outerShdw blurRad="50800" dist="38100" dir="2700000" algn="tl" rotWithShape="0">
                    <a:srgbClr val="000000">
                      <a:alpha val="43000"/>
                    </a:srgbClr>
                  </a:outerShdw>
                </a:effectLst>
              </a:rPr>
              <a:t>, </a:t>
            </a:r>
            <a:r>
              <a:rPr lang="en-US" dirty="0" err="1" smtClean="0">
                <a:effectLst>
                  <a:outerShdw blurRad="50800" dist="38100" dir="2700000" algn="tl" rotWithShape="0">
                    <a:srgbClr val="000000">
                      <a:alpha val="43000"/>
                    </a:srgbClr>
                  </a:outerShdw>
                </a:effectLst>
              </a:rPr>
              <a:t>Youcun</a:t>
            </a:r>
            <a:r>
              <a:rPr lang="en-US" dirty="0" smtClean="0">
                <a:effectLst>
                  <a:outerShdw blurRad="50800" dist="38100" dir="2700000" algn="tl" rotWithShape="0">
                    <a:srgbClr val="000000">
                      <a:alpha val="43000"/>
                    </a:srgbClr>
                  </a:outerShdw>
                </a:effectLst>
              </a:rPr>
              <a:t> Qi, Lin Tang,</a:t>
            </a:r>
          </a:p>
          <a:p>
            <a:pPr algn="ctr"/>
            <a:r>
              <a:rPr lang="en-US" dirty="0" smtClean="0">
                <a:effectLst>
                  <a:outerShdw blurRad="50800" dist="38100" dir="2700000" algn="tl" rotWithShape="0">
                    <a:srgbClr val="000000">
                      <a:alpha val="43000"/>
                    </a:srgbClr>
                  </a:outerShdw>
                </a:effectLst>
              </a:rPr>
              <a:t> Heather Grams, </a:t>
            </a:r>
            <a:r>
              <a:rPr lang="en-US" dirty="0" err="1" smtClean="0">
                <a:effectLst>
                  <a:outerShdw blurRad="50800" dist="38100" dir="2700000" algn="tl" rotWithShape="0">
                    <a:srgbClr val="000000">
                      <a:alpha val="43000"/>
                    </a:srgbClr>
                  </a:outerShdw>
                </a:effectLst>
              </a:rPr>
              <a:t>Yadong</a:t>
            </a:r>
            <a:r>
              <a:rPr lang="en-US" dirty="0" smtClean="0">
                <a:effectLst>
                  <a:outerShdw blurRad="50800" dist="38100" dir="2700000" algn="tl" rotWithShape="0">
                    <a:srgbClr val="000000">
                      <a:alpha val="43000"/>
                    </a:srgbClr>
                  </a:outerShdw>
                </a:effectLst>
              </a:rPr>
              <a:t> Wang, Steve Cocks, Steve </a:t>
            </a:r>
            <a:r>
              <a:rPr lang="en-US" dirty="0" err="1" smtClean="0">
                <a:effectLst>
                  <a:outerShdw blurRad="50800" dist="38100" dir="2700000" algn="tl" rotWithShape="0">
                    <a:srgbClr val="000000">
                      <a:alpha val="43000"/>
                    </a:srgbClr>
                  </a:outerShdw>
                </a:effectLst>
              </a:rPr>
              <a:t>Martinaitis</a:t>
            </a:r>
            <a:r>
              <a:rPr lang="en-US" dirty="0" smtClean="0">
                <a:effectLst>
                  <a:outerShdw blurRad="50800" dist="38100" dir="2700000" algn="tl" rotWithShape="0">
                    <a:srgbClr val="000000">
                      <a:alpha val="43000"/>
                    </a:srgbClr>
                  </a:outerShdw>
                </a:effectLst>
              </a:rPr>
              <a:t>, Ami Arthur, </a:t>
            </a:r>
          </a:p>
          <a:p>
            <a:pPr algn="ctr"/>
            <a:r>
              <a:rPr lang="en-US" dirty="0" smtClean="0">
                <a:effectLst>
                  <a:outerShdw blurRad="50800" dist="38100" dir="2700000" algn="tl" rotWithShape="0">
                    <a:srgbClr val="000000">
                      <a:alpha val="43000"/>
                    </a:srgbClr>
                  </a:outerShdw>
                </a:effectLst>
              </a:rPr>
              <a:t>Karen Cooper, Jeff </a:t>
            </a:r>
            <a:r>
              <a:rPr lang="en-US" dirty="0" err="1" smtClean="0">
                <a:effectLst>
                  <a:outerShdw blurRad="50800" dist="38100" dir="2700000" algn="tl" rotWithShape="0">
                    <a:srgbClr val="000000">
                      <a:alpha val="43000"/>
                    </a:srgbClr>
                  </a:outerShdw>
                </a:effectLst>
              </a:rPr>
              <a:t>Brogden</a:t>
            </a:r>
            <a:endParaRPr lang="en-US" dirty="0" smtClean="0">
              <a:effectLst>
                <a:outerShdw blurRad="50800" dist="38100" dir="2700000" algn="tl" rotWithShape="0">
                  <a:srgbClr val="000000">
                    <a:alpha val="43000"/>
                  </a:srgbClr>
                </a:outerShdw>
              </a:effectLst>
            </a:endParaRPr>
          </a:p>
          <a:p>
            <a:pPr algn="ctr"/>
            <a:endParaRPr lang="en-US" dirty="0" smtClean="0">
              <a:effectLst>
                <a:outerShdw blurRad="50800" dist="38100" dir="2700000" algn="tl" rotWithShape="0">
                  <a:srgbClr val="000000">
                    <a:alpha val="43000"/>
                  </a:srgbClr>
                </a:outerShdw>
              </a:effectLst>
            </a:endParaRPr>
          </a:p>
          <a:p>
            <a:pPr algn="ctr"/>
            <a:r>
              <a:rPr lang="en-US" dirty="0" smtClean="0">
                <a:effectLst>
                  <a:outerShdw blurRad="50800" dist="38100" dir="2700000" algn="tl" rotWithShape="0">
                    <a:srgbClr val="000000">
                      <a:alpha val="43000"/>
                    </a:srgbClr>
                  </a:outerShdw>
                </a:effectLst>
              </a:rPr>
              <a:t>National Severe Storms Lab</a:t>
            </a:r>
          </a:p>
          <a:p>
            <a:pPr algn="ctr"/>
            <a:r>
              <a:rPr lang="en-US" dirty="0" smtClean="0">
                <a:effectLst>
                  <a:outerShdw blurRad="50800" dist="38100" dir="2700000" algn="tl" rotWithShape="0">
                    <a:srgbClr val="000000">
                      <a:alpha val="43000"/>
                    </a:srgbClr>
                  </a:outerShdw>
                </a:effectLst>
              </a:rPr>
              <a:t>Norman, OK</a:t>
            </a:r>
          </a:p>
        </p:txBody>
      </p:sp>
      <p:sp>
        <p:nvSpPr>
          <p:cNvPr id="7" name="Date Placeholder 6"/>
          <p:cNvSpPr>
            <a:spLocks noGrp="1"/>
          </p:cNvSpPr>
          <p:nvPr>
            <p:ph type="dt" sz="half" idx="10"/>
          </p:nvPr>
        </p:nvSpPr>
        <p:spPr/>
        <p:txBody>
          <a:bodyPr/>
          <a:lstStyle/>
          <a:p>
            <a:r>
              <a:rPr lang="en-US" sz="1200" dirty="0" smtClean="0">
                <a:solidFill>
                  <a:schemeClr val="accent6">
                    <a:lumMod val="60000"/>
                    <a:lumOff val="40000"/>
                  </a:schemeClr>
                </a:solidFill>
                <a:effectLst>
                  <a:outerShdw blurRad="50800" dist="38100" dir="2700000" algn="tl" rotWithShape="0">
                    <a:srgbClr val="000000">
                      <a:alpha val="43000"/>
                    </a:srgbClr>
                  </a:outerShdw>
                </a:effectLst>
              </a:rPr>
              <a:t>12/8/15</a:t>
            </a:r>
            <a:endParaRPr lang="en-US" sz="1200" dirty="0">
              <a:solidFill>
                <a:schemeClr val="accent6">
                  <a:lumMod val="60000"/>
                  <a:lumOff val="40000"/>
                </a:schemeClr>
              </a:solidFill>
              <a:effectLst>
                <a:outerShdw blurRad="50800" dist="38100" dir="2700000" algn="tl" rotWithShape="0">
                  <a:srgbClr val="000000">
                    <a:alpha val="43000"/>
                  </a:srgbClr>
                </a:outerShdw>
              </a:effectLst>
            </a:endParaRPr>
          </a:p>
        </p:txBody>
      </p:sp>
      <p:sp>
        <p:nvSpPr>
          <p:cNvPr id="8" name="Footer Placeholder 7"/>
          <p:cNvSpPr>
            <a:spLocks noGrp="1"/>
          </p:cNvSpPr>
          <p:nvPr>
            <p:ph type="ftr" sz="quarter" idx="12"/>
          </p:nvPr>
        </p:nvSpPr>
        <p:spPr>
          <a:xfrm>
            <a:off x="6008688" y="855956"/>
            <a:ext cx="2246489" cy="1000292"/>
          </a:xfrm>
        </p:spPr>
        <p:txBody>
          <a:bodyPr/>
          <a:lstStyle/>
          <a:p>
            <a:r>
              <a:rPr kumimoji="0" lang="en-US" sz="1200" dirty="0" smtClean="0">
                <a:solidFill>
                  <a:schemeClr val="accent6">
                    <a:lumMod val="60000"/>
                    <a:lumOff val="40000"/>
                  </a:schemeClr>
                </a:solidFill>
                <a:effectLst>
                  <a:outerShdw blurRad="50800" dist="38100" dir="2700000" algn="tl" rotWithShape="0">
                    <a:srgbClr val="000000">
                      <a:alpha val="43000"/>
                    </a:srgbClr>
                  </a:outerShdw>
                </a:effectLst>
              </a:rPr>
              <a:t>National Central University, Taiwan</a:t>
            </a:r>
            <a:endParaRPr kumimoji="0" lang="en-US" sz="1200" dirty="0">
              <a:solidFill>
                <a:schemeClr val="accent6">
                  <a:lumMod val="60000"/>
                  <a:lumOff val="40000"/>
                </a:schemeClr>
              </a:solidFill>
              <a:effectLst>
                <a:outerShdw blurRad="50800" dist="38100" dir="2700000" algn="tl" rotWithShape="0">
                  <a:srgbClr val="000000">
                    <a:alpha val="43000"/>
                  </a:srgbClr>
                </a:outerShdw>
              </a:effectLst>
            </a:endParaRPr>
          </a:p>
        </p:txBody>
      </p:sp>
      <p:sp>
        <p:nvSpPr>
          <p:cNvPr id="9" name="Slide Number Placeholder 2"/>
          <p:cNvSpPr>
            <a:spLocks noGrp="1"/>
          </p:cNvSpPr>
          <p:nvPr>
            <p:ph type="sldNum" sz="quarter" idx="12"/>
          </p:nvPr>
        </p:nvSpPr>
        <p:spPr>
          <a:xfrm>
            <a:off x="8396824" y="120730"/>
            <a:ext cx="609593" cy="301752"/>
          </a:xfrm>
        </p:spPr>
        <p:txBody>
          <a:bodyPr/>
          <a:lstStyle/>
          <a:p>
            <a:fld id="{65A2D853-AEF1-954B-B0E8-4D0164F320ED}" type="slidenum">
              <a:rPr lang="en-US" smtClean="0"/>
              <a:t>1</a:t>
            </a:fld>
            <a:endParaRPr lang="en-US" dirty="0"/>
          </a:p>
        </p:txBody>
      </p:sp>
    </p:spTree>
    <p:extLst>
      <p:ext uri="{BB962C8B-B14F-4D97-AF65-F5344CB8AC3E}">
        <p14:creationId xmlns:p14="http://schemas.microsoft.com/office/powerpoint/2010/main" val="29038764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9149" y="201984"/>
            <a:ext cx="8198386" cy="975751"/>
          </a:xfrm>
        </p:spPr>
        <p:txBody>
          <a:bodyPr>
            <a:normAutofit/>
          </a:bodyPr>
          <a:lstStyle/>
          <a:p>
            <a:r>
              <a:rPr lang="en-US" sz="4000" dirty="0" smtClean="0">
                <a:latin typeface="TradeGothicBold" charset="0"/>
                <a:ea typeface="ＭＳ Ｐゴシック" charset="0"/>
                <a:cs typeface="ＭＳ Ｐゴシック" charset="0"/>
              </a:rPr>
              <a:t>MRMS QPE Operational Products</a:t>
            </a:r>
            <a:endParaRPr lang="en-US" sz="4000" dirty="0">
              <a:latin typeface="TradeGothicBold" charset="0"/>
              <a:ea typeface="ＭＳ Ｐゴシック" charset="0"/>
              <a:cs typeface="ＭＳ Ｐゴシック" charset="0"/>
            </a:endParaRPr>
          </a:p>
        </p:txBody>
      </p:sp>
      <p:sp>
        <p:nvSpPr>
          <p:cNvPr id="2" name="Slide Number Placeholder 1"/>
          <p:cNvSpPr>
            <a:spLocks noGrp="1"/>
          </p:cNvSpPr>
          <p:nvPr>
            <p:ph type="sldNum" sz="quarter" idx="4294967295"/>
          </p:nvPr>
        </p:nvSpPr>
        <p:spPr>
          <a:xfrm>
            <a:off x="8540447" y="92878"/>
            <a:ext cx="552988" cy="365125"/>
          </a:xfrm>
          <a:prstGeom prst="rect">
            <a:avLst/>
          </a:prstGeom>
        </p:spPr>
        <p:txBody>
          <a:bodyPr/>
          <a:lstStyle/>
          <a:p>
            <a:fld id="{2AE81A39-2840-ED4D-A514-D08330109612}" type="slidenum">
              <a:rPr lang="en-US" smtClean="0"/>
              <a:pPr/>
              <a:t>10</a:t>
            </a:fld>
            <a:endParaRPr lang="en-US" dirty="0"/>
          </a:p>
        </p:txBody>
      </p:sp>
      <p:sp>
        <p:nvSpPr>
          <p:cNvPr id="21" name="Rectangle 30"/>
          <p:cNvSpPr txBox="1">
            <a:spLocks noChangeArrowheads="1"/>
          </p:cNvSpPr>
          <p:nvPr/>
        </p:nvSpPr>
        <p:spPr>
          <a:xfrm>
            <a:off x="307997" y="1545856"/>
            <a:ext cx="3363687" cy="366719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500"/>
              </a:spcBef>
              <a:buFont typeface="Arial"/>
              <a:buNone/>
            </a:pPr>
            <a:r>
              <a:rPr lang="en-US" sz="2000" b="1" u="sng"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rPr>
              <a:t>Additional Products</a:t>
            </a:r>
            <a:r>
              <a:rPr lang="en-US" sz="2000" b="1"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rPr>
              <a:t>:</a:t>
            </a:r>
          </a:p>
          <a:p>
            <a:pPr marL="0" indent="0">
              <a:lnSpc>
                <a:spcPct val="120000"/>
              </a:lnSpc>
              <a:spcBef>
                <a:spcPts val="500"/>
              </a:spcBef>
              <a:buFont typeface="Arial"/>
              <a:buNone/>
            </a:pPr>
            <a:endParaRPr lang="en-US" sz="800" b="1" i="1" u="sng" dirty="0" smtClean="0">
              <a:solidFill>
                <a:srgbClr val="FF0000"/>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endParaRPr>
          </a:p>
          <a:p>
            <a:pPr marL="115888" indent="-115888">
              <a:lnSpc>
                <a:spcPct val="120000"/>
              </a:lnSpc>
              <a:spcBef>
                <a:spcPts val="500"/>
              </a:spcBef>
              <a:buFontTx/>
              <a:buChar char="•"/>
            </a:pPr>
            <a:r>
              <a:rPr lang="en-US" sz="1600" dirty="0" smtClean="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Seamless </a:t>
            </a:r>
            <a:r>
              <a:rPr lang="en-US" sz="1600" dirty="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H</a:t>
            </a:r>
            <a:r>
              <a:rPr lang="en-US" sz="1600" dirty="0" smtClean="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ybrid </a:t>
            </a:r>
            <a:r>
              <a:rPr lang="en-US" sz="1600" dirty="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S</a:t>
            </a:r>
            <a:r>
              <a:rPr lang="en-US" sz="1600" dirty="0" smtClean="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can Reflectivity (SHSR) mosaic</a:t>
            </a:r>
          </a:p>
          <a:p>
            <a:pPr marL="115888" indent="-115888">
              <a:lnSpc>
                <a:spcPct val="120000"/>
              </a:lnSpc>
              <a:spcBef>
                <a:spcPts val="500"/>
              </a:spcBef>
              <a:buFontTx/>
              <a:buChar char="•"/>
            </a:pPr>
            <a:r>
              <a:rPr lang="en-US" sz="1600" dirty="0" smtClean="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SHSR height mosaic</a:t>
            </a:r>
          </a:p>
          <a:p>
            <a:pPr marL="115888" indent="-115888">
              <a:lnSpc>
                <a:spcPct val="120000"/>
              </a:lnSpc>
              <a:spcBef>
                <a:spcPts val="500"/>
              </a:spcBef>
              <a:buFontTx/>
              <a:buChar char="•"/>
            </a:pPr>
            <a:r>
              <a:rPr lang="en-US" sz="1600" i="1" dirty="0">
                <a:solidFill>
                  <a:srgbClr val="FFFF00"/>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Surface Precipitation Type</a:t>
            </a:r>
          </a:p>
          <a:p>
            <a:pPr marL="115888" indent="-115888">
              <a:lnSpc>
                <a:spcPct val="120000"/>
              </a:lnSpc>
              <a:spcBef>
                <a:spcPts val="500"/>
              </a:spcBef>
              <a:buFontTx/>
              <a:buChar char="•"/>
            </a:pPr>
            <a:r>
              <a:rPr lang="en-US" sz="1600" i="1" dirty="0">
                <a:solidFill>
                  <a:srgbClr val="FFFF00"/>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Surface Precipitation </a:t>
            </a:r>
            <a:r>
              <a:rPr lang="en-US" sz="1600" i="1" dirty="0" smtClean="0">
                <a:solidFill>
                  <a:srgbClr val="FFFF00"/>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Rate</a:t>
            </a:r>
          </a:p>
          <a:p>
            <a:pPr marL="115888" indent="-115888">
              <a:lnSpc>
                <a:spcPct val="120000"/>
              </a:lnSpc>
              <a:spcBef>
                <a:spcPts val="500"/>
              </a:spcBef>
              <a:buFontTx/>
              <a:buChar char="•"/>
            </a:pPr>
            <a:r>
              <a:rPr lang="en-US" sz="1600"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rPr>
              <a:t>Vertical profile of reflectivity</a:t>
            </a:r>
          </a:p>
          <a:p>
            <a:pPr marL="115888" indent="-115888">
              <a:lnSpc>
                <a:spcPct val="120000"/>
              </a:lnSpc>
              <a:spcBef>
                <a:spcPts val="500"/>
              </a:spcBef>
              <a:buFontTx/>
              <a:buChar char="•"/>
            </a:pPr>
            <a:r>
              <a:rPr lang="en-US" sz="1600" dirty="0">
                <a:effectLst>
                  <a:outerShdw blurRad="50800" dist="38100" dir="2700000" algn="tl" rotWithShape="0">
                    <a:srgbClr val="000000">
                      <a:alpha val="43000"/>
                    </a:srgbClr>
                  </a:outerShdw>
                </a:effectLst>
                <a:latin typeface="TradeGothic" charset="0"/>
                <a:ea typeface="ＭＳ Ｐゴシック" charset="0"/>
                <a:cs typeface="ＭＳ Ｐゴシック" charset="0"/>
              </a:rPr>
              <a:t>Probability of warm </a:t>
            </a:r>
            <a:r>
              <a:rPr lang="en-US" sz="1600"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rPr>
              <a:t>rain (POWR)</a:t>
            </a:r>
          </a:p>
          <a:p>
            <a:pPr marL="115888" indent="-115888">
              <a:lnSpc>
                <a:spcPct val="120000"/>
              </a:lnSpc>
              <a:spcBef>
                <a:spcPts val="500"/>
              </a:spcBef>
              <a:buFontTx/>
              <a:buChar char="•"/>
            </a:pPr>
            <a:r>
              <a:rPr lang="en-US" sz="1600" dirty="0">
                <a:effectLst>
                  <a:outerShdw blurRad="50800" dist="38100" dir="2700000" algn="tl" rotWithShape="0">
                    <a:srgbClr val="000000">
                      <a:alpha val="43000"/>
                    </a:srgbClr>
                  </a:outerShdw>
                </a:effectLst>
                <a:latin typeface="TradeGothic" charset="0"/>
                <a:ea typeface="ＭＳ Ｐゴシック" charset="0"/>
                <a:cs typeface="ＭＳ Ｐゴシック" charset="0"/>
              </a:rPr>
              <a:t>Radar QPE Quality Index (RQI</a:t>
            </a:r>
            <a:r>
              <a:rPr lang="en-US" sz="1600"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rPr>
              <a:t>)</a:t>
            </a:r>
          </a:p>
          <a:p>
            <a:pPr marL="115888" indent="-115888">
              <a:lnSpc>
                <a:spcPct val="120000"/>
              </a:lnSpc>
              <a:spcBef>
                <a:spcPts val="500"/>
              </a:spcBef>
              <a:buFontTx/>
              <a:buChar char="•"/>
            </a:pPr>
            <a:endParaRPr lang="en-US" sz="1600"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3784423" y="1673137"/>
            <a:ext cx="1736203" cy="1371600"/>
          </a:xfrm>
          <a:prstGeom prst="rect">
            <a:avLst/>
          </a:prstGeom>
        </p:spPr>
      </p:pic>
      <p:pic>
        <p:nvPicPr>
          <p:cNvPr id="18" name="Picture 17"/>
          <p:cNvPicPr>
            <a:picLocks noChangeAspect="1"/>
          </p:cNvPicPr>
          <p:nvPr/>
        </p:nvPicPr>
        <p:blipFill>
          <a:blip r:embed="rId4"/>
          <a:stretch>
            <a:fillRect/>
          </a:stretch>
        </p:blipFill>
        <p:spPr>
          <a:xfrm>
            <a:off x="5515980" y="1673137"/>
            <a:ext cx="1736203" cy="1371600"/>
          </a:xfrm>
          <a:prstGeom prst="rect">
            <a:avLst/>
          </a:prstGeom>
        </p:spPr>
      </p:pic>
      <p:pic>
        <p:nvPicPr>
          <p:cNvPr id="19" name="Picture 18"/>
          <p:cNvPicPr>
            <a:picLocks noChangeAspect="1"/>
          </p:cNvPicPr>
          <p:nvPr/>
        </p:nvPicPr>
        <p:blipFill>
          <a:blip r:embed="rId5"/>
          <a:stretch>
            <a:fillRect/>
          </a:stretch>
        </p:blipFill>
        <p:spPr>
          <a:xfrm>
            <a:off x="7345107" y="3679672"/>
            <a:ext cx="1736203" cy="1371600"/>
          </a:xfrm>
          <a:prstGeom prst="rect">
            <a:avLst/>
          </a:prstGeom>
        </p:spPr>
      </p:pic>
      <p:pic>
        <p:nvPicPr>
          <p:cNvPr id="14" name="Picture 13"/>
          <p:cNvPicPr>
            <a:picLocks noChangeAspect="1"/>
          </p:cNvPicPr>
          <p:nvPr/>
        </p:nvPicPr>
        <p:blipFill>
          <a:blip r:embed="rId6"/>
          <a:stretch>
            <a:fillRect/>
          </a:stretch>
        </p:blipFill>
        <p:spPr>
          <a:xfrm>
            <a:off x="3872702" y="3679672"/>
            <a:ext cx="1736202" cy="1371600"/>
          </a:xfrm>
          <a:prstGeom prst="rect">
            <a:avLst/>
          </a:prstGeom>
        </p:spPr>
      </p:pic>
      <p:pic>
        <p:nvPicPr>
          <p:cNvPr id="8" name="Picture 7"/>
          <p:cNvPicPr>
            <a:picLocks noChangeAspect="1"/>
          </p:cNvPicPr>
          <p:nvPr/>
        </p:nvPicPr>
        <p:blipFill>
          <a:blip r:embed="rId7"/>
          <a:stretch>
            <a:fillRect/>
          </a:stretch>
        </p:blipFill>
        <p:spPr>
          <a:xfrm>
            <a:off x="7252183" y="1673137"/>
            <a:ext cx="1736203" cy="1371600"/>
          </a:xfrm>
          <a:prstGeom prst="rect">
            <a:avLst/>
          </a:prstGeom>
        </p:spPr>
      </p:pic>
      <p:pic>
        <p:nvPicPr>
          <p:cNvPr id="5" name="Picture 4"/>
          <p:cNvPicPr>
            <a:picLocks noChangeAspect="1"/>
          </p:cNvPicPr>
          <p:nvPr/>
        </p:nvPicPr>
        <p:blipFill>
          <a:blip r:embed="rId8"/>
          <a:stretch>
            <a:fillRect/>
          </a:stretch>
        </p:blipFill>
        <p:spPr>
          <a:xfrm>
            <a:off x="5608904" y="3679672"/>
            <a:ext cx="1736203" cy="1371600"/>
          </a:xfrm>
          <a:prstGeom prst="rect">
            <a:avLst/>
          </a:prstGeom>
        </p:spPr>
      </p:pic>
      <p:pic>
        <p:nvPicPr>
          <p:cNvPr id="3" name="Picture 2"/>
          <p:cNvPicPr>
            <a:picLocks noChangeAspect="1"/>
          </p:cNvPicPr>
          <p:nvPr/>
        </p:nvPicPr>
        <p:blipFill>
          <a:blip r:embed="rId9"/>
          <a:stretch>
            <a:fillRect/>
          </a:stretch>
        </p:blipFill>
        <p:spPr>
          <a:xfrm>
            <a:off x="4004036" y="3081023"/>
            <a:ext cx="4945940" cy="511649"/>
          </a:xfrm>
          <a:prstGeom prst="rect">
            <a:avLst/>
          </a:prstGeom>
        </p:spPr>
      </p:pic>
      <p:sp>
        <p:nvSpPr>
          <p:cNvPr id="24" name="TextBox 23"/>
          <p:cNvSpPr txBox="1"/>
          <p:nvPr/>
        </p:nvSpPr>
        <p:spPr>
          <a:xfrm>
            <a:off x="307997" y="5270601"/>
            <a:ext cx="2897720" cy="938719"/>
          </a:xfrm>
          <a:prstGeom prst="rect">
            <a:avLst/>
          </a:prstGeom>
          <a:noFill/>
        </p:spPr>
        <p:txBody>
          <a:bodyPr wrap="square" rtlCol="0">
            <a:spAutoFit/>
          </a:bodyPr>
          <a:lstStyle/>
          <a:p>
            <a:pPr marL="285750" indent="-285750">
              <a:spcAft>
                <a:spcPts val="600"/>
              </a:spcAft>
              <a:buFont typeface="Wingdings" charset="2"/>
              <a:buChar char="§"/>
            </a:pPr>
            <a:r>
              <a:rPr lang="en-US" i="1" u="sng" dirty="0" smtClean="0">
                <a:solidFill>
                  <a:srgbClr val="FFFF00"/>
                </a:solidFill>
                <a:effectLst>
                  <a:outerShdw blurRad="50800" dist="38100" dir="2700000" algn="tl" rotWithShape="0">
                    <a:srgbClr val="000000">
                      <a:alpha val="43000"/>
                    </a:srgbClr>
                  </a:outerShdw>
                </a:effectLst>
              </a:rPr>
              <a:t>1 km resolution</a:t>
            </a:r>
            <a:endParaRPr lang="en-US" i="1" u="sng" dirty="0">
              <a:solidFill>
                <a:srgbClr val="FFFF00"/>
              </a:solidFill>
              <a:effectLst>
                <a:outerShdw blurRad="50800" dist="38100" dir="2700000" algn="tl" rotWithShape="0">
                  <a:srgbClr val="000000">
                    <a:alpha val="43000"/>
                  </a:srgbClr>
                </a:outerShdw>
              </a:effectLst>
            </a:endParaRPr>
          </a:p>
          <a:p>
            <a:pPr marL="287338" lvl="1" indent="-285750">
              <a:buFont typeface="Wingdings" charset="2"/>
              <a:buChar char="§"/>
            </a:pPr>
            <a:r>
              <a:rPr lang="en-US" i="1" u="sng" dirty="0" smtClean="0">
                <a:solidFill>
                  <a:srgbClr val="FF0000"/>
                </a:solidFill>
                <a:effectLst>
                  <a:outerShdw blurRad="50800" dist="38100" dir="2700000" algn="tl" rotWithShape="0">
                    <a:srgbClr val="000000">
                      <a:alpha val="43000"/>
                    </a:srgbClr>
                  </a:outerShdw>
                </a:effectLst>
              </a:rPr>
              <a:t>2-min </a:t>
            </a:r>
            <a:r>
              <a:rPr lang="en-US" i="1" u="sng" dirty="0" smtClean="0">
                <a:solidFill>
                  <a:srgbClr val="FFFF00"/>
                </a:solidFill>
                <a:effectLst>
                  <a:outerShdw blurRad="50800" dist="38100" dir="2700000" algn="tl" rotWithShape="0">
                    <a:srgbClr val="000000">
                      <a:alpha val="43000"/>
                    </a:srgbClr>
                  </a:outerShdw>
                </a:effectLst>
              </a:rPr>
              <a:t>update cycle</a:t>
            </a:r>
            <a:r>
              <a:rPr lang="en-US" dirty="0" smtClean="0">
                <a:solidFill>
                  <a:srgbClr val="FFFF00"/>
                </a:solidFill>
                <a:effectLst>
                  <a:outerShdw blurRad="50800" dist="38100" dir="2700000" algn="tl" rotWithShape="0">
                    <a:srgbClr val="000000">
                      <a:alpha val="43000"/>
                    </a:srgbClr>
                  </a:outerShdw>
                </a:effectLst>
              </a:rPr>
              <a:t> </a:t>
            </a:r>
            <a:r>
              <a:rPr lang="en-US" sz="1400" dirty="0" smtClean="0">
                <a:solidFill>
                  <a:srgbClr val="FFFF00"/>
                </a:solidFill>
                <a:effectLst>
                  <a:outerShdw blurRad="50800" dist="38100" dir="2700000" algn="tl" rotWithShape="0">
                    <a:srgbClr val="000000">
                      <a:alpha val="43000"/>
                    </a:srgbClr>
                  </a:outerShdw>
                </a:effectLst>
              </a:rPr>
              <a:t>(POWR – hourly, VPR – 5min)</a:t>
            </a:r>
            <a:endParaRPr lang="en-US" sz="1400" i="1" u="sng" dirty="0">
              <a:solidFill>
                <a:srgbClr val="FFFF00"/>
              </a:solidFill>
              <a:effectLst>
                <a:outerShdw blurRad="50800" dist="38100" dir="2700000" algn="tl" rotWithShape="0">
                  <a:srgbClr val="000000">
                    <a:alpha val="43000"/>
                  </a:srgbClr>
                </a:outerShdw>
              </a:effectLst>
            </a:endParaRPr>
          </a:p>
        </p:txBody>
      </p:sp>
      <p:pic>
        <p:nvPicPr>
          <p:cNvPr id="25" name="Picture 24"/>
          <p:cNvPicPr>
            <a:picLocks noChangeAspect="1"/>
          </p:cNvPicPr>
          <p:nvPr/>
        </p:nvPicPr>
        <p:blipFill>
          <a:blip r:embed="rId10"/>
          <a:stretch>
            <a:fillRect/>
          </a:stretch>
        </p:blipFill>
        <p:spPr>
          <a:xfrm>
            <a:off x="4358425" y="5051272"/>
            <a:ext cx="2118581" cy="1673680"/>
          </a:xfrm>
          <a:prstGeom prst="rect">
            <a:avLst/>
          </a:prstGeom>
        </p:spPr>
      </p:pic>
      <p:pic>
        <p:nvPicPr>
          <p:cNvPr id="26" name="Picture 25"/>
          <p:cNvPicPr>
            <a:picLocks noChangeAspect="1"/>
          </p:cNvPicPr>
          <p:nvPr/>
        </p:nvPicPr>
        <p:blipFill>
          <a:blip r:embed="rId11"/>
          <a:stretch>
            <a:fillRect/>
          </a:stretch>
        </p:blipFill>
        <p:spPr>
          <a:xfrm>
            <a:off x="6504047" y="5051272"/>
            <a:ext cx="2118581" cy="1673680"/>
          </a:xfrm>
          <a:prstGeom prst="rect">
            <a:avLst/>
          </a:prstGeom>
        </p:spPr>
      </p:pic>
      <p:sp>
        <p:nvSpPr>
          <p:cNvPr id="27" name="TextBox 26"/>
          <p:cNvSpPr txBox="1"/>
          <p:nvPr/>
        </p:nvSpPr>
        <p:spPr>
          <a:xfrm>
            <a:off x="4999254" y="5148141"/>
            <a:ext cx="1346655" cy="246221"/>
          </a:xfrm>
          <a:prstGeom prst="rect">
            <a:avLst/>
          </a:prstGeom>
          <a:noFill/>
        </p:spPr>
        <p:txBody>
          <a:bodyPr wrap="none" rtlCol="0">
            <a:spAutoFit/>
          </a:bodyPr>
          <a:lstStyle/>
          <a:p>
            <a:r>
              <a:rPr lang="en-US" sz="1000" dirty="0" smtClean="0">
                <a:solidFill>
                  <a:srgbClr val="FFFFFF"/>
                </a:solidFill>
              </a:rPr>
              <a:t>RQI   18Z 1/13/2013</a:t>
            </a:r>
            <a:endParaRPr lang="en-US" sz="1000" dirty="0">
              <a:solidFill>
                <a:srgbClr val="FFFFFF"/>
              </a:solidFill>
            </a:endParaRPr>
          </a:p>
        </p:txBody>
      </p:sp>
      <p:sp>
        <p:nvSpPr>
          <p:cNvPr id="28" name="TextBox 27"/>
          <p:cNvSpPr txBox="1"/>
          <p:nvPr/>
        </p:nvSpPr>
        <p:spPr>
          <a:xfrm>
            <a:off x="6966302" y="5155125"/>
            <a:ext cx="1311026" cy="246221"/>
          </a:xfrm>
          <a:prstGeom prst="rect">
            <a:avLst/>
          </a:prstGeom>
          <a:noFill/>
        </p:spPr>
        <p:txBody>
          <a:bodyPr wrap="none" rtlCol="0">
            <a:spAutoFit/>
          </a:bodyPr>
          <a:lstStyle/>
          <a:p>
            <a:r>
              <a:rPr lang="en-US" sz="1000" dirty="0" smtClean="0">
                <a:solidFill>
                  <a:srgbClr val="FFFFFF"/>
                </a:solidFill>
              </a:rPr>
              <a:t>RQI  18Z 6/13/2013</a:t>
            </a:r>
            <a:endParaRPr lang="en-US" sz="1000" dirty="0">
              <a:solidFill>
                <a:srgbClr val="FFFFFF"/>
              </a:solidFill>
            </a:endParaRPr>
          </a:p>
        </p:txBody>
      </p:sp>
      <p:sp>
        <p:nvSpPr>
          <p:cNvPr id="30" name="TextBox 29"/>
          <p:cNvSpPr txBox="1"/>
          <p:nvPr/>
        </p:nvSpPr>
        <p:spPr>
          <a:xfrm>
            <a:off x="3791008" y="1792922"/>
            <a:ext cx="543739" cy="246221"/>
          </a:xfrm>
          <a:prstGeom prst="rect">
            <a:avLst/>
          </a:prstGeom>
          <a:noFill/>
        </p:spPr>
        <p:txBody>
          <a:bodyPr wrap="none" rtlCol="0">
            <a:spAutoFit/>
          </a:bodyPr>
          <a:lstStyle/>
          <a:p>
            <a:r>
              <a:rPr lang="en-US" sz="1000" dirty="0" smtClean="0">
                <a:solidFill>
                  <a:srgbClr val="FFFFFF"/>
                </a:solidFill>
              </a:rPr>
              <a:t>SHSR</a:t>
            </a:r>
            <a:endParaRPr lang="en-US" sz="1000" dirty="0">
              <a:solidFill>
                <a:srgbClr val="FFFFFF"/>
              </a:solidFill>
            </a:endParaRPr>
          </a:p>
        </p:txBody>
      </p:sp>
      <p:sp>
        <p:nvSpPr>
          <p:cNvPr id="31" name="TextBox 30"/>
          <p:cNvSpPr txBox="1"/>
          <p:nvPr/>
        </p:nvSpPr>
        <p:spPr>
          <a:xfrm>
            <a:off x="5574297" y="1792922"/>
            <a:ext cx="928459" cy="246221"/>
          </a:xfrm>
          <a:prstGeom prst="rect">
            <a:avLst/>
          </a:prstGeom>
          <a:solidFill>
            <a:srgbClr val="0000FF"/>
          </a:solidFill>
        </p:spPr>
        <p:txBody>
          <a:bodyPr wrap="none" rtlCol="0">
            <a:spAutoFit/>
          </a:bodyPr>
          <a:lstStyle/>
          <a:p>
            <a:r>
              <a:rPr lang="en-US" sz="1000" dirty="0" smtClean="0"/>
              <a:t>SHSR height</a:t>
            </a:r>
            <a:endParaRPr lang="en-US" sz="1000" dirty="0"/>
          </a:p>
        </p:txBody>
      </p:sp>
      <p:sp>
        <p:nvSpPr>
          <p:cNvPr id="32" name="TextBox 31"/>
          <p:cNvSpPr txBox="1"/>
          <p:nvPr/>
        </p:nvSpPr>
        <p:spPr>
          <a:xfrm>
            <a:off x="7252183" y="1792922"/>
            <a:ext cx="937889" cy="246221"/>
          </a:xfrm>
          <a:prstGeom prst="rect">
            <a:avLst/>
          </a:prstGeom>
          <a:noFill/>
        </p:spPr>
        <p:txBody>
          <a:bodyPr wrap="none" rtlCol="0">
            <a:spAutoFit/>
          </a:bodyPr>
          <a:lstStyle/>
          <a:p>
            <a:r>
              <a:rPr lang="en-US" sz="1000" dirty="0" err="1" smtClean="0">
                <a:solidFill>
                  <a:srgbClr val="FFFFFF"/>
                </a:solidFill>
              </a:rPr>
              <a:t>Sfc</a:t>
            </a:r>
            <a:r>
              <a:rPr lang="en-US" sz="1000" dirty="0" smtClean="0">
                <a:solidFill>
                  <a:srgbClr val="FFFFFF"/>
                </a:solidFill>
              </a:rPr>
              <a:t> </a:t>
            </a:r>
            <a:r>
              <a:rPr lang="en-US" sz="1000" dirty="0" err="1" smtClean="0">
                <a:solidFill>
                  <a:srgbClr val="FFFFFF"/>
                </a:solidFill>
              </a:rPr>
              <a:t>Pcp</a:t>
            </a:r>
            <a:r>
              <a:rPr lang="en-US" sz="1000" dirty="0" smtClean="0">
                <a:solidFill>
                  <a:srgbClr val="FFFFFF"/>
                </a:solidFill>
              </a:rPr>
              <a:t> Type</a:t>
            </a:r>
            <a:endParaRPr lang="en-US" sz="1000" dirty="0">
              <a:solidFill>
                <a:srgbClr val="FFFFFF"/>
              </a:solidFill>
            </a:endParaRPr>
          </a:p>
        </p:txBody>
      </p:sp>
      <p:sp>
        <p:nvSpPr>
          <p:cNvPr id="33" name="TextBox 32"/>
          <p:cNvSpPr txBox="1"/>
          <p:nvPr/>
        </p:nvSpPr>
        <p:spPr>
          <a:xfrm>
            <a:off x="3872702" y="3728567"/>
            <a:ext cx="933068" cy="246221"/>
          </a:xfrm>
          <a:prstGeom prst="rect">
            <a:avLst/>
          </a:prstGeom>
          <a:noFill/>
        </p:spPr>
        <p:txBody>
          <a:bodyPr wrap="none" rtlCol="0">
            <a:spAutoFit/>
          </a:bodyPr>
          <a:lstStyle/>
          <a:p>
            <a:r>
              <a:rPr lang="en-US" sz="1000" dirty="0" err="1" smtClean="0">
                <a:solidFill>
                  <a:srgbClr val="FFFFFF"/>
                </a:solidFill>
              </a:rPr>
              <a:t>Sfc</a:t>
            </a:r>
            <a:r>
              <a:rPr lang="en-US" sz="1000" dirty="0" smtClean="0">
                <a:solidFill>
                  <a:srgbClr val="FFFFFF"/>
                </a:solidFill>
              </a:rPr>
              <a:t> </a:t>
            </a:r>
            <a:r>
              <a:rPr lang="en-US" sz="1000" dirty="0" err="1" smtClean="0">
                <a:solidFill>
                  <a:srgbClr val="FFFFFF"/>
                </a:solidFill>
              </a:rPr>
              <a:t>Pcp</a:t>
            </a:r>
            <a:r>
              <a:rPr lang="en-US" sz="1000" dirty="0" smtClean="0">
                <a:solidFill>
                  <a:srgbClr val="FFFFFF"/>
                </a:solidFill>
              </a:rPr>
              <a:t> Rate</a:t>
            </a:r>
            <a:endParaRPr lang="en-US" sz="1000" dirty="0">
              <a:solidFill>
                <a:srgbClr val="FFFFFF"/>
              </a:solidFill>
            </a:endParaRPr>
          </a:p>
        </p:txBody>
      </p:sp>
      <p:sp>
        <p:nvSpPr>
          <p:cNvPr id="34" name="TextBox 33"/>
          <p:cNvSpPr txBox="1"/>
          <p:nvPr/>
        </p:nvSpPr>
        <p:spPr>
          <a:xfrm>
            <a:off x="5879375" y="3948293"/>
            <a:ext cx="448347" cy="246221"/>
          </a:xfrm>
          <a:prstGeom prst="rect">
            <a:avLst/>
          </a:prstGeom>
          <a:noFill/>
        </p:spPr>
        <p:txBody>
          <a:bodyPr wrap="none" rtlCol="0">
            <a:spAutoFit/>
          </a:bodyPr>
          <a:lstStyle/>
          <a:p>
            <a:r>
              <a:rPr lang="en-US" sz="1000" dirty="0" smtClean="0">
                <a:solidFill>
                  <a:schemeClr val="bg1"/>
                </a:solidFill>
              </a:rPr>
              <a:t>VPR</a:t>
            </a:r>
            <a:endParaRPr lang="en-US" sz="1000" dirty="0">
              <a:solidFill>
                <a:schemeClr val="bg1"/>
              </a:solidFill>
            </a:endParaRPr>
          </a:p>
        </p:txBody>
      </p:sp>
      <p:sp>
        <p:nvSpPr>
          <p:cNvPr id="35" name="TextBox 34"/>
          <p:cNvSpPr txBox="1"/>
          <p:nvPr/>
        </p:nvSpPr>
        <p:spPr>
          <a:xfrm>
            <a:off x="7348869" y="3702072"/>
            <a:ext cx="583601" cy="246221"/>
          </a:xfrm>
          <a:prstGeom prst="rect">
            <a:avLst/>
          </a:prstGeom>
          <a:solidFill>
            <a:srgbClr val="0000FF"/>
          </a:solidFill>
        </p:spPr>
        <p:txBody>
          <a:bodyPr wrap="none" rtlCol="0">
            <a:spAutoFit/>
          </a:bodyPr>
          <a:lstStyle/>
          <a:p>
            <a:r>
              <a:rPr lang="en-US" sz="1000" dirty="0" smtClean="0"/>
              <a:t>POWR</a:t>
            </a:r>
            <a:endParaRPr lang="en-US" sz="1000" dirty="0"/>
          </a:p>
        </p:txBody>
      </p:sp>
    </p:spTree>
    <p:extLst>
      <p:ext uri="{BB962C8B-B14F-4D97-AF65-F5344CB8AC3E}">
        <p14:creationId xmlns:p14="http://schemas.microsoft.com/office/powerpoint/2010/main" val="344537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p:cNvPicPr>
            <a:picLocks noChangeAspect="1"/>
          </p:cNvPicPr>
          <p:nvPr/>
        </p:nvPicPr>
        <p:blipFill rotWithShape="1">
          <a:blip r:embed="rId3"/>
          <a:srcRect t="7531" b="12912"/>
          <a:stretch/>
        </p:blipFill>
        <p:spPr>
          <a:xfrm>
            <a:off x="6965658" y="3750117"/>
            <a:ext cx="1812413" cy="899641"/>
          </a:xfrm>
          <a:prstGeom prst="rect">
            <a:avLst/>
          </a:prstGeom>
        </p:spPr>
      </p:pic>
      <p:pic>
        <p:nvPicPr>
          <p:cNvPr id="72" name="Picture 71"/>
          <p:cNvPicPr>
            <a:picLocks noChangeAspect="1"/>
          </p:cNvPicPr>
          <p:nvPr/>
        </p:nvPicPr>
        <p:blipFill rotWithShape="1">
          <a:blip r:embed="rId4"/>
          <a:srcRect t="7980" b="12071"/>
          <a:stretch/>
        </p:blipFill>
        <p:spPr>
          <a:xfrm>
            <a:off x="5154203" y="3756395"/>
            <a:ext cx="1795036" cy="887380"/>
          </a:xfrm>
          <a:prstGeom prst="rect">
            <a:avLst/>
          </a:prstGeom>
        </p:spPr>
      </p:pic>
      <p:sp>
        <p:nvSpPr>
          <p:cNvPr id="2" name="Title 1"/>
          <p:cNvSpPr>
            <a:spLocks noGrp="1"/>
          </p:cNvSpPr>
          <p:nvPr>
            <p:ph type="title"/>
          </p:nvPr>
        </p:nvSpPr>
        <p:spPr>
          <a:xfrm>
            <a:off x="320442" y="248407"/>
            <a:ext cx="7795457" cy="691192"/>
          </a:xfrm>
        </p:spPr>
        <p:txBody>
          <a:bodyPr>
            <a:normAutofit/>
          </a:bodyPr>
          <a:lstStyle/>
          <a:p>
            <a:r>
              <a:rPr lang="en-US" sz="3200" dirty="0" smtClean="0"/>
              <a:t>MRMS Radar QPE Processes</a:t>
            </a:r>
            <a:endParaRPr lang="en-US" sz="3200" dirty="0"/>
          </a:p>
        </p:txBody>
      </p:sp>
      <p:sp>
        <p:nvSpPr>
          <p:cNvPr id="4" name="Slide Number Placeholder 3"/>
          <p:cNvSpPr>
            <a:spLocks noGrp="1"/>
          </p:cNvSpPr>
          <p:nvPr>
            <p:ph type="sldNum" sz="quarter" idx="12"/>
          </p:nvPr>
        </p:nvSpPr>
        <p:spPr/>
        <p:txBody>
          <a:bodyPr/>
          <a:lstStyle/>
          <a:p>
            <a:fld id="{20BA7EF2-34AE-A541-8DFE-5C0D90CB85B9}" type="slidenum">
              <a:rPr lang="en-US" smtClean="0"/>
              <a:t>11</a:t>
            </a:fld>
            <a:endParaRPr lang="en-US" dirty="0"/>
          </a:p>
        </p:txBody>
      </p:sp>
      <p:sp>
        <p:nvSpPr>
          <p:cNvPr id="5" name="Rectangle 4"/>
          <p:cNvSpPr/>
          <p:nvPr/>
        </p:nvSpPr>
        <p:spPr>
          <a:xfrm>
            <a:off x="1484777" y="1230519"/>
            <a:ext cx="3211285" cy="435429"/>
          </a:xfrm>
          <a:prstGeom prst="rect">
            <a:avLst/>
          </a:prstGeom>
          <a:solidFill>
            <a:srgbClr val="13F4F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rgbClr val="000000"/>
                </a:solidFill>
                <a:effectLst>
                  <a:outerShdw blurRad="50800" dist="38100" dir="2700000" algn="tl" rotWithShape="0">
                    <a:srgbClr val="000000">
                      <a:alpha val="43000"/>
                    </a:srgbClr>
                  </a:outerShdw>
                </a:effectLst>
                <a:latin typeface="Calibri" panose="020F0502020204030204" pitchFamily="34" charset="0"/>
              </a:rPr>
              <a:t>Radar Data QC</a:t>
            </a:r>
            <a:endParaRPr lang="en-US" dirty="0">
              <a:solidFill>
                <a:srgbClr val="000000"/>
              </a:solidFill>
              <a:effectLst>
                <a:outerShdw blurRad="50800" dist="38100" dir="2700000" algn="tl" rotWithShape="0">
                  <a:srgbClr val="000000">
                    <a:alpha val="43000"/>
                  </a:srgbClr>
                </a:outerShdw>
              </a:effectLst>
              <a:latin typeface="Calibri" panose="020F0502020204030204" pitchFamily="34" charset="0"/>
            </a:endParaRPr>
          </a:p>
        </p:txBody>
      </p:sp>
      <p:grpSp>
        <p:nvGrpSpPr>
          <p:cNvPr id="33" name="Group 32"/>
          <p:cNvGrpSpPr/>
          <p:nvPr/>
        </p:nvGrpSpPr>
        <p:grpSpPr>
          <a:xfrm>
            <a:off x="1482965" y="1665948"/>
            <a:ext cx="3211285" cy="865946"/>
            <a:chOff x="2166259" y="2086087"/>
            <a:chExt cx="3211285" cy="865946"/>
          </a:xfrm>
          <a:solidFill>
            <a:srgbClr val="13F4FF"/>
          </a:solidFill>
        </p:grpSpPr>
        <p:sp>
          <p:nvSpPr>
            <p:cNvPr id="6" name="Rectangle 5"/>
            <p:cNvSpPr/>
            <p:nvPr/>
          </p:nvSpPr>
          <p:spPr>
            <a:xfrm>
              <a:off x="2166259" y="2516604"/>
              <a:ext cx="3211285" cy="435429"/>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rgbClr val="000000"/>
                  </a:solidFill>
                  <a:effectLst>
                    <a:outerShdw blurRad="50800" dist="38100" dir="2700000" algn="tl" rotWithShape="0">
                      <a:srgbClr val="000000">
                        <a:alpha val="43000"/>
                      </a:srgbClr>
                    </a:outerShdw>
                  </a:effectLst>
                  <a:latin typeface="Calibri" panose="020F0502020204030204" pitchFamily="34" charset="0"/>
                </a:rPr>
                <a:t>Blockage Mitigation</a:t>
              </a:r>
              <a:endParaRPr lang="en-US" dirty="0">
                <a:solidFill>
                  <a:srgbClr val="000000"/>
                </a:solidFill>
                <a:effectLst>
                  <a:outerShdw blurRad="50800" dist="38100" dir="2700000" algn="tl" rotWithShape="0">
                    <a:srgbClr val="000000">
                      <a:alpha val="43000"/>
                    </a:srgbClr>
                  </a:outerShdw>
                </a:effectLst>
                <a:latin typeface="Calibri" panose="020F0502020204030204" pitchFamily="34" charset="0"/>
              </a:endParaRPr>
            </a:p>
          </p:txBody>
        </p:sp>
        <p:cxnSp>
          <p:nvCxnSpPr>
            <p:cNvPr id="12" name="Straight Arrow Connector 11"/>
            <p:cNvCxnSpPr>
              <a:stCxn id="5" idx="2"/>
              <a:endCxn id="6" idx="0"/>
            </p:cNvCxnSpPr>
            <p:nvPr/>
          </p:nvCxnSpPr>
          <p:spPr>
            <a:xfrm flipH="1">
              <a:off x="3771902" y="2086087"/>
              <a:ext cx="1812" cy="430517"/>
            </a:xfrm>
            <a:prstGeom prst="straightConnector1">
              <a:avLst/>
            </a:prstGeom>
            <a:grpFill/>
            <a:ln>
              <a:solidFill>
                <a:srgbClr val="FFFFFF"/>
              </a:solidFill>
              <a:tailEnd type="arrow"/>
            </a:ln>
          </p:spPr>
          <p:style>
            <a:lnRef idx="1">
              <a:schemeClr val="accent1"/>
            </a:lnRef>
            <a:fillRef idx="2">
              <a:schemeClr val="accent1"/>
            </a:fillRef>
            <a:effectRef idx="1">
              <a:schemeClr val="accent1"/>
            </a:effectRef>
            <a:fontRef idx="minor">
              <a:schemeClr val="dk1"/>
            </a:fontRef>
          </p:style>
        </p:cxnSp>
      </p:grpSp>
      <p:grpSp>
        <p:nvGrpSpPr>
          <p:cNvPr id="34" name="Group 33"/>
          <p:cNvGrpSpPr/>
          <p:nvPr/>
        </p:nvGrpSpPr>
        <p:grpSpPr>
          <a:xfrm>
            <a:off x="1490488" y="3569931"/>
            <a:ext cx="3211285" cy="1015093"/>
            <a:chOff x="7422" y="2876622"/>
            <a:chExt cx="3211285" cy="1015093"/>
          </a:xfrm>
          <a:solidFill>
            <a:schemeClr val="tx2">
              <a:lumMod val="60000"/>
              <a:lumOff val="40000"/>
            </a:schemeClr>
          </a:solidFill>
        </p:grpSpPr>
        <p:sp>
          <p:nvSpPr>
            <p:cNvPr id="7" name="Rectangle 6"/>
            <p:cNvSpPr/>
            <p:nvPr/>
          </p:nvSpPr>
          <p:spPr>
            <a:xfrm>
              <a:off x="7422" y="3307514"/>
              <a:ext cx="3211285" cy="584201"/>
            </a:xfrm>
            <a:prstGeom prst="rect">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solidFill>
                    <a:schemeClr val="bg2"/>
                  </a:solidFill>
                  <a:effectLst>
                    <a:outerShdw blurRad="50800" dist="38100" dir="2700000" algn="tl" rotWithShape="0">
                      <a:srgbClr val="000000">
                        <a:alpha val="43000"/>
                      </a:srgbClr>
                    </a:outerShdw>
                  </a:effectLst>
                  <a:latin typeface="Calibri" panose="020F0502020204030204" pitchFamily="34" charset="0"/>
                </a:rPr>
                <a:t>Seamless Hybrid Scan Reflectivity (SHSR) </a:t>
              </a:r>
              <a:r>
                <a:rPr lang="en-US" dirty="0">
                  <a:solidFill>
                    <a:schemeClr val="bg2"/>
                  </a:solidFill>
                  <a:effectLst>
                    <a:outerShdw blurRad="50800" dist="38100" dir="2700000" algn="tl" rotWithShape="0">
                      <a:srgbClr val="000000">
                        <a:alpha val="43000"/>
                      </a:srgbClr>
                    </a:outerShdw>
                  </a:effectLst>
                  <a:latin typeface="Calibri" panose="020F0502020204030204" pitchFamily="34" charset="0"/>
                </a:rPr>
                <a:t>M</a:t>
              </a:r>
              <a:r>
                <a:rPr lang="en-US" dirty="0" smtClean="0">
                  <a:solidFill>
                    <a:schemeClr val="bg2"/>
                  </a:solidFill>
                  <a:effectLst>
                    <a:outerShdw blurRad="50800" dist="38100" dir="2700000" algn="tl" rotWithShape="0">
                      <a:srgbClr val="000000">
                        <a:alpha val="43000"/>
                      </a:srgbClr>
                    </a:outerShdw>
                  </a:effectLst>
                  <a:latin typeface="Calibri" panose="020F0502020204030204" pitchFamily="34" charset="0"/>
                </a:rPr>
                <a:t>osaic</a:t>
              </a:r>
              <a:endParaRPr lang="en-US" dirty="0">
                <a:solidFill>
                  <a:schemeClr val="bg2"/>
                </a:solidFill>
                <a:effectLst>
                  <a:outerShdw blurRad="50800" dist="38100" dir="2700000" algn="tl" rotWithShape="0">
                    <a:srgbClr val="000000">
                      <a:alpha val="43000"/>
                    </a:srgbClr>
                  </a:outerShdw>
                </a:effectLst>
                <a:latin typeface="Calibri" panose="020F0502020204030204" pitchFamily="34" charset="0"/>
              </a:endParaRPr>
            </a:p>
          </p:txBody>
        </p:sp>
        <p:cxnSp>
          <p:nvCxnSpPr>
            <p:cNvPr id="13" name="Straight Arrow Connector 12"/>
            <p:cNvCxnSpPr>
              <a:stCxn id="10" idx="2"/>
              <a:endCxn id="7" idx="0"/>
            </p:cNvCxnSpPr>
            <p:nvPr/>
          </p:nvCxnSpPr>
          <p:spPr>
            <a:xfrm>
              <a:off x="1609437" y="2876622"/>
              <a:ext cx="3628" cy="430892"/>
            </a:xfrm>
            <a:prstGeom prst="straightConnector1">
              <a:avLst/>
            </a:prstGeom>
            <a:grpFill/>
            <a:ln>
              <a:solidFill>
                <a:srgbClr val="FFFFFF"/>
              </a:solidFill>
              <a:tailEnd type="arrow"/>
            </a:ln>
          </p:spPr>
          <p:style>
            <a:lnRef idx="1">
              <a:schemeClr val="accent5"/>
            </a:lnRef>
            <a:fillRef idx="2">
              <a:schemeClr val="accent5"/>
            </a:fillRef>
            <a:effectRef idx="1">
              <a:schemeClr val="accent5"/>
            </a:effectRef>
            <a:fontRef idx="minor">
              <a:schemeClr val="dk1"/>
            </a:fontRef>
          </p:style>
        </p:cxnSp>
      </p:grpSp>
      <p:grpSp>
        <p:nvGrpSpPr>
          <p:cNvPr id="35" name="Group 34"/>
          <p:cNvGrpSpPr/>
          <p:nvPr/>
        </p:nvGrpSpPr>
        <p:grpSpPr>
          <a:xfrm>
            <a:off x="1486861" y="4585024"/>
            <a:ext cx="3211285" cy="924125"/>
            <a:chOff x="2151746" y="3627671"/>
            <a:chExt cx="3211285" cy="924125"/>
          </a:xfrm>
          <a:solidFill>
            <a:schemeClr val="tx2">
              <a:lumMod val="60000"/>
              <a:lumOff val="40000"/>
            </a:schemeClr>
          </a:solidFill>
        </p:grpSpPr>
        <p:sp>
          <p:nvSpPr>
            <p:cNvPr id="9" name="Rectangle 8"/>
            <p:cNvSpPr/>
            <p:nvPr/>
          </p:nvSpPr>
          <p:spPr>
            <a:xfrm>
              <a:off x="2151746" y="3967595"/>
              <a:ext cx="3211285" cy="584201"/>
            </a:xfrm>
            <a:prstGeom prst="rect">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solidFill>
                    <a:schemeClr val="bg2"/>
                  </a:solidFill>
                  <a:effectLst>
                    <a:outerShdw blurRad="50800" dist="38100" dir="2700000" algn="tl" rotWithShape="0">
                      <a:srgbClr val="000000">
                        <a:alpha val="43000"/>
                      </a:srgbClr>
                    </a:outerShdw>
                  </a:effectLst>
                  <a:latin typeface="Calibri" panose="020F0502020204030204" pitchFamily="34" charset="0"/>
                </a:rPr>
                <a:t>Surface Precipitation </a:t>
              </a:r>
              <a:r>
                <a:rPr lang="en-US" dirty="0">
                  <a:solidFill>
                    <a:schemeClr val="bg2"/>
                  </a:solidFill>
                  <a:effectLst>
                    <a:outerShdw blurRad="50800" dist="38100" dir="2700000" algn="tl" rotWithShape="0">
                      <a:srgbClr val="000000">
                        <a:alpha val="43000"/>
                      </a:srgbClr>
                    </a:outerShdw>
                  </a:effectLst>
                  <a:latin typeface="Calibri" panose="020F0502020204030204" pitchFamily="34" charset="0"/>
                </a:rPr>
                <a:t>C</a:t>
              </a:r>
              <a:r>
                <a:rPr lang="en-US" dirty="0" smtClean="0">
                  <a:solidFill>
                    <a:schemeClr val="bg2"/>
                  </a:solidFill>
                  <a:effectLst>
                    <a:outerShdw blurRad="50800" dist="38100" dir="2700000" algn="tl" rotWithShape="0">
                      <a:srgbClr val="000000">
                        <a:alpha val="43000"/>
                      </a:srgbClr>
                    </a:outerShdw>
                  </a:effectLst>
                  <a:latin typeface="Calibri" panose="020F0502020204030204" pitchFamily="34" charset="0"/>
                </a:rPr>
                <a:t>lassification</a:t>
              </a:r>
              <a:endParaRPr lang="en-US" dirty="0">
                <a:solidFill>
                  <a:schemeClr val="bg2"/>
                </a:solidFill>
                <a:effectLst>
                  <a:outerShdw blurRad="50800" dist="38100" dir="2700000" algn="tl" rotWithShape="0">
                    <a:srgbClr val="000000">
                      <a:alpha val="43000"/>
                    </a:srgbClr>
                  </a:outerShdw>
                </a:effectLst>
                <a:latin typeface="Calibri" panose="020F0502020204030204" pitchFamily="34" charset="0"/>
              </a:endParaRPr>
            </a:p>
          </p:txBody>
        </p:sp>
        <p:cxnSp>
          <p:nvCxnSpPr>
            <p:cNvPr id="19" name="Straight Arrow Connector 18"/>
            <p:cNvCxnSpPr>
              <a:stCxn id="7" idx="2"/>
              <a:endCxn id="9" idx="0"/>
            </p:cNvCxnSpPr>
            <p:nvPr/>
          </p:nvCxnSpPr>
          <p:spPr>
            <a:xfrm flipH="1">
              <a:off x="3757389" y="3627671"/>
              <a:ext cx="3627" cy="339924"/>
            </a:xfrm>
            <a:prstGeom prst="straightConnector1">
              <a:avLst/>
            </a:prstGeom>
            <a:grpFill/>
            <a:ln>
              <a:solidFill>
                <a:srgbClr val="FFFFFF"/>
              </a:solidFill>
              <a:tailEnd type="arrow"/>
            </a:ln>
          </p:spPr>
          <p:style>
            <a:lnRef idx="1">
              <a:schemeClr val="accent5"/>
            </a:lnRef>
            <a:fillRef idx="2">
              <a:schemeClr val="accent5"/>
            </a:fillRef>
            <a:effectRef idx="1">
              <a:schemeClr val="accent5"/>
            </a:effectRef>
            <a:fontRef idx="minor">
              <a:schemeClr val="dk1"/>
            </a:fontRef>
          </p:style>
        </p:cxnSp>
      </p:grpSp>
      <p:grpSp>
        <p:nvGrpSpPr>
          <p:cNvPr id="36" name="Group 35"/>
          <p:cNvGrpSpPr/>
          <p:nvPr/>
        </p:nvGrpSpPr>
        <p:grpSpPr>
          <a:xfrm>
            <a:off x="1488676" y="5509149"/>
            <a:ext cx="3211285" cy="1100013"/>
            <a:chOff x="2153561" y="4710786"/>
            <a:chExt cx="3211285" cy="1100013"/>
          </a:xfrm>
          <a:solidFill>
            <a:schemeClr val="tx2">
              <a:lumMod val="60000"/>
              <a:lumOff val="40000"/>
            </a:schemeClr>
          </a:solidFill>
        </p:grpSpPr>
        <p:sp>
          <p:nvSpPr>
            <p:cNvPr id="8" name="Rectangle 7"/>
            <p:cNvSpPr/>
            <p:nvPr/>
          </p:nvSpPr>
          <p:spPr>
            <a:xfrm>
              <a:off x="2153561" y="5226598"/>
              <a:ext cx="3211285" cy="584201"/>
            </a:xfrm>
            <a:prstGeom prst="rect">
              <a:avLst/>
            </a:prstGeom>
            <a:grp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solidFill>
                    <a:schemeClr val="bg2"/>
                  </a:solidFill>
                  <a:effectLst>
                    <a:outerShdw blurRad="50800" dist="38100" dir="2700000" algn="tl" rotWithShape="0">
                      <a:srgbClr val="000000">
                        <a:alpha val="43000"/>
                      </a:srgbClr>
                    </a:outerShdw>
                  </a:effectLst>
                  <a:latin typeface="Calibri" panose="020F0502020204030204" pitchFamily="34" charset="0"/>
                </a:rPr>
                <a:t>Dynamic Z-R Relationships</a:t>
              </a:r>
              <a:endParaRPr lang="en-US" dirty="0">
                <a:solidFill>
                  <a:schemeClr val="bg2"/>
                </a:solidFill>
                <a:effectLst>
                  <a:outerShdw blurRad="50800" dist="38100" dir="2700000" algn="tl" rotWithShape="0">
                    <a:srgbClr val="000000">
                      <a:alpha val="43000"/>
                    </a:srgbClr>
                  </a:outerShdw>
                </a:effectLst>
                <a:latin typeface="Calibri" panose="020F0502020204030204" pitchFamily="34" charset="0"/>
              </a:endParaRPr>
            </a:p>
          </p:txBody>
        </p:sp>
        <p:cxnSp>
          <p:nvCxnSpPr>
            <p:cNvPr id="23" name="Straight Arrow Connector 22"/>
            <p:cNvCxnSpPr>
              <a:stCxn id="9" idx="2"/>
              <a:endCxn id="8" idx="0"/>
            </p:cNvCxnSpPr>
            <p:nvPr/>
          </p:nvCxnSpPr>
          <p:spPr>
            <a:xfrm>
              <a:off x="3757389" y="4710786"/>
              <a:ext cx="1815" cy="515812"/>
            </a:xfrm>
            <a:prstGeom prst="straightConnector1">
              <a:avLst/>
            </a:prstGeom>
            <a:grpFill/>
            <a:ln>
              <a:solidFill>
                <a:srgbClr val="FFFFFF"/>
              </a:solidFill>
              <a:tailEnd type="arrow"/>
            </a:ln>
          </p:spPr>
          <p:style>
            <a:lnRef idx="1">
              <a:schemeClr val="accent5"/>
            </a:lnRef>
            <a:fillRef idx="2">
              <a:schemeClr val="accent5"/>
            </a:fillRef>
            <a:effectRef idx="1">
              <a:schemeClr val="accent5"/>
            </a:effectRef>
            <a:fontRef idx="minor">
              <a:schemeClr val="dk1"/>
            </a:fontRef>
          </p:style>
        </p:cxnSp>
      </p:grpSp>
      <p:grpSp>
        <p:nvGrpSpPr>
          <p:cNvPr id="37" name="Group 36"/>
          <p:cNvGrpSpPr/>
          <p:nvPr/>
        </p:nvGrpSpPr>
        <p:grpSpPr>
          <a:xfrm>
            <a:off x="1486860" y="2531894"/>
            <a:ext cx="3211285" cy="1038037"/>
            <a:chOff x="2142408" y="5541395"/>
            <a:chExt cx="3211285" cy="1038037"/>
          </a:xfrm>
          <a:solidFill>
            <a:srgbClr val="13F4FF"/>
          </a:solidFill>
        </p:grpSpPr>
        <p:sp>
          <p:nvSpPr>
            <p:cNvPr id="10" name="Rectangle 9"/>
            <p:cNvSpPr/>
            <p:nvPr/>
          </p:nvSpPr>
          <p:spPr>
            <a:xfrm>
              <a:off x="2142408" y="5995231"/>
              <a:ext cx="3211285" cy="584201"/>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rgbClr val="000000"/>
                  </a:solidFill>
                  <a:effectLst>
                    <a:outerShdw blurRad="50800" dist="38100" dir="2700000" algn="tl" rotWithShape="0">
                      <a:srgbClr val="000000">
                        <a:alpha val="43000"/>
                      </a:srgbClr>
                    </a:outerShdw>
                  </a:effectLst>
                  <a:latin typeface="Calibri" panose="020F0502020204030204" pitchFamily="34" charset="0"/>
                </a:rPr>
                <a:t>Vertical Profile of Reflectivity (VPR) Correction</a:t>
              </a:r>
              <a:endParaRPr lang="en-US" dirty="0">
                <a:solidFill>
                  <a:srgbClr val="000000"/>
                </a:solidFill>
                <a:effectLst>
                  <a:outerShdw blurRad="50800" dist="38100" dir="2700000" algn="tl" rotWithShape="0">
                    <a:srgbClr val="000000">
                      <a:alpha val="43000"/>
                    </a:srgbClr>
                  </a:outerShdw>
                </a:effectLst>
                <a:latin typeface="Calibri" panose="020F0502020204030204" pitchFamily="34" charset="0"/>
              </a:endParaRPr>
            </a:p>
          </p:txBody>
        </p:sp>
        <p:cxnSp>
          <p:nvCxnSpPr>
            <p:cNvPr id="28" name="Straight Arrow Connector 27"/>
            <p:cNvCxnSpPr>
              <a:stCxn id="6" idx="2"/>
              <a:endCxn id="10" idx="0"/>
            </p:cNvCxnSpPr>
            <p:nvPr/>
          </p:nvCxnSpPr>
          <p:spPr>
            <a:xfrm>
              <a:off x="3744156" y="5541395"/>
              <a:ext cx="3895" cy="453836"/>
            </a:xfrm>
            <a:prstGeom prst="straightConnector1">
              <a:avLst/>
            </a:prstGeom>
            <a:grpFill/>
            <a:ln>
              <a:solidFill>
                <a:srgbClr val="FFFFFF"/>
              </a:solidFill>
              <a:tailEnd type="arrow"/>
            </a:ln>
          </p:spPr>
          <p:style>
            <a:lnRef idx="1">
              <a:schemeClr val="accent1"/>
            </a:lnRef>
            <a:fillRef idx="2">
              <a:schemeClr val="accent1"/>
            </a:fillRef>
            <a:effectRef idx="1">
              <a:schemeClr val="accent1"/>
            </a:effectRef>
            <a:fontRef idx="minor">
              <a:schemeClr val="dk1"/>
            </a:fontRef>
          </p:style>
        </p:cxnSp>
      </p:grpSp>
      <p:grpSp>
        <p:nvGrpSpPr>
          <p:cNvPr id="2049" name="Group 2048"/>
          <p:cNvGrpSpPr/>
          <p:nvPr/>
        </p:nvGrpSpPr>
        <p:grpSpPr>
          <a:xfrm>
            <a:off x="4696062" y="939599"/>
            <a:ext cx="4082009" cy="1009606"/>
            <a:chOff x="5050825" y="589231"/>
            <a:chExt cx="4082009" cy="1009606"/>
          </a:xfrm>
        </p:grpSpPr>
        <p:grpSp>
          <p:nvGrpSpPr>
            <p:cNvPr id="18" name="Group 17"/>
            <p:cNvGrpSpPr/>
            <p:nvPr/>
          </p:nvGrpSpPr>
          <p:grpSpPr>
            <a:xfrm>
              <a:off x="5477067" y="589231"/>
              <a:ext cx="3655767" cy="1009606"/>
              <a:chOff x="5477067" y="589231"/>
              <a:chExt cx="3655767" cy="1009606"/>
            </a:xfrm>
          </p:grpSpPr>
          <p:pic>
            <p:nvPicPr>
              <p:cNvPr id="25" name="Picture 24"/>
              <p:cNvPicPr>
                <a:picLocks noChangeAspect="1"/>
              </p:cNvPicPr>
              <p:nvPr/>
            </p:nvPicPr>
            <p:blipFill rotWithShape="1">
              <a:blip r:embed="rId5"/>
              <a:srcRect l="57988" t="40426" r="26003" b="48401"/>
              <a:stretch/>
            </p:blipFill>
            <p:spPr>
              <a:xfrm>
                <a:off x="7305899" y="591503"/>
                <a:ext cx="1826935" cy="1007334"/>
              </a:xfrm>
              <a:prstGeom prst="rect">
                <a:avLst/>
              </a:prstGeom>
            </p:spPr>
          </p:pic>
          <p:pic>
            <p:nvPicPr>
              <p:cNvPr id="26" name="Picture 25"/>
              <p:cNvPicPr>
                <a:picLocks noChangeAspect="1"/>
              </p:cNvPicPr>
              <p:nvPr/>
            </p:nvPicPr>
            <p:blipFill rotWithShape="1">
              <a:blip r:embed="rId6"/>
              <a:srcRect l="57840" t="40622" r="25560" b="47765"/>
              <a:stretch/>
            </p:blipFill>
            <p:spPr>
              <a:xfrm>
                <a:off x="5477067" y="589231"/>
                <a:ext cx="1826935" cy="1009606"/>
              </a:xfrm>
              <a:prstGeom prst="rect">
                <a:avLst/>
              </a:prstGeom>
            </p:spPr>
          </p:pic>
          <p:sp>
            <p:nvSpPr>
              <p:cNvPr id="3" name="TextBox 2"/>
              <p:cNvSpPr txBox="1"/>
              <p:nvPr/>
            </p:nvSpPr>
            <p:spPr>
              <a:xfrm>
                <a:off x="6121020" y="616527"/>
                <a:ext cx="992579" cy="276999"/>
              </a:xfrm>
              <a:prstGeom prst="rect">
                <a:avLst/>
              </a:prstGeom>
              <a:noFill/>
            </p:spPr>
            <p:txBody>
              <a:bodyPr wrap="none" rtlCol="0">
                <a:spAutoFit/>
              </a:bodyPr>
              <a:lstStyle/>
              <a:p>
                <a:r>
                  <a:rPr lang="en-US" sz="1200" b="1" dirty="0" smtClean="0">
                    <a:solidFill>
                      <a:schemeClr val="bg1"/>
                    </a:solidFill>
                  </a:rPr>
                  <a:t>Before QC</a:t>
                </a:r>
                <a:endParaRPr lang="en-US" sz="1200" b="1" dirty="0">
                  <a:solidFill>
                    <a:schemeClr val="bg1"/>
                  </a:solidFill>
                </a:endParaRPr>
              </a:p>
            </p:txBody>
          </p:sp>
          <p:sp>
            <p:nvSpPr>
              <p:cNvPr id="27" name="TextBox 26"/>
              <p:cNvSpPr txBox="1"/>
              <p:nvPr/>
            </p:nvSpPr>
            <p:spPr>
              <a:xfrm>
                <a:off x="8115900" y="618799"/>
                <a:ext cx="867545" cy="276999"/>
              </a:xfrm>
              <a:prstGeom prst="rect">
                <a:avLst/>
              </a:prstGeom>
              <a:noFill/>
            </p:spPr>
            <p:txBody>
              <a:bodyPr wrap="none" rtlCol="0">
                <a:spAutoFit/>
              </a:bodyPr>
              <a:lstStyle/>
              <a:p>
                <a:r>
                  <a:rPr lang="en-US" sz="1200" b="1" dirty="0" smtClean="0">
                    <a:solidFill>
                      <a:schemeClr val="bg1"/>
                    </a:solidFill>
                  </a:rPr>
                  <a:t>After QC</a:t>
                </a:r>
                <a:endParaRPr lang="en-US" sz="1200" b="1" dirty="0">
                  <a:solidFill>
                    <a:schemeClr val="bg1"/>
                  </a:solidFill>
                </a:endParaRPr>
              </a:p>
            </p:txBody>
          </p:sp>
        </p:grpSp>
        <p:cxnSp>
          <p:nvCxnSpPr>
            <p:cNvPr id="2048" name="Straight Arrow Connector 2047"/>
            <p:cNvCxnSpPr>
              <a:stCxn id="5" idx="3"/>
              <a:endCxn id="26" idx="1"/>
            </p:cNvCxnSpPr>
            <p:nvPr/>
          </p:nvCxnSpPr>
          <p:spPr>
            <a:xfrm flipV="1">
              <a:off x="5050825" y="1094034"/>
              <a:ext cx="426242" cy="38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51" name="Group 2050"/>
          <p:cNvGrpSpPr/>
          <p:nvPr/>
        </p:nvGrpSpPr>
        <p:grpSpPr>
          <a:xfrm>
            <a:off x="4694250" y="1806247"/>
            <a:ext cx="4084470" cy="1009520"/>
            <a:chOff x="5049013" y="1455879"/>
            <a:chExt cx="4084470" cy="1009520"/>
          </a:xfrm>
        </p:grpSpPr>
        <p:grpSp>
          <p:nvGrpSpPr>
            <p:cNvPr id="16" name="Group 15"/>
            <p:cNvGrpSpPr/>
            <p:nvPr/>
          </p:nvGrpSpPr>
          <p:grpSpPr>
            <a:xfrm>
              <a:off x="5486438" y="1455879"/>
              <a:ext cx="3647045" cy="1009520"/>
              <a:chOff x="5486438" y="1455879"/>
              <a:chExt cx="3647045" cy="1009520"/>
            </a:xfrm>
          </p:grpSpPr>
          <p:pic>
            <p:nvPicPr>
              <p:cNvPr id="24" name="Picture 23" descr="APC.tiff"/>
              <p:cNvPicPr>
                <a:picLocks noChangeAspect="1"/>
              </p:cNvPicPr>
              <p:nvPr/>
            </p:nvPicPr>
            <p:blipFill rotWithShape="1">
              <a:blip r:embed="rId7"/>
              <a:srcRect l="13119" t="36747" r="43661" b="33054"/>
              <a:stretch/>
            </p:blipFill>
            <p:spPr>
              <a:xfrm>
                <a:off x="7306548" y="1455879"/>
                <a:ext cx="1826935" cy="1007542"/>
              </a:xfrm>
              <a:prstGeom prst="rect">
                <a:avLst/>
              </a:prstGeom>
            </p:spPr>
          </p:pic>
          <p:pic>
            <p:nvPicPr>
              <p:cNvPr id="21" name="Picture 20" descr="NPC.tiff"/>
              <p:cNvPicPr>
                <a:picLocks noChangeAspect="1"/>
              </p:cNvPicPr>
              <p:nvPr/>
            </p:nvPicPr>
            <p:blipFill rotWithShape="1">
              <a:blip r:embed="rId8"/>
              <a:srcRect l="13423" t="36688" r="43289" b="33054"/>
              <a:stretch/>
            </p:blipFill>
            <p:spPr>
              <a:xfrm>
                <a:off x="5486438" y="1455879"/>
                <a:ext cx="1826934" cy="1009520"/>
              </a:xfrm>
              <a:prstGeom prst="rect">
                <a:avLst/>
              </a:prstGeom>
            </p:spPr>
          </p:pic>
          <p:sp>
            <p:nvSpPr>
              <p:cNvPr id="30" name="TextBox 29"/>
              <p:cNvSpPr txBox="1"/>
              <p:nvPr/>
            </p:nvSpPr>
            <p:spPr>
              <a:xfrm>
                <a:off x="5494297" y="1455879"/>
                <a:ext cx="1414961" cy="253916"/>
              </a:xfrm>
              <a:prstGeom prst="rect">
                <a:avLst/>
              </a:prstGeom>
              <a:noFill/>
            </p:spPr>
            <p:txBody>
              <a:bodyPr wrap="square" rtlCol="0">
                <a:spAutoFit/>
              </a:bodyPr>
              <a:lstStyle/>
              <a:p>
                <a:r>
                  <a:rPr lang="en-US" sz="1050" b="1" dirty="0" smtClean="0"/>
                  <a:t>Before</a:t>
                </a:r>
                <a:endParaRPr lang="en-US" sz="1050" b="1" dirty="0"/>
              </a:p>
            </p:txBody>
          </p:sp>
          <p:sp>
            <p:nvSpPr>
              <p:cNvPr id="31" name="TextBox 30"/>
              <p:cNvSpPr txBox="1"/>
              <p:nvPr/>
            </p:nvSpPr>
            <p:spPr>
              <a:xfrm>
                <a:off x="7314045" y="1455879"/>
                <a:ext cx="1360202" cy="253916"/>
              </a:xfrm>
              <a:prstGeom prst="rect">
                <a:avLst/>
              </a:prstGeom>
              <a:noFill/>
            </p:spPr>
            <p:txBody>
              <a:bodyPr wrap="square" rtlCol="0">
                <a:spAutoFit/>
              </a:bodyPr>
              <a:lstStyle/>
              <a:p>
                <a:r>
                  <a:rPr lang="en-US" sz="1050" b="1" dirty="0" smtClean="0"/>
                  <a:t>After</a:t>
                </a:r>
                <a:endParaRPr lang="en-US" sz="1050" b="1" dirty="0"/>
              </a:p>
            </p:txBody>
          </p:sp>
        </p:grpSp>
        <p:cxnSp>
          <p:nvCxnSpPr>
            <p:cNvPr id="66" name="Straight Arrow Connector 65"/>
            <p:cNvCxnSpPr>
              <a:stCxn id="6" idx="3"/>
              <a:endCxn id="21" idx="1"/>
            </p:cNvCxnSpPr>
            <p:nvPr/>
          </p:nvCxnSpPr>
          <p:spPr>
            <a:xfrm flipV="1">
              <a:off x="5049013" y="1960639"/>
              <a:ext cx="437425" cy="317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55" name="Group 2054"/>
          <p:cNvGrpSpPr/>
          <p:nvPr/>
        </p:nvGrpSpPr>
        <p:grpSpPr>
          <a:xfrm>
            <a:off x="4698145" y="2807750"/>
            <a:ext cx="4079927" cy="937394"/>
            <a:chOff x="5052908" y="2457382"/>
            <a:chExt cx="4079927" cy="937394"/>
          </a:xfrm>
        </p:grpSpPr>
        <p:grpSp>
          <p:nvGrpSpPr>
            <p:cNvPr id="15" name="Group 14"/>
            <p:cNvGrpSpPr/>
            <p:nvPr/>
          </p:nvGrpSpPr>
          <p:grpSpPr>
            <a:xfrm>
              <a:off x="5483636" y="2457382"/>
              <a:ext cx="3649199" cy="937394"/>
              <a:chOff x="5483636" y="2457382"/>
              <a:chExt cx="3649199" cy="937394"/>
            </a:xfrm>
          </p:grpSpPr>
          <p:pic>
            <p:nvPicPr>
              <p:cNvPr id="32" name="Picture 31"/>
              <p:cNvPicPr>
                <a:picLocks noChangeAspect="1"/>
              </p:cNvPicPr>
              <p:nvPr/>
            </p:nvPicPr>
            <p:blipFill rotWithShape="1">
              <a:blip r:embed="rId9"/>
              <a:srcRect l="5033" t="72738" r="69052" b="8114"/>
              <a:stretch/>
            </p:blipFill>
            <p:spPr>
              <a:xfrm>
                <a:off x="7187289" y="2472868"/>
                <a:ext cx="1945546" cy="921908"/>
              </a:xfrm>
              <a:prstGeom prst="rect">
                <a:avLst/>
              </a:prstGeom>
            </p:spPr>
          </p:pic>
          <p:pic>
            <p:nvPicPr>
              <p:cNvPr id="38" name="Picture 37"/>
              <p:cNvPicPr>
                <a:picLocks noChangeAspect="1"/>
              </p:cNvPicPr>
              <p:nvPr/>
            </p:nvPicPr>
            <p:blipFill rotWithShape="1">
              <a:blip r:embed="rId9"/>
              <a:srcRect l="4764" t="25873" r="69322" b="53786"/>
              <a:stretch/>
            </p:blipFill>
            <p:spPr>
              <a:xfrm>
                <a:off x="5483636" y="2472868"/>
                <a:ext cx="1820366" cy="916321"/>
              </a:xfrm>
              <a:prstGeom prst="rect">
                <a:avLst/>
              </a:prstGeom>
            </p:spPr>
          </p:pic>
          <p:sp>
            <p:nvSpPr>
              <p:cNvPr id="39" name="TextBox 38"/>
              <p:cNvSpPr txBox="1"/>
              <p:nvPr/>
            </p:nvSpPr>
            <p:spPr>
              <a:xfrm>
                <a:off x="5490759" y="2457382"/>
                <a:ext cx="1414961" cy="261610"/>
              </a:xfrm>
              <a:prstGeom prst="rect">
                <a:avLst/>
              </a:prstGeom>
              <a:noFill/>
            </p:spPr>
            <p:txBody>
              <a:bodyPr wrap="square" rtlCol="0">
                <a:spAutoFit/>
              </a:bodyPr>
              <a:lstStyle/>
              <a:p>
                <a:r>
                  <a:rPr lang="en-US" sz="1100" b="1" dirty="0" smtClean="0"/>
                  <a:t>Before</a:t>
                </a:r>
                <a:endParaRPr lang="en-US" sz="1100" b="1" dirty="0"/>
              </a:p>
            </p:txBody>
          </p:sp>
          <p:sp>
            <p:nvSpPr>
              <p:cNvPr id="40" name="TextBox 39"/>
              <p:cNvSpPr txBox="1"/>
              <p:nvPr/>
            </p:nvSpPr>
            <p:spPr>
              <a:xfrm>
                <a:off x="7485640" y="2459654"/>
                <a:ext cx="1360202" cy="261610"/>
              </a:xfrm>
              <a:prstGeom prst="rect">
                <a:avLst/>
              </a:prstGeom>
              <a:noFill/>
            </p:spPr>
            <p:txBody>
              <a:bodyPr wrap="square" rtlCol="0">
                <a:spAutoFit/>
              </a:bodyPr>
              <a:lstStyle/>
              <a:p>
                <a:r>
                  <a:rPr lang="en-US" sz="1100" b="1" dirty="0" smtClean="0"/>
                  <a:t>After</a:t>
                </a:r>
                <a:endParaRPr lang="en-US" sz="1100" b="1" dirty="0"/>
              </a:p>
            </p:txBody>
          </p:sp>
        </p:grpSp>
        <p:cxnSp>
          <p:nvCxnSpPr>
            <p:cNvPr id="67" name="Straight Arrow Connector 66"/>
            <p:cNvCxnSpPr>
              <a:stCxn id="10" idx="3"/>
              <a:endCxn id="38" idx="1"/>
            </p:cNvCxnSpPr>
            <p:nvPr/>
          </p:nvCxnSpPr>
          <p:spPr>
            <a:xfrm>
              <a:off x="5052908" y="2927463"/>
              <a:ext cx="430728" cy="35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52" name="Group 2051"/>
          <p:cNvGrpSpPr/>
          <p:nvPr/>
        </p:nvGrpSpPr>
        <p:grpSpPr>
          <a:xfrm>
            <a:off x="4701773" y="3715093"/>
            <a:ext cx="3612083" cy="577831"/>
            <a:chOff x="5056536" y="3364725"/>
            <a:chExt cx="3612083" cy="577831"/>
          </a:xfrm>
        </p:grpSpPr>
        <p:grpSp>
          <p:nvGrpSpPr>
            <p:cNvPr id="20" name="Group 19"/>
            <p:cNvGrpSpPr/>
            <p:nvPr/>
          </p:nvGrpSpPr>
          <p:grpSpPr>
            <a:xfrm>
              <a:off x="5494297" y="3364725"/>
              <a:ext cx="3174322" cy="433159"/>
              <a:chOff x="5504930" y="3396624"/>
              <a:chExt cx="3174322" cy="433159"/>
            </a:xfrm>
          </p:grpSpPr>
          <p:sp>
            <p:nvSpPr>
              <p:cNvPr id="56" name="TextBox 55"/>
              <p:cNvSpPr txBox="1"/>
              <p:nvPr/>
            </p:nvSpPr>
            <p:spPr>
              <a:xfrm>
                <a:off x="5504930" y="3396624"/>
                <a:ext cx="1414961" cy="430887"/>
              </a:xfrm>
              <a:prstGeom prst="rect">
                <a:avLst/>
              </a:prstGeom>
              <a:noFill/>
            </p:spPr>
            <p:txBody>
              <a:bodyPr wrap="square" rtlCol="0">
                <a:spAutoFit/>
              </a:bodyPr>
              <a:lstStyle/>
              <a:p>
                <a:r>
                  <a:rPr lang="en-US" sz="1100" b="1" dirty="0" smtClean="0">
                    <a:solidFill>
                      <a:srgbClr val="FFFFFF"/>
                    </a:solidFill>
                  </a:rPr>
                  <a:t>Single </a:t>
                </a:r>
              </a:p>
              <a:p>
                <a:r>
                  <a:rPr lang="en-US" sz="1100" b="1" dirty="0" smtClean="0">
                    <a:solidFill>
                      <a:srgbClr val="FFFFFF"/>
                    </a:solidFill>
                  </a:rPr>
                  <a:t>Radar</a:t>
                </a:r>
                <a:endParaRPr lang="en-US" sz="1100" b="1" dirty="0">
                  <a:solidFill>
                    <a:srgbClr val="FFFFFF"/>
                  </a:solidFill>
                </a:endParaRPr>
              </a:p>
            </p:txBody>
          </p:sp>
          <p:sp>
            <p:nvSpPr>
              <p:cNvPr id="57" name="TextBox 56"/>
              <p:cNvSpPr txBox="1"/>
              <p:nvPr/>
            </p:nvSpPr>
            <p:spPr>
              <a:xfrm>
                <a:off x="7319050" y="3398896"/>
                <a:ext cx="1360202" cy="430887"/>
              </a:xfrm>
              <a:prstGeom prst="rect">
                <a:avLst/>
              </a:prstGeom>
              <a:noFill/>
            </p:spPr>
            <p:txBody>
              <a:bodyPr wrap="square" rtlCol="0">
                <a:spAutoFit/>
              </a:bodyPr>
              <a:lstStyle/>
              <a:p>
                <a:r>
                  <a:rPr lang="en-US" sz="1100" b="1" dirty="0" smtClean="0">
                    <a:solidFill>
                      <a:srgbClr val="FFFFFF"/>
                    </a:solidFill>
                  </a:rPr>
                  <a:t>Multiple</a:t>
                </a:r>
              </a:p>
              <a:p>
                <a:r>
                  <a:rPr lang="en-US" sz="1100" b="1" dirty="0" smtClean="0">
                    <a:solidFill>
                      <a:srgbClr val="FFFFFF"/>
                    </a:solidFill>
                  </a:rPr>
                  <a:t>Radars</a:t>
                </a:r>
                <a:endParaRPr lang="en-US" sz="1100" b="1" dirty="0">
                  <a:solidFill>
                    <a:srgbClr val="FFFFFF"/>
                  </a:solidFill>
                </a:endParaRPr>
              </a:p>
            </p:txBody>
          </p:sp>
        </p:grpSp>
        <p:cxnSp>
          <p:nvCxnSpPr>
            <p:cNvPr id="68" name="Straight Arrow Connector 67"/>
            <p:cNvCxnSpPr>
              <a:stCxn id="7" idx="3"/>
            </p:cNvCxnSpPr>
            <p:nvPr/>
          </p:nvCxnSpPr>
          <p:spPr>
            <a:xfrm flipV="1">
              <a:off x="5056536" y="3940041"/>
              <a:ext cx="437079" cy="25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53" name="Group 2052"/>
          <p:cNvGrpSpPr/>
          <p:nvPr/>
        </p:nvGrpSpPr>
        <p:grpSpPr>
          <a:xfrm>
            <a:off x="4698146" y="4640542"/>
            <a:ext cx="4091091" cy="1161214"/>
            <a:chOff x="5052909" y="4399664"/>
            <a:chExt cx="4091091" cy="1161214"/>
          </a:xfrm>
        </p:grpSpPr>
        <p:grpSp>
          <p:nvGrpSpPr>
            <p:cNvPr id="29" name="Group 28"/>
            <p:cNvGrpSpPr/>
            <p:nvPr/>
          </p:nvGrpSpPr>
          <p:grpSpPr>
            <a:xfrm>
              <a:off x="5494297" y="4399664"/>
              <a:ext cx="3649703" cy="1161214"/>
              <a:chOff x="5483664" y="4410297"/>
              <a:chExt cx="3649703" cy="1161214"/>
            </a:xfrm>
          </p:grpSpPr>
          <p:pic>
            <p:nvPicPr>
              <p:cNvPr id="2050" name="Picture 2" descr="http://nmq.ou.edu/tmp/PCP_FLAG_55.000000-130.00000020.000000_1_0_0_none_20150217120000.png"/>
              <p:cNvPicPr>
                <a:picLocks noChangeAspect="1" noChangeArrowheads="1"/>
              </p:cNvPicPr>
              <p:nvPr/>
            </p:nvPicPr>
            <p:blipFill rotWithShape="1">
              <a:blip r:embed="rId10">
                <a:extLst>
                  <a:ext uri="{28A0092B-C50C-407E-A947-70E740481C1C}">
                    <a14:useLocalDpi xmlns:a14="http://schemas.microsoft.com/office/drawing/2010/main" val="0"/>
                  </a:ext>
                </a:extLst>
              </a:blip>
              <a:srcRect l="35187" t="49740" r="18047" b="31575"/>
              <a:stretch/>
            </p:blipFill>
            <p:spPr bwMode="auto">
              <a:xfrm>
                <a:off x="5483664" y="4419513"/>
                <a:ext cx="3649703" cy="115199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nmq.ou.edu/tmp/PCP_FLAG_55.000000-130.00000020.000000_1_0_0_none_20150217120000.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399" t="87096" r="22352"/>
              <a:stretch/>
            </p:blipFill>
            <p:spPr bwMode="auto">
              <a:xfrm>
                <a:off x="5498333" y="4413530"/>
                <a:ext cx="1108185" cy="181473"/>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6805694" y="4410297"/>
                <a:ext cx="1414961" cy="261610"/>
              </a:xfrm>
              <a:prstGeom prst="rect">
                <a:avLst/>
              </a:prstGeom>
              <a:noFill/>
            </p:spPr>
            <p:txBody>
              <a:bodyPr wrap="square" rtlCol="0">
                <a:spAutoFit/>
              </a:bodyPr>
              <a:lstStyle/>
              <a:p>
                <a:r>
                  <a:rPr lang="en-US" sz="1100" b="1" dirty="0" err="1" smtClean="0">
                    <a:solidFill>
                      <a:srgbClr val="FFFFFF"/>
                    </a:solidFill>
                  </a:rPr>
                  <a:t>Sfc</a:t>
                </a:r>
                <a:r>
                  <a:rPr lang="en-US" sz="1100" b="1" dirty="0" smtClean="0">
                    <a:solidFill>
                      <a:srgbClr val="FFFFFF"/>
                    </a:solidFill>
                  </a:rPr>
                  <a:t>. P-Type</a:t>
                </a:r>
                <a:endParaRPr lang="en-US" sz="1100" b="1" dirty="0">
                  <a:solidFill>
                    <a:srgbClr val="FFFFFF"/>
                  </a:solidFill>
                </a:endParaRPr>
              </a:p>
            </p:txBody>
          </p:sp>
        </p:grpSp>
        <p:cxnSp>
          <p:nvCxnSpPr>
            <p:cNvPr id="69" name="Straight Arrow Connector 68"/>
            <p:cNvCxnSpPr>
              <a:stCxn id="9" idx="3"/>
              <a:endCxn id="2050" idx="1"/>
            </p:cNvCxnSpPr>
            <p:nvPr/>
          </p:nvCxnSpPr>
          <p:spPr>
            <a:xfrm>
              <a:off x="5052909" y="4976171"/>
              <a:ext cx="441388" cy="870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56" name="Group 2055"/>
          <p:cNvGrpSpPr/>
          <p:nvPr/>
        </p:nvGrpSpPr>
        <p:grpSpPr>
          <a:xfrm>
            <a:off x="4699961" y="5773134"/>
            <a:ext cx="4078748" cy="1086716"/>
            <a:chOff x="5054724" y="5773134"/>
            <a:chExt cx="4078748" cy="1086716"/>
          </a:xfrm>
        </p:grpSpPr>
        <p:pic>
          <p:nvPicPr>
            <p:cNvPr id="63" name="Picture 62" descr="Q3rad_new_Z-Rs_US_a.tif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20421" y="5774985"/>
              <a:ext cx="1813051" cy="1084865"/>
            </a:xfrm>
            <a:prstGeom prst="rect">
              <a:avLst/>
            </a:prstGeom>
          </p:spPr>
        </p:pic>
        <p:grpSp>
          <p:nvGrpSpPr>
            <p:cNvPr id="2054" name="Group 2053"/>
            <p:cNvGrpSpPr/>
            <p:nvPr/>
          </p:nvGrpSpPr>
          <p:grpSpPr>
            <a:xfrm>
              <a:off x="5054724" y="5773134"/>
              <a:ext cx="2259321" cy="1084866"/>
              <a:chOff x="5054724" y="5773134"/>
              <a:chExt cx="2259321" cy="1084866"/>
            </a:xfrm>
          </p:grpSpPr>
          <p:pic>
            <p:nvPicPr>
              <p:cNvPr id="62" name="Picture 61" descr="Q3rad_new_Z-Rs_US.tiff"/>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86438" y="5773134"/>
                <a:ext cx="1827607" cy="1084866"/>
              </a:xfrm>
              <a:prstGeom prst="rect">
                <a:avLst/>
              </a:prstGeom>
            </p:spPr>
          </p:pic>
          <p:cxnSp>
            <p:nvCxnSpPr>
              <p:cNvPr id="70" name="Straight Arrow Connector 69"/>
              <p:cNvCxnSpPr>
                <a:stCxn id="8" idx="3"/>
                <a:endCxn id="62" idx="1"/>
              </p:cNvCxnSpPr>
              <p:nvPr/>
            </p:nvCxnSpPr>
            <p:spPr>
              <a:xfrm flipV="1">
                <a:off x="5054724" y="6315567"/>
                <a:ext cx="431714" cy="14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11" name="TextBox 10"/>
          <p:cNvSpPr txBox="1"/>
          <p:nvPr/>
        </p:nvSpPr>
        <p:spPr>
          <a:xfrm rot="16200000">
            <a:off x="-237314" y="1966814"/>
            <a:ext cx="1761846" cy="646331"/>
          </a:xfrm>
          <a:prstGeom prst="rect">
            <a:avLst/>
          </a:prstGeom>
          <a:noFill/>
        </p:spPr>
        <p:txBody>
          <a:bodyPr wrap="square" rtlCol="0">
            <a:spAutoFit/>
          </a:bodyPr>
          <a:lstStyle/>
          <a:p>
            <a:r>
              <a:rPr lang="en-US" dirty="0" smtClean="0"/>
              <a:t>Single radar, multi-sensor</a:t>
            </a:r>
            <a:endParaRPr lang="en-US" dirty="0"/>
          </a:p>
        </p:txBody>
      </p:sp>
      <p:sp>
        <p:nvSpPr>
          <p:cNvPr id="60" name="TextBox 59"/>
          <p:cNvSpPr txBox="1"/>
          <p:nvPr/>
        </p:nvSpPr>
        <p:spPr>
          <a:xfrm rot="16200000">
            <a:off x="-237314" y="4965031"/>
            <a:ext cx="1761846" cy="646331"/>
          </a:xfrm>
          <a:prstGeom prst="rect">
            <a:avLst/>
          </a:prstGeom>
          <a:noFill/>
        </p:spPr>
        <p:txBody>
          <a:bodyPr wrap="square" rtlCol="0">
            <a:spAutoFit/>
          </a:bodyPr>
          <a:lstStyle/>
          <a:p>
            <a:r>
              <a:rPr lang="en-US" dirty="0" smtClean="0"/>
              <a:t>Multi-radar, multi-sensor</a:t>
            </a:r>
            <a:endParaRPr lang="en-US" dirty="0"/>
          </a:p>
        </p:txBody>
      </p:sp>
      <p:sp>
        <p:nvSpPr>
          <p:cNvPr id="14" name="Left Brace 13"/>
          <p:cNvSpPr/>
          <p:nvPr/>
        </p:nvSpPr>
        <p:spPr>
          <a:xfrm>
            <a:off x="1135302" y="1448234"/>
            <a:ext cx="146243" cy="1976918"/>
          </a:xfrm>
          <a:prstGeom prst="leftBrace">
            <a:avLst/>
          </a:prstGeom>
          <a:ln w="38100" cmpd="sng">
            <a:solidFill>
              <a:srgbClr val="13F4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Left Brace 63"/>
          <p:cNvSpPr/>
          <p:nvPr/>
        </p:nvSpPr>
        <p:spPr>
          <a:xfrm>
            <a:off x="1135302" y="4340144"/>
            <a:ext cx="146243" cy="1976918"/>
          </a:xfrm>
          <a:prstGeom prst="leftBrace">
            <a:avLst/>
          </a:prstGeom>
          <a:ln w="38100" cmpd="sng">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806903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242174" y="104297"/>
            <a:ext cx="8315030" cy="1026821"/>
          </a:xfrm>
        </p:spPr>
        <p:txBody>
          <a:bodyPr>
            <a:normAutofit/>
          </a:bodyPr>
          <a:lstStyle/>
          <a:p>
            <a:pPr algn="l"/>
            <a:r>
              <a:rPr lang="en-US" dirty="0" smtClean="0">
                <a:latin typeface="TradeGothicBold" charset="0"/>
              </a:rPr>
              <a:t>US Radar Data QC: Dual-Pol</a:t>
            </a:r>
            <a:endParaRPr lang="en-US" dirty="0">
              <a:latin typeface="TradeGothicBold" charset="0"/>
            </a:endParaRPr>
          </a:p>
        </p:txBody>
      </p:sp>
      <p:sp>
        <p:nvSpPr>
          <p:cNvPr id="2" name="Slide Number Placeholder 1"/>
          <p:cNvSpPr>
            <a:spLocks noGrp="1"/>
          </p:cNvSpPr>
          <p:nvPr>
            <p:ph type="sldNum" sz="quarter" idx="12"/>
          </p:nvPr>
        </p:nvSpPr>
        <p:spPr/>
        <p:txBody>
          <a:bodyPr/>
          <a:lstStyle/>
          <a:p>
            <a:fld id="{D51B1380-119E-7D4D-953E-735922E90AEC}" type="slidenum">
              <a:rPr lang="en-US" smtClean="0"/>
              <a:t>12</a:t>
            </a:fld>
            <a:endParaRPr lang="en-US"/>
          </a:p>
        </p:txBody>
      </p:sp>
      <p:grpSp>
        <p:nvGrpSpPr>
          <p:cNvPr id="10" name="Group 9"/>
          <p:cNvGrpSpPr/>
          <p:nvPr/>
        </p:nvGrpSpPr>
        <p:grpSpPr>
          <a:xfrm>
            <a:off x="4988177" y="1527663"/>
            <a:ext cx="4054841" cy="3200400"/>
            <a:chOff x="114497" y="1553777"/>
            <a:chExt cx="4054841" cy="3200400"/>
          </a:xfrm>
        </p:grpSpPr>
        <p:pic>
          <p:nvPicPr>
            <p:cNvPr id="5" name="Picture 4"/>
            <p:cNvPicPr>
              <a:picLocks noChangeAspect="1"/>
            </p:cNvPicPr>
            <p:nvPr/>
          </p:nvPicPr>
          <p:blipFill>
            <a:blip r:embed="rId3"/>
            <a:stretch>
              <a:fillRect/>
            </a:stretch>
          </p:blipFill>
          <p:spPr>
            <a:xfrm>
              <a:off x="118199" y="1553777"/>
              <a:ext cx="4051139" cy="3200400"/>
            </a:xfrm>
            <a:prstGeom prst="rect">
              <a:avLst/>
            </a:prstGeom>
          </p:spPr>
        </p:pic>
        <p:sp>
          <p:nvSpPr>
            <p:cNvPr id="15" name="TextBox 14"/>
            <p:cNvSpPr txBox="1"/>
            <p:nvPr/>
          </p:nvSpPr>
          <p:spPr>
            <a:xfrm>
              <a:off x="114497" y="1553777"/>
              <a:ext cx="2237286" cy="276999"/>
            </a:xfrm>
            <a:prstGeom prst="rect">
              <a:avLst/>
            </a:prstGeom>
            <a:solidFill>
              <a:schemeClr val="tx1"/>
            </a:solidFill>
          </p:spPr>
          <p:txBody>
            <a:bodyPr wrap="none" rtlCol="0">
              <a:spAutoFit/>
            </a:bodyPr>
            <a:lstStyle/>
            <a:p>
              <a:r>
                <a:rPr lang="en-US" sz="1200" dirty="0" smtClean="0">
                  <a:solidFill>
                    <a:schemeClr val="bg1"/>
                  </a:solidFill>
                </a:rPr>
                <a:t>CREF (before QC) 07Z 5/7/15</a:t>
              </a:r>
              <a:endParaRPr lang="en-US" sz="1200" dirty="0">
                <a:solidFill>
                  <a:schemeClr val="bg1"/>
                </a:solidFill>
              </a:endParaRPr>
            </a:p>
          </p:txBody>
        </p:sp>
      </p:grpSp>
      <p:pic>
        <p:nvPicPr>
          <p:cNvPr id="4" name="Picture 3"/>
          <p:cNvPicPr>
            <a:picLocks noChangeAspect="1"/>
          </p:cNvPicPr>
          <p:nvPr/>
        </p:nvPicPr>
        <p:blipFill>
          <a:blip r:embed="rId4"/>
          <a:stretch>
            <a:fillRect/>
          </a:stretch>
        </p:blipFill>
        <p:spPr>
          <a:xfrm>
            <a:off x="242174" y="4070392"/>
            <a:ext cx="2251290" cy="2404706"/>
          </a:xfrm>
          <a:prstGeom prst="rect">
            <a:avLst/>
          </a:prstGeom>
        </p:spPr>
      </p:pic>
      <p:sp>
        <p:nvSpPr>
          <p:cNvPr id="11" name="TextBox 10"/>
          <p:cNvSpPr txBox="1"/>
          <p:nvPr/>
        </p:nvSpPr>
        <p:spPr>
          <a:xfrm>
            <a:off x="228806" y="1379854"/>
            <a:ext cx="4731157" cy="707886"/>
          </a:xfrm>
          <a:prstGeom prst="rect">
            <a:avLst/>
          </a:prstGeom>
          <a:noFill/>
        </p:spPr>
        <p:txBody>
          <a:bodyPr wrap="square" rtlCol="0">
            <a:spAutoFit/>
          </a:bodyPr>
          <a:lstStyle/>
          <a:p>
            <a:pPr marL="460375" indent="-460375"/>
            <a:r>
              <a:rPr lang="en-US" sz="2000" dirty="0" smtClean="0">
                <a:solidFill>
                  <a:srgbClr val="FFFF00"/>
                </a:solidFill>
                <a:effectLst>
                  <a:outerShdw blurRad="50800" dist="38100" dir="2700000" algn="tl" rotWithShape="0">
                    <a:srgbClr val="000000">
                      <a:alpha val="43000"/>
                    </a:srgbClr>
                  </a:outerShdw>
                </a:effectLst>
              </a:rPr>
              <a:t>Objective</a:t>
            </a:r>
            <a:r>
              <a:rPr lang="en-US" sz="2000" dirty="0">
                <a:effectLst>
                  <a:outerShdw blurRad="50800" dist="38100" dir="2700000" algn="tl" rotWithShape="0">
                    <a:srgbClr val="000000">
                      <a:alpha val="43000"/>
                    </a:srgbClr>
                  </a:outerShdw>
                </a:effectLst>
              </a:rPr>
              <a:t>: to remove non</a:t>
            </a:r>
            <a:r>
              <a:rPr lang="en-US" sz="2000" dirty="0" smtClean="0">
                <a:effectLst>
                  <a:outerShdw blurRad="50800" dist="38100" dir="2700000" algn="tl" rotWithShape="0">
                    <a:srgbClr val="000000">
                      <a:alpha val="43000"/>
                    </a:srgbClr>
                  </a:outerShdw>
                </a:effectLst>
              </a:rPr>
              <a:t>-hydrometeor echoes.</a:t>
            </a:r>
          </a:p>
        </p:txBody>
      </p:sp>
      <p:sp>
        <p:nvSpPr>
          <p:cNvPr id="12" name="TextBox 11"/>
          <p:cNvSpPr txBox="1"/>
          <p:nvPr/>
        </p:nvSpPr>
        <p:spPr>
          <a:xfrm>
            <a:off x="242174" y="2247260"/>
            <a:ext cx="4731157" cy="1323439"/>
          </a:xfrm>
          <a:prstGeom prst="rect">
            <a:avLst/>
          </a:prstGeom>
          <a:noFill/>
        </p:spPr>
        <p:txBody>
          <a:bodyPr wrap="square" rtlCol="0">
            <a:spAutoFit/>
          </a:bodyPr>
          <a:lstStyle/>
          <a:p>
            <a:pPr marL="460375" indent="-460375"/>
            <a:r>
              <a:rPr lang="en-US" sz="2000" dirty="0" smtClean="0">
                <a:solidFill>
                  <a:srgbClr val="FFFF00"/>
                </a:solidFill>
                <a:effectLst>
                  <a:outerShdw blurRad="50800" dist="38100" dir="2700000" algn="tl" rotWithShape="0">
                    <a:srgbClr val="000000">
                      <a:alpha val="43000"/>
                    </a:srgbClr>
                  </a:outerShdw>
                </a:effectLst>
              </a:rPr>
              <a:t>Methodology</a:t>
            </a:r>
            <a:r>
              <a:rPr lang="en-US" sz="2000" dirty="0" smtClean="0">
                <a:effectLst>
                  <a:outerShdw blurRad="50800" dist="38100" dir="2700000" algn="tl" rotWithShape="0">
                    <a:srgbClr val="000000">
                      <a:alpha val="43000"/>
                    </a:srgbClr>
                  </a:outerShdw>
                </a:effectLst>
              </a:rPr>
              <a:t>: a decision tree based on correlation coefficient, refl., 0°C height and surface temperature. </a:t>
            </a:r>
            <a:r>
              <a:rPr lang="en-US" dirty="0" smtClean="0">
                <a:effectLst>
                  <a:outerShdw blurRad="50800" dist="38100" dir="2700000" algn="tl" rotWithShape="0">
                    <a:srgbClr val="000000">
                      <a:alpha val="43000"/>
                    </a:srgbClr>
                  </a:outerShdw>
                </a:effectLst>
              </a:rPr>
              <a:t>(</a:t>
            </a:r>
            <a:r>
              <a:rPr lang="en-US" i="1" dirty="0" smtClean="0">
                <a:solidFill>
                  <a:srgbClr val="FFFF00"/>
                </a:solidFill>
                <a:effectLst>
                  <a:outerShdw blurRad="50800" dist="38100" dir="2700000" algn="tl" rotWithShape="0">
                    <a:srgbClr val="000000">
                      <a:alpha val="43000"/>
                    </a:srgbClr>
                  </a:outerShdw>
                </a:effectLst>
              </a:rPr>
              <a:t>Tang et al. 2014, WAF</a:t>
            </a:r>
            <a:r>
              <a:rPr lang="en-US" dirty="0" smtClean="0">
                <a:effectLst>
                  <a:outerShdw blurRad="50800" dist="38100" dir="2700000" algn="tl" rotWithShape="0">
                    <a:srgbClr val="000000">
                      <a:alpha val="43000"/>
                    </a:srgbClr>
                  </a:outerShdw>
                </a:effectLst>
              </a:rPr>
              <a:t>)</a:t>
            </a:r>
            <a:endParaRPr lang="en-US" sz="2000" dirty="0" smtClean="0">
              <a:effectLst>
                <a:outerShdw blurRad="50800" dist="38100" dir="2700000" algn="tl" rotWithShape="0">
                  <a:srgbClr val="000000">
                    <a:alpha val="43000"/>
                  </a:srgbClr>
                </a:outerShdw>
              </a:effectLst>
            </a:endParaRPr>
          </a:p>
        </p:txBody>
      </p:sp>
      <p:grpSp>
        <p:nvGrpSpPr>
          <p:cNvPr id="14" name="Group 13"/>
          <p:cNvGrpSpPr/>
          <p:nvPr/>
        </p:nvGrpSpPr>
        <p:grpSpPr>
          <a:xfrm>
            <a:off x="2688718" y="3661065"/>
            <a:ext cx="4051139" cy="3200400"/>
            <a:chOff x="2414038" y="3657600"/>
            <a:chExt cx="4051139" cy="3200400"/>
          </a:xfrm>
        </p:grpSpPr>
        <p:pic>
          <p:nvPicPr>
            <p:cNvPr id="6" name="Picture 5"/>
            <p:cNvPicPr>
              <a:picLocks noChangeAspect="1"/>
            </p:cNvPicPr>
            <p:nvPr/>
          </p:nvPicPr>
          <p:blipFill>
            <a:blip r:embed="rId5"/>
            <a:stretch>
              <a:fillRect/>
            </a:stretch>
          </p:blipFill>
          <p:spPr>
            <a:xfrm>
              <a:off x="2414038" y="3657600"/>
              <a:ext cx="4051139" cy="3200400"/>
            </a:xfrm>
            <a:prstGeom prst="rect">
              <a:avLst/>
            </a:prstGeom>
          </p:spPr>
        </p:pic>
        <p:sp>
          <p:nvSpPr>
            <p:cNvPr id="16" name="TextBox 15"/>
            <p:cNvSpPr txBox="1"/>
            <p:nvPr/>
          </p:nvSpPr>
          <p:spPr>
            <a:xfrm>
              <a:off x="2414038" y="3661065"/>
              <a:ext cx="2108871" cy="276999"/>
            </a:xfrm>
            <a:prstGeom prst="rect">
              <a:avLst/>
            </a:prstGeom>
            <a:solidFill>
              <a:schemeClr val="tx1"/>
            </a:solidFill>
          </p:spPr>
          <p:txBody>
            <a:bodyPr wrap="none" rtlCol="0">
              <a:spAutoFit/>
            </a:bodyPr>
            <a:lstStyle/>
            <a:p>
              <a:r>
                <a:rPr lang="en-US" sz="1200" dirty="0" smtClean="0">
                  <a:solidFill>
                    <a:schemeClr val="bg1"/>
                  </a:solidFill>
                </a:rPr>
                <a:t>CREF (after QC) 07Z 5/7/15</a:t>
              </a:r>
              <a:endParaRPr lang="en-US" sz="1200" dirty="0">
                <a:solidFill>
                  <a:schemeClr val="bg1"/>
                </a:solidFill>
              </a:endParaRPr>
            </a:p>
          </p:txBody>
        </p:sp>
      </p:grpSp>
    </p:spTree>
    <p:extLst>
      <p:ext uri="{BB962C8B-B14F-4D97-AF65-F5344CB8AC3E}">
        <p14:creationId xmlns:p14="http://schemas.microsoft.com/office/powerpoint/2010/main" val="317911173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242174" y="104297"/>
            <a:ext cx="8315030" cy="1026821"/>
          </a:xfrm>
        </p:spPr>
        <p:txBody>
          <a:bodyPr>
            <a:normAutofit/>
          </a:bodyPr>
          <a:lstStyle/>
          <a:p>
            <a:pPr algn="l"/>
            <a:r>
              <a:rPr lang="en-US" dirty="0" smtClean="0">
                <a:latin typeface="TradeGothicBold" charset="0"/>
              </a:rPr>
              <a:t>Canadian Radar QC: Single-Pol</a:t>
            </a:r>
            <a:endParaRPr lang="en-US" dirty="0">
              <a:latin typeface="TradeGothicBold" charset="0"/>
            </a:endParaRPr>
          </a:p>
        </p:txBody>
      </p:sp>
      <p:sp>
        <p:nvSpPr>
          <p:cNvPr id="2" name="Slide Number Placeholder 1"/>
          <p:cNvSpPr>
            <a:spLocks noGrp="1"/>
          </p:cNvSpPr>
          <p:nvPr>
            <p:ph type="sldNum" sz="quarter" idx="12"/>
          </p:nvPr>
        </p:nvSpPr>
        <p:spPr/>
        <p:txBody>
          <a:bodyPr/>
          <a:lstStyle/>
          <a:p>
            <a:fld id="{D51B1380-119E-7D4D-953E-735922E90AEC}" type="slidenum">
              <a:rPr lang="en-US" smtClean="0"/>
              <a:t>13</a:t>
            </a:fld>
            <a:endParaRPr lang="en-US"/>
          </a:p>
        </p:txBody>
      </p:sp>
      <p:sp>
        <p:nvSpPr>
          <p:cNvPr id="11" name="TextBox 10"/>
          <p:cNvSpPr txBox="1"/>
          <p:nvPr/>
        </p:nvSpPr>
        <p:spPr>
          <a:xfrm>
            <a:off x="390998" y="1590295"/>
            <a:ext cx="4673931" cy="707886"/>
          </a:xfrm>
          <a:prstGeom prst="rect">
            <a:avLst/>
          </a:prstGeom>
          <a:noFill/>
        </p:spPr>
        <p:txBody>
          <a:bodyPr wrap="square" rtlCol="0">
            <a:spAutoFit/>
          </a:bodyPr>
          <a:lstStyle/>
          <a:p>
            <a:pPr marL="460375" indent="-460375"/>
            <a:r>
              <a:rPr lang="en-US" sz="2000" dirty="0" smtClean="0">
                <a:solidFill>
                  <a:srgbClr val="FFFF00"/>
                </a:solidFill>
                <a:effectLst>
                  <a:outerShdw blurRad="50800" dist="38100" dir="2700000" algn="tl" rotWithShape="0">
                    <a:srgbClr val="000000">
                      <a:alpha val="43000"/>
                    </a:srgbClr>
                  </a:outerShdw>
                </a:effectLst>
              </a:rPr>
              <a:t>Objective</a:t>
            </a:r>
            <a:r>
              <a:rPr lang="en-US" sz="2000" dirty="0">
                <a:effectLst>
                  <a:outerShdw blurRad="50800" dist="38100" dir="2700000" algn="tl" rotWithShape="0">
                    <a:srgbClr val="000000">
                      <a:alpha val="43000"/>
                    </a:srgbClr>
                  </a:outerShdw>
                </a:effectLst>
              </a:rPr>
              <a:t>: to remove non</a:t>
            </a:r>
            <a:r>
              <a:rPr lang="en-US" sz="2000" dirty="0" smtClean="0">
                <a:effectLst>
                  <a:outerShdw blurRad="50800" dist="38100" dir="2700000" algn="tl" rotWithShape="0">
                    <a:srgbClr val="000000">
                      <a:alpha val="43000"/>
                    </a:srgbClr>
                  </a:outerShdw>
                </a:effectLst>
              </a:rPr>
              <a:t>-hydrometeor echoes.</a:t>
            </a:r>
          </a:p>
        </p:txBody>
      </p:sp>
      <p:grpSp>
        <p:nvGrpSpPr>
          <p:cNvPr id="6" name="Group 5"/>
          <p:cNvGrpSpPr/>
          <p:nvPr/>
        </p:nvGrpSpPr>
        <p:grpSpPr>
          <a:xfrm>
            <a:off x="3918730" y="1469728"/>
            <a:ext cx="5016117" cy="5120302"/>
            <a:chOff x="3918730" y="1469728"/>
            <a:chExt cx="5016117" cy="5120302"/>
          </a:xfrm>
        </p:grpSpPr>
        <p:pic>
          <p:nvPicPr>
            <p:cNvPr id="25" name="Picture 24" descr="w2image-XBU_UnCorrectedRef-20140512-14394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256" y="1886830"/>
              <a:ext cx="2191990" cy="2191990"/>
            </a:xfrm>
            <a:prstGeom prst="rect">
              <a:avLst/>
            </a:prstGeom>
          </p:spPr>
        </p:pic>
        <p:sp>
          <p:nvSpPr>
            <p:cNvPr id="29" name="TextBox 28"/>
            <p:cNvSpPr txBox="1"/>
            <p:nvPr/>
          </p:nvSpPr>
          <p:spPr>
            <a:xfrm>
              <a:off x="6268628" y="1469728"/>
              <a:ext cx="2047618" cy="307777"/>
            </a:xfrm>
            <a:prstGeom prst="rect">
              <a:avLst/>
            </a:prstGeom>
            <a:noFill/>
          </p:spPr>
          <p:txBody>
            <a:bodyPr wrap="none" rtlCol="0">
              <a:spAutoFit/>
            </a:bodyPr>
            <a:lstStyle/>
            <a:p>
              <a:r>
                <a:rPr lang="en-US" sz="1400" dirty="0" smtClean="0"/>
                <a:t>Mitigation of Severe AP</a:t>
              </a:r>
              <a:endParaRPr lang="en-US" sz="1400" dirty="0"/>
            </a:p>
          </p:txBody>
        </p:sp>
        <p:grpSp>
          <p:nvGrpSpPr>
            <p:cNvPr id="4" name="Group 3"/>
            <p:cNvGrpSpPr/>
            <p:nvPr/>
          </p:nvGrpSpPr>
          <p:grpSpPr>
            <a:xfrm>
              <a:off x="3918730" y="4395470"/>
              <a:ext cx="5016117" cy="2194560"/>
              <a:chOff x="353699" y="4525857"/>
              <a:chExt cx="5016117" cy="2194560"/>
            </a:xfrm>
          </p:grpSpPr>
          <p:pic>
            <p:nvPicPr>
              <p:cNvPr id="12291" name="Picture 12290" descr="w2image-XBU_3_UnCorrectedRef-20130721-06493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99" y="4525857"/>
                <a:ext cx="2194560" cy="2194560"/>
              </a:xfrm>
              <a:prstGeom prst="rect">
                <a:avLst/>
              </a:prstGeom>
            </p:spPr>
          </p:pic>
          <p:sp>
            <p:nvSpPr>
              <p:cNvPr id="31" name="Right Arrow 30"/>
              <p:cNvSpPr/>
              <p:nvPr/>
            </p:nvSpPr>
            <p:spPr>
              <a:xfrm>
                <a:off x="2603500" y="5492750"/>
                <a:ext cx="465667" cy="26458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88" name="Donut 12287"/>
              <p:cNvSpPr/>
              <p:nvPr/>
            </p:nvSpPr>
            <p:spPr>
              <a:xfrm rot="20282072">
                <a:off x="419374" y="5454390"/>
                <a:ext cx="1920191" cy="1178872"/>
              </a:xfrm>
              <a:prstGeom prst="donut">
                <a:avLst>
                  <a:gd name="adj" fmla="val 365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2292" name="Picture 12291" descr="w2image-XBU_3_UnCorrectedRefPQC-20130721-064932-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256" y="4525857"/>
                <a:ext cx="2194560" cy="2194560"/>
              </a:xfrm>
              <a:prstGeom prst="rect">
                <a:avLst/>
              </a:prstGeom>
            </p:spPr>
          </p:pic>
          <p:sp>
            <p:nvSpPr>
              <p:cNvPr id="38" name="Donut 37"/>
              <p:cNvSpPr/>
              <p:nvPr/>
            </p:nvSpPr>
            <p:spPr>
              <a:xfrm rot="20282072">
                <a:off x="3292775" y="5448845"/>
                <a:ext cx="1890544" cy="1178872"/>
              </a:xfrm>
              <a:prstGeom prst="donut">
                <a:avLst>
                  <a:gd name="adj" fmla="val 365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grpSp>
      <p:grpSp>
        <p:nvGrpSpPr>
          <p:cNvPr id="5" name="Group 4"/>
          <p:cNvGrpSpPr/>
          <p:nvPr/>
        </p:nvGrpSpPr>
        <p:grpSpPr>
          <a:xfrm>
            <a:off x="412442" y="2521397"/>
            <a:ext cx="4673931" cy="4068635"/>
            <a:chOff x="412442" y="2521397"/>
            <a:chExt cx="4673931" cy="4068635"/>
          </a:xfrm>
        </p:grpSpPr>
        <p:grpSp>
          <p:nvGrpSpPr>
            <p:cNvPr id="30" name="Group 29"/>
            <p:cNvGrpSpPr/>
            <p:nvPr/>
          </p:nvGrpSpPr>
          <p:grpSpPr>
            <a:xfrm>
              <a:off x="637387" y="3783228"/>
              <a:ext cx="2381075" cy="2806804"/>
              <a:chOff x="5712285" y="3676497"/>
              <a:chExt cx="2142715" cy="2556783"/>
            </a:xfrm>
          </p:grpSpPr>
          <p:sp>
            <p:nvSpPr>
              <p:cNvPr id="24" name="Rectangle 23"/>
              <p:cNvSpPr/>
              <p:nvPr/>
            </p:nvSpPr>
            <p:spPr>
              <a:xfrm>
                <a:off x="5712285" y="3676497"/>
                <a:ext cx="2142715" cy="255678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flowchar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2285" y="3676497"/>
                <a:ext cx="2142715" cy="2532598"/>
              </a:xfrm>
              <a:prstGeom prst="rect">
                <a:avLst/>
              </a:prstGeom>
            </p:spPr>
          </p:pic>
        </p:grpSp>
        <p:sp>
          <p:nvSpPr>
            <p:cNvPr id="16" name="TextBox 15"/>
            <p:cNvSpPr txBox="1"/>
            <p:nvPr/>
          </p:nvSpPr>
          <p:spPr>
            <a:xfrm>
              <a:off x="412442" y="2521397"/>
              <a:ext cx="4673931" cy="1015663"/>
            </a:xfrm>
            <a:prstGeom prst="rect">
              <a:avLst/>
            </a:prstGeom>
            <a:noFill/>
          </p:spPr>
          <p:txBody>
            <a:bodyPr wrap="square" rtlCol="0">
              <a:spAutoFit/>
            </a:bodyPr>
            <a:lstStyle/>
            <a:p>
              <a:pPr marL="460375" indent="-460375"/>
              <a:r>
                <a:rPr lang="en-US" sz="2000" dirty="0" smtClean="0">
                  <a:solidFill>
                    <a:srgbClr val="FFFF00"/>
                  </a:solidFill>
                  <a:effectLst>
                    <a:outerShdw blurRad="50800" dist="38100" dir="2700000" algn="tl" rotWithShape="0">
                      <a:srgbClr val="000000">
                        <a:alpha val="43000"/>
                      </a:srgbClr>
                    </a:outerShdw>
                  </a:effectLst>
                </a:rPr>
                <a:t>Methodology</a:t>
              </a:r>
              <a:r>
                <a:rPr lang="en-US" sz="2000" dirty="0" smtClean="0">
                  <a:effectLst>
                    <a:outerShdw blurRad="50800" dist="38100" dir="2700000" algn="tl" rotWithShape="0">
                      <a:srgbClr val="000000">
                        <a:alpha val="43000"/>
                      </a:srgbClr>
                    </a:outerShdw>
                  </a:effectLst>
                </a:rPr>
                <a:t>: persistent clutter filter; AP mitigation via 3D refl. </a:t>
              </a:r>
              <a:r>
                <a:rPr lang="en-US" sz="2000" dirty="0">
                  <a:effectLst>
                    <a:outerShdw blurRad="50800" dist="38100" dir="2700000" algn="tl" rotWithShape="0">
                      <a:srgbClr val="000000">
                        <a:alpha val="43000"/>
                      </a:srgbClr>
                    </a:outerShdw>
                  </a:effectLst>
                </a:rPr>
                <a:t>s</a:t>
              </a:r>
              <a:r>
                <a:rPr lang="en-US" sz="2000" dirty="0" smtClean="0">
                  <a:effectLst>
                    <a:outerShdw blurRad="50800" dist="38100" dir="2700000" algn="tl" rotWithShape="0">
                      <a:srgbClr val="000000">
                        <a:alpha val="43000"/>
                      </a:srgbClr>
                    </a:outerShdw>
                  </a:effectLst>
                </a:rPr>
                <a:t>tructure, texture and environmental data.</a:t>
              </a:r>
            </a:p>
          </p:txBody>
        </p:sp>
      </p:grpSp>
    </p:spTree>
    <p:extLst>
      <p:ext uri="{BB962C8B-B14F-4D97-AF65-F5344CB8AC3E}">
        <p14:creationId xmlns:p14="http://schemas.microsoft.com/office/powerpoint/2010/main" val="16990260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83524" y="379176"/>
            <a:ext cx="8229600" cy="848444"/>
          </a:xfrm>
        </p:spPr>
        <p:txBody>
          <a:bodyPr>
            <a:normAutofit/>
          </a:bodyPr>
          <a:lstStyle/>
          <a:p>
            <a:r>
              <a:rPr lang="en-US" sz="4400" dirty="0"/>
              <a:t>B</a:t>
            </a:r>
            <a:r>
              <a:rPr lang="en-US" sz="4400" dirty="0" smtClean="0"/>
              <a:t>lockage mitigation </a:t>
            </a:r>
            <a:endParaRPr lang="en-US" sz="4400" dirty="0"/>
          </a:p>
        </p:txBody>
      </p:sp>
      <p:sp>
        <p:nvSpPr>
          <p:cNvPr id="5" name="Slide Number Placeholder 4"/>
          <p:cNvSpPr>
            <a:spLocks noGrp="1"/>
          </p:cNvSpPr>
          <p:nvPr>
            <p:ph type="sldNum" sz="quarter" idx="12"/>
          </p:nvPr>
        </p:nvSpPr>
        <p:spPr>
          <a:xfrm>
            <a:off x="8042522" y="147423"/>
            <a:ext cx="941203" cy="301752"/>
          </a:xfrm>
        </p:spPr>
        <p:txBody>
          <a:bodyPr/>
          <a:lstStyle/>
          <a:p>
            <a:fld id="{20BA7EF2-34AE-A541-8DFE-5C0D90CB85B9}" type="slidenum">
              <a:rPr lang="en-US" smtClean="0"/>
              <a:t>14</a:t>
            </a:fld>
            <a:endParaRPr lang="en-US" dirty="0"/>
          </a:p>
        </p:txBody>
      </p:sp>
      <p:sp>
        <p:nvSpPr>
          <p:cNvPr id="15" name="TextBox 14"/>
          <p:cNvSpPr txBox="1"/>
          <p:nvPr/>
        </p:nvSpPr>
        <p:spPr>
          <a:xfrm>
            <a:off x="283524" y="1650023"/>
            <a:ext cx="4750247" cy="1200329"/>
          </a:xfrm>
          <a:prstGeom prst="rect">
            <a:avLst/>
          </a:prstGeom>
          <a:noFill/>
          <a:ln w="38100" cmpd="dbl">
            <a:noFill/>
          </a:ln>
        </p:spPr>
        <p:txBody>
          <a:bodyPr wrap="square" rtlCol="0">
            <a:spAutoFit/>
          </a:bodyPr>
          <a:lstStyle/>
          <a:p>
            <a:pPr marL="460375" indent="-460375"/>
            <a:r>
              <a:rPr lang="en-US" dirty="0" smtClean="0">
                <a:solidFill>
                  <a:srgbClr val="FFFF00"/>
                </a:solidFill>
              </a:rPr>
              <a:t>Objective</a:t>
            </a:r>
            <a:r>
              <a:rPr lang="en-US" dirty="0" smtClean="0"/>
              <a:t>: to mitigate discontinuities in the radar QPE due to blockages caused by 1) terrain; 2) above ground objects (trees, towers, </a:t>
            </a:r>
            <a:r>
              <a:rPr lang="en-US" dirty="0" err="1" smtClean="0"/>
              <a:t>etc</a:t>
            </a:r>
            <a:r>
              <a:rPr lang="en-US" dirty="0" smtClean="0"/>
              <a:t>).</a:t>
            </a:r>
          </a:p>
        </p:txBody>
      </p:sp>
      <p:sp>
        <p:nvSpPr>
          <p:cNvPr id="21" name="TextBox 20"/>
          <p:cNvSpPr txBox="1"/>
          <p:nvPr/>
        </p:nvSpPr>
        <p:spPr>
          <a:xfrm>
            <a:off x="504774" y="3377116"/>
            <a:ext cx="3599371" cy="2616101"/>
          </a:xfrm>
          <a:prstGeom prst="rect">
            <a:avLst/>
          </a:prstGeom>
          <a:noFill/>
          <a:ln w="38100" cmpd="dbl">
            <a:noFill/>
          </a:ln>
        </p:spPr>
        <p:txBody>
          <a:bodyPr wrap="square" rtlCol="0">
            <a:spAutoFit/>
          </a:bodyPr>
          <a:lstStyle/>
          <a:p>
            <a:r>
              <a:rPr lang="en-US" dirty="0" smtClean="0">
                <a:solidFill>
                  <a:srgbClr val="FFFF00"/>
                </a:solidFill>
              </a:rPr>
              <a:t>Methodology</a:t>
            </a:r>
            <a:r>
              <a:rPr lang="en-US" dirty="0" smtClean="0"/>
              <a:t>:</a:t>
            </a:r>
          </a:p>
          <a:p>
            <a:endParaRPr lang="en-US" sz="2000" dirty="0"/>
          </a:p>
          <a:p>
            <a:pPr marL="393700" indent="-342900">
              <a:buAutoNum type="arabicPeriod"/>
            </a:pPr>
            <a:r>
              <a:rPr lang="en-US" dirty="0" smtClean="0"/>
              <a:t>Power compensation in terrain blockage areas assuming a standard beam propagation </a:t>
            </a:r>
          </a:p>
          <a:p>
            <a:pPr marL="393700" indent="-342900">
              <a:buAutoNum type="arabicPeriod"/>
            </a:pPr>
            <a:r>
              <a:rPr lang="en-US" dirty="0" smtClean="0"/>
              <a:t>Cross-azimuth interpolation</a:t>
            </a:r>
          </a:p>
          <a:p>
            <a:pPr marL="393700" indent="-342900">
              <a:buAutoNum type="arabicPeriod"/>
            </a:pPr>
            <a:r>
              <a:rPr lang="en-US" dirty="0" smtClean="0"/>
              <a:t>Replacing data with the higher tilt.</a:t>
            </a:r>
          </a:p>
        </p:txBody>
      </p:sp>
      <p:grpSp>
        <p:nvGrpSpPr>
          <p:cNvPr id="9" name="Group 8"/>
          <p:cNvGrpSpPr/>
          <p:nvPr/>
        </p:nvGrpSpPr>
        <p:grpSpPr>
          <a:xfrm>
            <a:off x="4452693" y="1291095"/>
            <a:ext cx="4552013" cy="5566905"/>
            <a:chOff x="4452693" y="1291095"/>
            <a:chExt cx="4552013" cy="5566905"/>
          </a:xfrm>
        </p:grpSpPr>
        <p:sp>
          <p:nvSpPr>
            <p:cNvPr id="2" name="TextBox 1"/>
            <p:cNvSpPr txBox="1"/>
            <p:nvPr/>
          </p:nvSpPr>
          <p:spPr>
            <a:xfrm>
              <a:off x="5508138" y="6488668"/>
              <a:ext cx="684966" cy="369332"/>
            </a:xfrm>
            <a:prstGeom prst="rect">
              <a:avLst/>
            </a:prstGeom>
            <a:noFill/>
          </p:spPr>
          <p:txBody>
            <a:bodyPr wrap="none" rtlCol="0">
              <a:spAutoFit/>
            </a:bodyPr>
            <a:lstStyle/>
            <a:p>
              <a:r>
                <a:rPr lang="en-US" dirty="0" smtClean="0">
                  <a:effectLst>
                    <a:outerShdw blurRad="50800" dist="38100" dir="2700000" algn="tl" rotWithShape="0">
                      <a:srgbClr val="000000">
                        <a:alpha val="43000"/>
                      </a:srgbClr>
                    </a:outerShdw>
                  </a:effectLst>
                </a:rPr>
                <a:t>After</a:t>
              </a:r>
              <a:endParaRPr lang="en-US" dirty="0">
                <a:effectLst>
                  <a:outerShdw blurRad="50800" dist="38100" dir="2700000" algn="tl" rotWithShape="0">
                    <a:srgbClr val="000000">
                      <a:alpha val="43000"/>
                    </a:srgbClr>
                  </a:outerShdw>
                </a:effectLst>
              </a:endParaRPr>
            </a:p>
          </p:txBody>
        </p:sp>
        <p:grpSp>
          <p:nvGrpSpPr>
            <p:cNvPr id="8" name="Group 7"/>
            <p:cNvGrpSpPr/>
            <p:nvPr/>
          </p:nvGrpSpPr>
          <p:grpSpPr>
            <a:xfrm>
              <a:off x="5534601" y="1291095"/>
              <a:ext cx="3470105" cy="3118513"/>
              <a:chOff x="5534601" y="1291095"/>
              <a:chExt cx="3470105" cy="3118513"/>
            </a:xfrm>
          </p:grpSpPr>
          <p:pic>
            <p:nvPicPr>
              <p:cNvPr id="10" name="Picture 9" descr="NPC.tiff"/>
              <p:cNvPicPr>
                <a:picLocks noChangeAspect="1"/>
              </p:cNvPicPr>
              <p:nvPr/>
            </p:nvPicPr>
            <p:blipFill>
              <a:blip r:embed="rId3"/>
              <a:stretch>
                <a:fillRect/>
              </a:stretch>
            </p:blipFill>
            <p:spPr>
              <a:xfrm>
                <a:off x="5534601" y="1291095"/>
                <a:ext cx="3470105" cy="2743200"/>
              </a:xfrm>
              <a:prstGeom prst="rect">
                <a:avLst/>
              </a:prstGeom>
            </p:spPr>
          </p:pic>
          <p:cxnSp>
            <p:nvCxnSpPr>
              <p:cNvPr id="6" name="Straight Arrow Connector 5"/>
              <p:cNvCxnSpPr/>
              <p:nvPr/>
            </p:nvCxnSpPr>
            <p:spPr>
              <a:xfrm rot="5400000" flipH="1" flipV="1">
                <a:off x="6165087" y="2640380"/>
                <a:ext cx="372534" cy="321733"/>
              </a:xfrm>
              <a:prstGeom prst="straightConnector1">
                <a:avLst/>
              </a:prstGeom>
              <a:ln w="12700" cap="flat" cmpd="sng" algn="ctr">
                <a:solidFill>
                  <a:srgbClr val="FF0000"/>
                </a:solidFill>
                <a:prstDash val="solid"/>
                <a:round/>
                <a:headEnd type="none" w="med" len="med"/>
                <a:tailEnd type="arrow" w="sm" len="sm"/>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a:off x="7685213" y="1797895"/>
                <a:ext cx="464017" cy="313062"/>
              </a:xfrm>
              <a:prstGeom prst="straightConnector1">
                <a:avLst/>
              </a:prstGeom>
              <a:ln w="12700" cap="flat" cmpd="sng" algn="ctr">
                <a:solidFill>
                  <a:srgbClr val="FF0000"/>
                </a:solidFill>
                <a:prstDash val="solid"/>
                <a:round/>
                <a:headEnd type="none" w="med" len="med"/>
                <a:tailEnd type="arrow" w="sm" len="sm"/>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H="1" flipV="1">
                <a:off x="8325328" y="2494197"/>
                <a:ext cx="247417" cy="370221"/>
              </a:xfrm>
              <a:prstGeom prst="straightConnector1">
                <a:avLst/>
              </a:prstGeom>
              <a:ln w="12700" cap="flat" cmpd="sng" algn="ctr">
                <a:solidFill>
                  <a:srgbClr val="FF0000"/>
                </a:solidFill>
                <a:prstDash val="solid"/>
                <a:round/>
                <a:headEnd type="none" w="med" len="med"/>
                <a:tailEnd type="arrow" w="sm" len="sm"/>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H="1">
                <a:off x="8149230" y="2962610"/>
                <a:ext cx="423515" cy="372534"/>
              </a:xfrm>
              <a:prstGeom prst="straightConnector1">
                <a:avLst/>
              </a:prstGeom>
              <a:ln w="12700" cap="flat" cmpd="sng" algn="ctr">
                <a:solidFill>
                  <a:srgbClr val="FF0000"/>
                </a:solidFill>
                <a:prstDash val="solid"/>
                <a:round/>
                <a:headEnd type="none" w="med" len="med"/>
                <a:tailEnd type="arrow" w="sm" len="sm"/>
              </a:ln>
            </p:spPr>
            <p:style>
              <a:lnRef idx="2">
                <a:schemeClr val="accent2"/>
              </a:lnRef>
              <a:fillRef idx="0">
                <a:schemeClr val="accent2"/>
              </a:fillRef>
              <a:effectRef idx="1">
                <a:schemeClr val="accent2"/>
              </a:effectRef>
              <a:fontRef idx="minor">
                <a:schemeClr val="tx1"/>
              </a:fontRef>
            </p:style>
          </p:cxnSp>
          <p:sp>
            <p:nvSpPr>
              <p:cNvPr id="17" name="TextBox 16"/>
              <p:cNvSpPr txBox="1"/>
              <p:nvPr/>
            </p:nvSpPr>
            <p:spPr>
              <a:xfrm>
                <a:off x="8042522" y="4040276"/>
                <a:ext cx="864765" cy="369332"/>
              </a:xfrm>
              <a:prstGeom prst="rect">
                <a:avLst/>
              </a:prstGeom>
              <a:noFill/>
            </p:spPr>
            <p:txBody>
              <a:bodyPr wrap="none" rtlCol="0">
                <a:spAutoFit/>
              </a:bodyPr>
              <a:lstStyle/>
              <a:p>
                <a:r>
                  <a:rPr lang="en-US" dirty="0" smtClean="0">
                    <a:effectLst>
                      <a:outerShdw blurRad="50800" dist="38100" dir="2700000" algn="tl" rotWithShape="0">
                        <a:srgbClr val="000000">
                          <a:alpha val="43000"/>
                        </a:srgbClr>
                      </a:outerShdw>
                    </a:effectLst>
                  </a:rPr>
                  <a:t>Before</a:t>
                </a:r>
                <a:endParaRPr lang="en-US" dirty="0">
                  <a:effectLst>
                    <a:outerShdw blurRad="50800" dist="38100" dir="2700000" algn="tl" rotWithShape="0">
                      <a:srgbClr val="000000">
                        <a:alpha val="43000"/>
                      </a:srgbClr>
                    </a:outerShdw>
                  </a:effectLst>
                </a:endParaRPr>
              </a:p>
            </p:txBody>
          </p:sp>
        </p:grpSp>
        <p:pic>
          <p:nvPicPr>
            <p:cNvPr id="11" name="Picture 10" descr="APC.tiff"/>
            <p:cNvPicPr>
              <a:picLocks noChangeAspect="1"/>
            </p:cNvPicPr>
            <p:nvPr/>
          </p:nvPicPr>
          <p:blipFill>
            <a:blip r:embed="rId4"/>
            <a:stretch>
              <a:fillRect/>
            </a:stretch>
          </p:blipFill>
          <p:spPr>
            <a:xfrm>
              <a:off x="4452693" y="3745468"/>
              <a:ext cx="3475587" cy="2743200"/>
            </a:xfrm>
            <a:prstGeom prst="rect">
              <a:avLst/>
            </a:prstGeom>
          </p:spPr>
        </p:pic>
      </p:grpSp>
    </p:spTree>
    <p:extLst>
      <p:ext uri="{BB962C8B-B14F-4D97-AF65-F5344CB8AC3E}">
        <p14:creationId xmlns:p14="http://schemas.microsoft.com/office/powerpoint/2010/main" val="1139029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2" y="282636"/>
            <a:ext cx="8547358" cy="938720"/>
          </a:xfrm>
        </p:spPr>
        <p:txBody>
          <a:bodyPr>
            <a:normAutofit/>
          </a:bodyPr>
          <a:lstStyle/>
          <a:p>
            <a:r>
              <a:rPr lang="en-US" sz="4800" dirty="0" smtClean="0"/>
              <a:t>VPR Correction</a:t>
            </a:r>
            <a:endParaRPr lang="en-US" sz="4800" dirty="0"/>
          </a:p>
        </p:txBody>
      </p:sp>
      <p:sp>
        <p:nvSpPr>
          <p:cNvPr id="3" name="Slide Number Placeholder 2"/>
          <p:cNvSpPr>
            <a:spLocks noGrp="1"/>
          </p:cNvSpPr>
          <p:nvPr>
            <p:ph type="sldNum" sz="quarter" idx="12"/>
          </p:nvPr>
        </p:nvSpPr>
        <p:spPr>
          <a:xfrm>
            <a:off x="8202797" y="242015"/>
            <a:ext cx="941203" cy="301752"/>
          </a:xfrm>
        </p:spPr>
        <p:txBody>
          <a:bodyPr/>
          <a:lstStyle/>
          <a:p>
            <a:fld id="{20BA7EF2-34AE-A541-8DFE-5C0D90CB85B9}" type="slidenum">
              <a:rPr lang="en-US" smtClean="0"/>
              <a:t>15</a:t>
            </a:fld>
            <a:endParaRPr lang="en-US" dirty="0"/>
          </a:p>
        </p:txBody>
      </p:sp>
      <p:sp>
        <p:nvSpPr>
          <p:cNvPr id="13" name="TextBox 12"/>
          <p:cNvSpPr txBox="1"/>
          <p:nvPr/>
        </p:nvSpPr>
        <p:spPr>
          <a:xfrm>
            <a:off x="322173" y="1539946"/>
            <a:ext cx="4167164" cy="923330"/>
          </a:xfrm>
          <a:prstGeom prst="rect">
            <a:avLst/>
          </a:prstGeom>
          <a:noFill/>
          <a:ln w="38100" cmpd="dbl">
            <a:noFill/>
          </a:ln>
        </p:spPr>
        <p:txBody>
          <a:bodyPr wrap="square" rtlCol="0">
            <a:spAutoFit/>
          </a:bodyPr>
          <a:lstStyle/>
          <a:p>
            <a:pPr marL="460375" indent="-460375"/>
            <a:r>
              <a:rPr lang="en-US" dirty="0" smtClean="0">
                <a:solidFill>
                  <a:srgbClr val="FFFF00"/>
                </a:solidFill>
              </a:rPr>
              <a:t>Objective</a:t>
            </a:r>
            <a:r>
              <a:rPr lang="en-US" dirty="0" smtClean="0"/>
              <a:t>: to reduce radar QPE errors due to bright band and beam overshooting the melting layer</a:t>
            </a:r>
          </a:p>
        </p:txBody>
      </p:sp>
      <p:sp>
        <p:nvSpPr>
          <p:cNvPr id="14" name="TextBox 13"/>
          <p:cNvSpPr txBox="1"/>
          <p:nvPr/>
        </p:nvSpPr>
        <p:spPr>
          <a:xfrm>
            <a:off x="4856047" y="1512289"/>
            <a:ext cx="4140899" cy="1231106"/>
          </a:xfrm>
          <a:prstGeom prst="rect">
            <a:avLst/>
          </a:prstGeom>
          <a:noFill/>
          <a:ln w="38100" cmpd="dbl">
            <a:noFill/>
          </a:ln>
        </p:spPr>
        <p:txBody>
          <a:bodyPr wrap="square" rtlCol="0">
            <a:spAutoFit/>
          </a:bodyPr>
          <a:lstStyle/>
          <a:p>
            <a:r>
              <a:rPr lang="en-US" dirty="0" smtClean="0">
                <a:solidFill>
                  <a:srgbClr val="FFFF00"/>
                </a:solidFill>
              </a:rPr>
              <a:t>Methodology</a:t>
            </a:r>
            <a:r>
              <a:rPr lang="en-US" dirty="0" smtClean="0"/>
              <a:t>:</a:t>
            </a:r>
            <a:r>
              <a:rPr lang="en-US" sz="2000" dirty="0" smtClean="0"/>
              <a:t> </a:t>
            </a:r>
            <a:r>
              <a:rPr lang="en-US" dirty="0" smtClean="0"/>
              <a:t>Correction is applied to reflectivity based on the volume scan mean </a:t>
            </a:r>
            <a:r>
              <a:rPr lang="en-US" i="1" u="sng" dirty="0" smtClean="0">
                <a:solidFill>
                  <a:srgbClr val="FF0000"/>
                </a:solidFill>
              </a:rPr>
              <a:t>apparent VPR</a:t>
            </a:r>
            <a:r>
              <a:rPr lang="en-US" dirty="0" smtClean="0"/>
              <a:t> in </a:t>
            </a:r>
            <a:r>
              <a:rPr lang="en-US" dirty="0" err="1" smtClean="0"/>
              <a:t>stratiform</a:t>
            </a:r>
            <a:r>
              <a:rPr lang="en-US" dirty="0"/>
              <a:t> </a:t>
            </a:r>
            <a:r>
              <a:rPr lang="en-US" dirty="0" smtClean="0"/>
              <a:t>region.</a:t>
            </a:r>
            <a:endParaRPr lang="en-US" i="1" u="sng" dirty="0" smtClean="0">
              <a:solidFill>
                <a:srgbClr val="FF0000"/>
              </a:solidFill>
            </a:endParaRPr>
          </a:p>
        </p:txBody>
      </p:sp>
      <p:grpSp>
        <p:nvGrpSpPr>
          <p:cNvPr id="9" name="Group 8"/>
          <p:cNvGrpSpPr/>
          <p:nvPr/>
        </p:nvGrpSpPr>
        <p:grpSpPr>
          <a:xfrm>
            <a:off x="-1" y="2766464"/>
            <a:ext cx="9144001" cy="4035972"/>
            <a:chOff x="-1" y="2766464"/>
            <a:chExt cx="9144001" cy="4035972"/>
          </a:xfrm>
        </p:grpSpPr>
        <p:pic>
          <p:nvPicPr>
            <p:cNvPr id="19" name="Picture 18"/>
            <p:cNvPicPr>
              <a:picLocks noChangeAspect="1"/>
            </p:cNvPicPr>
            <p:nvPr/>
          </p:nvPicPr>
          <p:blipFill>
            <a:blip r:embed="rId3"/>
            <a:stretch>
              <a:fillRect/>
            </a:stretch>
          </p:blipFill>
          <p:spPr>
            <a:xfrm>
              <a:off x="37458" y="3091487"/>
              <a:ext cx="2368296" cy="1870954"/>
            </a:xfrm>
            <a:prstGeom prst="rect">
              <a:avLst/>
            </a:prstGeom>
          </p:spPr>
        </p:pic>
        <p:pic>
          <p:nvPicPr>
            <p:cNvPr id="12" name="Picture 11"/>
            <p:cNvPicPr>
              <a:picLocks noChangeAspect="1"/>
            </p:cNvPicPr>
            <p:nvPr/>
          </p:nvPicPr>
          <p:blipFill>
            <a:blip r:embed="rId4"/>
            <a:stretch>
              <a:fillRect/>
            </a:stretch>
          </p:blipFill>
          <p:spPr>
            <a:xfrm>
              <a:off x="-1" y="4679371"/>
              <a:ext cx="2365674" cy="1488886"/>
            </a:xfrm>
            <a:prstGeom prst="rect">
              <a:avLst/>
            </a:prstGeom>
          </p:spPr>
        </p:pic>
        <p:pic>
          <p:nvPicPr>
            <p:cNvPr id="17" name="Picture 16"/>
            <p:cNvPicPr>
              <a:picLocks noChangeAspect="1"/>
            </p:cNvPicPr>
            <p:nvPr/>
          </p:nvPicPr>
          <p:blipFill>
            <a:blip r:embed="rId5"/>
            <a:stretch>
              <a:fillRect/>
            </a:stretch>
          </p:blipFill>
          <p:spPr>
            <a:xfrm>
              <a:off x="4549098" y="3105490"/>
              <a:ext cx="2368296" cy="1870954"/>
            </a:xfrm>
            <a:prstGeom prst="rect">
              <a:avLst/>
            </a:prstGeom>
          </p:spPr>
        </p:pic>
        <p:pic>
          <p:nvPicPr>
            <p:cNvPr id="15" name="Picture 14"/>
            <p:cNvPicPr>
              <a:picLocks noChangeAspect="1"/>
            </p:cNvPicPr>
            <p:nvPr/>
          </p:nvPicPr>
          <p:blipFill>
            <a:blip r:embed="rId6"/>
            <a:stretch>
              <a:fillRect/>
            </a:stretch>
          </p:blipFill>
          <p:spPr>
            <a:xfrm>
              <a:off x="4549098" y="4690100"/>
              <a:ext cx="2368296" cy="1504855"/>
            </a:xfrm>
            <a:prstGeom prst="rect">
              <a:avLst/>
            </a:prstGeom>
          </p:spPr>
        </p:pic>
        <p:pic>
          <p:nvPicPr>
            <p:cNvPr id="8" name="Picture 7"/>
            <p:cNvPicPr>
              <a:picLocks noChangeAspect="1"/>
            </p:cNvPicPr>
            <p:nvPr/>
          </p:nvPicPr>
          <p:blipFill rotWithShape="1">
            <a:blip r:embed="rId7"/>
            <a:srcRect r="4180"/>
            <a:stretch/>
          </p:blipFill>
          <p:spPr>
            <a:xfrm>
              <a:off x="6424682" y="3243229"/>
              <a:ext cx="2719318" cy="2991662"/>
            </a:xfrm>
            <a:prstGeom prst="rect">
              <a:avLst/>
            </a:prstGeom>
          </p:spPr>
        </p:pic>
        <p:pic>
          <p:nvPicPr>
            <p:cNvPr id="4" name="Picture 3"/>
            <p:cNvPicPr>
              <a:picLocks noChangeAspect="1"/>
            </p:cNvPicPr>
            <p:nvPr/>
          </p:nvPicPr>
          <p:blipFill>
            <a:blip r:embed="rId8"/>
            <a:stretch>
              <a:fillRect/>
            </a:stretch>
          </p:blipFill>
          <p:spPr>
            <a:xfrm>
              <a:off x="1882375" y="3191921"/>
              <a:ext cx="2644314" cy="2914756"/>
            </a:xfrm>
            <a:prstGeom prst="rect">
              <a:avLst/>
            </a:prstGeom>
          </p:spPr>
        </p:pic>
        <p:sp>
          <p:nvSpPr>
            <p:cNvPr id="21" name="TextBox 20"/>
            <p:cNvSpPr txBox="1"/>
            <p:nvPr/>
          </p:nvSpPr>
          <p:spPr>
            <a:xfrm>
              <a:off x="37458" y="2766464"/>
              <a:ext cx="4087091" cy="338554"/>
            </a:xfrm>
            <a:prstGeom prst="rect">
              <a:avLst/>
            </a:prstGeom>
            <a:noFill/>
          </p:spPr>
          <p:txBody>
            <a:bodyPr wrap="square" rtlCol="0">
              <a:spAutoFit/>
            </a:bodyPr>
            <a:lstStyle/>
            <a:p>
              <a:r>
                <a:rPr lang="en-US" sz="1600" dirty="0" smtClean="0">
                  <a:solidFill>
                    <a:srgbClr val="FFFFFF"/>
                  </a:solidFill>
                </a:rPr>
                <a:t>KDOX 24h QPE ending 12Z 10/29/12</a:t>
              </a:r>
              <a:endParaRPr lang="en-US" sz="1600" dirty="0">
                <a:solidFill>
                  <a:srgbClr val="FFFFFF"/>
                </a:solidFill>
              </a:endParaRPr>
            </a:p>
          </p:txBody>
        </p:sp>
        <p:sp>
          <p:nvSpPr>
            <p:cNvPr id="5" name="TextBox 4"/>
            <p:cNvSpPr txBox="1"/>
            <p:nvPr/>
          </p:nvSpPr>
          <p:spPr>
            <a:xfrm>
              <a:off x="2169722" y="3395810"/>
              <a:ext cx="1916585" cy="369332"/>
            </a:xfrm>
            <a:prstGeom prst="rect">
              <a:avLst/>
            </a:prstGeom>
            <a:noFill/>
          </p:spPr>
          <p:txBody>
            <a:bodyPr wrap="none" rtlCol="0">
              <a:spAutoFit/>
            </a:bodyPr>
            <a:lstStyle/>
            <a:p>
              <a:r>
                <a:rPr lang="en-US" dirty="0" smtClean="0">
                  <a:solidFill>
                    <a:schemeClr val="bg1"/>
                  </a:solidFill>
                </a:rPr>
                <a:t>Before VPR corr.</a:t>
              </a:r>
              <a:endParaRPr lang="en-US" dirty="0">
                <a:solidFill>
                  <a:schemeClr val="bg1"/>
                </a:solidFill>
              </a:endParaRPr>
            </a:p>
          </p:txBody>
        </p:sp>
        <p:sp>
          <p:nvSpPr>
            <p:cNvPr id="16" name="TextBox 15"/>
            <p:cNvSpPr txBox="1"/>
            <p:nvPr/>
          </p:nvSpPr>
          <p:spPr>
            <a:xfrm>
              <a:off x="6800260" y="3412046"/>
              <a:ext cx="1736786" cy="369332"/>
            </a:xfrm>
            <a:prstGeom prst="rect">
              <a:avLst/>
            </a:prstGeom>
            <a:noFill/>
          </p:spPr>
          <p:txBody>
            <a:bodyPr wrap="none" rtlCol="0">
              <a:spAutoFit/>
            </a:bodyPr>
            <a:lstStyle/>
            <a:p>
              <a:r>
                <a:rPr lang="en-US" dirty="0" smtClean="0">
                  <a:solidFill>
                    <a:schemeClr val="bg1"/>
                  </a:solidFill>
                </a:rPr>
                <a:t>After VPR corr.</a:t>
              </a:r>
              <a:endParaRPr lang="en-US" dirty="0">
                <a:solidFill>
                  <a:schemeClr val="bg1"/>
                </a:solidFill>
              </a:endParaRPr>
            </a:p>
          </p:txBody>
        </p:sp>
        <p:grpSp>
          <p:nvGrpSpPr>
            <p:cNvPr id="7" name="Group 6"/>
            <p:cNvGrpSpPr/>
            <p:nvPr/>
          </p:nvGrpSpPr>
          <p:grpSpPr>
            <a:xfrm>
              <a:off x="1004455" y="6168257"/>
              <a:ext cx="6163704" cy="634179"/>
              <a:chOff x="1314293" y="6168257"/>
              <a:chExt cx="6163704" cy="634179"/>
            </a:xfrm>
          </p:grpSpPr>
          <p:pic>
            <p:nvPicPr>
              <p:cNvPr id="18" name="Picture 17"/>
              <p:cNvPicPr>
                <a:picLocks noChangeAspect="1"/>
              </p:cNvPicPr>
              <p:nvPr/>
            </p:nvPicPr>
            <p:blipFill rotWithShape="1">
              <a:blip r:embed="rId9"/>
              <a:srcRect l="51031" t="92280"/>
              <a:stretch/>
            </p:blipFill>
            <p:spPr>
              <a:xfrm>
                <a:off x="1314293" y="6168257"/>
                <a:ext cx="5110389" cy="634179"/>
              </a:xfrm>
              <a:prstGeom prst="rect">
                <a:avLst/>
              </a:prstGeom>
            </p:spPr>
          </p:pic>
          <p:sp>
            <p:nvSpPr>
              <p:cNvPr id="6" name="TextBox 5"/>
              <p:cNvSpPr txBox="1"/>
              <p:nvPr/>
            </p:nvSpPr>
            <p:spPr>
              <a:xfrm>
                <a:off x="6369776" y="6194955"/>
                <a:ext cx="1108221" cy="600164"/>
              </a:xfrm>
              <a:prstGeom prst="rect">
                <a:avLst/>
              </a:prstGeom>
              <a:solidFill>
                <a:srgbClr val="323232"/>
              </a:solidFill>
              <a:ln>
                <a:solidFill>
                  <a:srgbClr val="323232"/>
                </a:solidFill>
              </a:ln>
            </p:spPr>
            <p:txBody>
              <a:bodyPr wrap="none" tIns="137160" bIns="182880" rtlCol="0">
                <a:spAutoFit/>
              </a:bodyPr>
              <a:lstStyle/>
              <a:p>
                <a:r>
                  <a:rPr lang="en-US" dirty="0" smtClean="0"/>
                  <a:t>R/G ratio</a:t>
                </a:r>
                <a:endParaRPr lang="en-US" dirty="0"/>
              </a:p>
            </p:txBody>
          </p:sp>
        </p:grpSp>
      </p:grpSp>
    </p:spTree>
    <p:extLst>
      <p:ext uri="{BB962C8B-B14F-4D97-AF65-F5344CB8AC3E}">
        <p14:creationId xmlns:p14="http://schemas.microsoft.com/office/powerpoint/2010/main" val="1307516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lide Number Placeholder 48"/>
          <p:cNvSpPr>
            <a:spLocks noGrp="1"/>
          </p:cNvSpPr>
          <p:nvPr>
            <p:ph type="sldNum" sz="quarter" idx="12"/>
          </p:nvPr>
        </p:nvSpPr>
        <p:spPr/>
        <p:txBody>
          <a:bodyPr/>
          <a:lstStyle/>
          <a:p>
            <a:pPr>
              <a:defRPr/>
            </a:pPr>
            <a:fld id="{C7AD6FE3-3B89-7D4D-BA90-1163445FF758}" type="slidenum">
              <a:rPr lang="en-US"/>
              <a:pPr>
                <a:defRPr/>
              </a:pPr>
              <a:t>16</a:t>
            </a:fld>
            <a:endParaRPr lang="en-US" dirty="0"/>
          </a:p>
        </p:txBody>
      </p:sp>
      <p:sp>
        <p:nvSpPr>
          <p:cNvPr id="46" name="Rectangle 3"/>
          <p:cNvSpPr txBox="1">
            <a:spLocks noChangeArrowheads="1"/>
          </p:cNvSpPr>
          <p:nvPr/>
        </p:nvSpPr>
        <p:spPr>
          <a:xfrm>
            <a:off x="510508" y="1590577"/>
            <a:ext cx="7886280" cy="789117"/>
          </a:xfrm>
          <a:prstGeom prst="rect">
            <a:avLst/>
          </a:prstGeom>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0375" lvl="1" indent="-460375" fontAlgn="auto">
              <a:spcBef>
                <a:spcPct val="50000"/>
              </a:spcBef>
              <a:spcAft>
                <a:spcPts val="0"/>
              </a:spcAft>
              <a:buFont typeface="Arial"/>
              <a:buNone/>
              <a:defRPr/>
            </a:pPr>
            <a:r>
              <a:rPr lang="en-US" sz="2000" dirty="0" smtClean="0">
                <a:solidFill>
                  <a:srgbClr val="FFFF00"/>
                </a:solidFill>
                <a:effectLst>
                  <a:outerShdw blurRad="50800" dist="38100" dir="2700000" algn="tl" rotWithShape="0">
                    <a:srgbClr val="000000">
                      <a:alpha val="43000"/>
                    </a:srgbClr>
                  </a:outerShdw>
                </a:effectLst>
              </a:rPr>
              <a:t>Objective</a:t>
            </a:r>
            <a:r>
              <a:rPr lang="en-US" sz="2000" dirty="0" smtClean="0">
                <a:effectLst>
                  <a:outerShdw blurRad="50800" dist="38100" dir="2700000" algn="tl" rotWithShape="0">
                    <a:srgbClr val="000000">
                      <a:alpha val="43000"/>
                    </a:srgbClr>
                  </a:outerShdw>
                </a:effectLst>
              </a:rPr>
              <a:t>: create a seamless and accurate reflectivity mosaic for surface precipitation estimation</a:t>
            </a:r>
          </a:p>
        </p:txBody>
      </p:sp>
      <p:sp>
        <p:nvSpPr>
          <p:cNvPr id="3" name="Title 2"/>
          <p:cNvSpPr>
            <a:spLocks noGrp="1"/>
          </p:cNvSpPr>
          <p:nvPr>
            <p:ph type="title"/>
          </p:nvPr>
        </p:nvSpPr>
        <p:spPr>
          <a:xfrm>
            <a:off x="272046" y="293980"/>
            <a:ext cx="8124742" cy="918584"/>
          </a:xfrm>
        </p:spPr>
        <p:txBody>
          <a:bodyPr>
            <a:normAutofit fontScale="90000"/>
          </a:bodyPr>
          <a:lstStyle/>
          <a:p>
            <a:r>
              <a:rPr lang="en-US" dirty="0" smtClean="0">
                <a:latin typeface="Calibri" charset="0"/>
              </a:rPr>
              <a:t>Seamless Hybrid Scan Reflectivity Mosaic</a:t>
            </a:r>
            <a:endParaRPr lang="en-US" dirty="0"/>
          </a:p>
        </p:txBody>
      </p:sp>
      <p:grpSp>
        <p:nvGrpSpPr>
          <p:cNvPr id="2" name="Group 1"/>
          <p:cNvGrpSpPr/>
          <p:nvPr/>
        </p:nvGrpSpPr>
        <p:grpSpPr>
          <a:xfrm>
            <a:off x="5415634" y="2539961"/>
            <a:ext cx="3570475" cy="2953040"/>
            <a:chOff x="5315126" y="2339098"/>
            <a:chExt cx="3842242" cy="2953040"/>
          </a:xfrm>
        </p:grpSpPr>
        <p:pic>
          <p:nvPicPr>
            <p:cNvPr id="53" name="Picture 52"/>
            <p:cNvPicPr>
              <a:picLocks noChangeAspect="1"/>
            </p:cNvPicPr>
            <p:nvPr/>
          </p:nvPicPr>
          <p:blipFill>
            <a:blip r:embed="rId4"/>
            <a:stretch>
              <a:fillRect/>
            </a:stretch>
          </p:blipFill>
          <p:spPr>
            <a:xfrm>
              <a:off x="5315126" y="2339098"/>
              <a:ext cx="3842242" cy="2953040"/>
            </a:xfrm>
            <a:prstGeom prst="rect">
              <a:avLst/>
            </a:prstGeom>
          </p:spPr>
        </p:pic>
        <p:cxnSp>
          <p:nvCxnSpPr>
            <p:cNvPr id="55" name="Straight Arrow Connector 54"/>
            <p:cNvCxnSpPr/>
            <p:nvPr/>
          </p:nvCxnSpPr>
          <p:spPr>
            <a:xfrm>
              <a:off x="8628116" y="3514733"/>
              <a:ext cx="7884" cy="756478"/>
            </a:xfrm>
            <a:prstGeom prst="straightConnector1">
              <a:avLst/>
            </a:prstGeom>
            <a:ln w="19050" cmpd="sng">
              <a:solidFill>
                <a:schemeClr val="bg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8447361" y="3651420"/>
              <a:ext cx="696639" cy="461665"/>
            </a:xfrm>
            <a:prstGeom prst="rect">
              <a:avLst/>
            </a:prstGeom>
            <a:solidFill>
              <a:srgbClr val="FFFFFF"/>
            </a:solidFill>
          </p:spPr>
          <p:txBody>
            <a:bodyPr wrap="square" rtlCol="0">
              <a:spAutoFit/>
            </a:bodyPr>
            <a:lstStyle/>
            <a:p>
              <a:r>
                <a:rPr lang="en-US" sz="1200" dirty="0" smtClean="0">
                  <a:solidFill>
                    <a:schemeClr val="bg1"/>
                  </a:solidFill>
                </a:rPr>
                <a:t>Melting Layer</a:t>
              </a:r>
              <a:endParaRPr lang="en-US" sz="1200" dirty="0">
                <a:solidFill>
                  <a:schemeClr val="bg1"/>
                </a:solidFill>
              </a:endParaRPr>
            </a:p>
          </p:txBody>
        </p:sp>
        <p:sp>
          <p:nvSpPr>
            <p:cNvPr id="57" name="Rectangle 56"/>
            <p:cNvSpPr/>
            <p:nvPr/>
          </p:nvSpPr>
          <p:spPr>
            <a:xfrm>
              <a:off x="7125369" y="4404896"/>
              <a:ext cx="307473" cy="147052"/>
            </a:xfrm>
            <a:prstGeom prst="rect">
              <a:avLst/>
            </a:prstGeom>
            <a:solidFill>
              <a:srgbClr val="0000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2</a:t>
              </a:r>
              <a:endParaRPr lang="en-US" sz="1200" dirty="0"/>
            </a:p>
          </p:txBody>
        </p:sp>
        <p:sp>
          <p:nvSpPr>
            <p:cNvPr id="58" name="Rectangle 57"/>
            <p:cNvSpPr/>
            <p:nvPr/>
          </p:nvSpPr>
          <p:spPr>
            <a:xfrm>
              <a:off x="7110663" y="4069348"/>
              <a:ext cx="335548" cy="161757"/>
            </a:xfrm>
            <a:prstGeom prst="rect">
              <a:avLst/>
            </a:prstGeom>
            <a:solidFill>
              <a:srgbClr val="0000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3</a:t>
              </a:r>
              <a:endParaRPr lang="en-US" sz="1200" dirty="0"/>
            </a:p>
          </p:txBody>
        </p:sp>
        <p:sp>
          <p:nvSpPr>
            <p:cNvPr id="59" name="Rectangle 58"/>
            <p:cNvSpPr/>
            <p:nvPr/>
          </p:nvSpPr>
          <p:spPr>
            <a:xfrm>
              <a:off x="7089273" y="3823368"/>
              <a:ext cx="376989" cy="180474"/>
            </a:xfrm>
            <a:prstGeom prst="rect">
              <a:avLst/>
            </a:prstGeom>
            <a:solidFill>
              <a:srgbClr val="0000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4</a:t>
              </a:r>
              <a:endParaRPr lang="en-US" sz="1200" dirty="0"/>
            </a:p>
          </p:txBody>
        </p:sp>
        <p:sp>
          <p:nvSpPr>
            <p:cNvPr id="60" name="Rectangle 59"/>
            <p:cNvSpPr/>
            <p:nvPr/>
          </p:nvSpPr>
          <p:spPr>
            <a:xfrm>
              <a:off x="7085264" y="3260557"/>
              <a:ext cx="407736" cy="181811"/>
            </a:xfrm>
            <a:prstGeom prst="rect">
              <a:avLst/>
            </a:prstGeom>
            <a:solidFill>
              <a:srgbClr val="0000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5</a:t>
              </a:r>
              <a:endParaRPr lang="en-US" dirty="0"/>
            </a:p>
          </p:txBody>
        </p:sp>
        <p:sp>
          <p:nvSpPr>
            <p:cNvPr id="61" name="Rectangle 60"/>
            <p:cNvSpPr/>
            <p:nvPr/>
          </p:nvSpPr>
          <p:spPr>
            <a:xfrm>
              <a:off x="7058527" y="2880895"/>
              <a:ext cx="467894" cy="267369"/>
            </a:xfrm>
            <a:prstGeom prst="rect">
              <a:avLst/>
            </a:prstGeom>
            <a:solidFill>
              <a:srgbClr val="0000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6</a:t>
              </a:r>
              <a:endParaRPr lang="en-US" dirty="0"/>
            </a:p>
          </p:txBody>
        </p:sp>
        <p:sp>
          <p:nvSpPr>
            <p:cNvPr id="62" name="Rectangle 61"/>
            <p:cNvSpPr/>
            <p:nvPr/>
          </p:nvSpPr>
          <p:spPr>
            <a:xfrm>
              <a:off x="7158791" y="4617456"/>
              <a:ext cx="253998" cy="141701"/>
            </a:xfrm>
            <a:prstGeom prst="rect">
              <a:avLst/>
            </a:prstGeom>
            <a:solidFill>
              <a:srgbClr val="0000F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smtClean="0"/>
                <a:t>1</a:t>
              </a:r>
              <a:endParaRPr lang="en-US" sz="1200" dirty="0"/>
            </a:p>
          </p:txBody>
        </p:sp>
        <p:sp>
          <p:nvSpPr>
            <p:cNvPr id="9" name="TextBox 8"/>
            <p:cNvSpPr txBox="1"/>
            <p:nvPr/>
          </p:nvSpPr>
          <p:spPr>
            <a:xfrm>
              <a:off x="5347370" y="3596105"/>
              <a:ext cx="1109578" cy="553998"/>
            </a:xfrm>
            <a:prstGeom prst="rect">
              <a:avLst/>
            </a:prstGeom>
            <a:solidFill>
              <a:schemeClr val="tx1"/>
            </a:solidFill>
          </p:spPr>
          <p:txBody>
            <a:bodyPr wrap="square" rtlCol="0">
              <a:spAutoFit/>
            </a:bodyPr>
            <a:lstStyle/>
            <a:p>
              <a:r>
                <a:rPr lang="en-US" sz="1000" dirty="0" smtClean="0">
                  <a:solidFill>
                    <a:srgbClr val="0000FF"/>
                  </a:solidFill>
                </a:rPr>
                <a:t>Multiple radar observations at one location</a:t>
              </a:r>
              <a:endParaRPr lang="en-US" sz="1000" dirty="0">
                <a:solidFill>
                  <a:srgbClr val="0000FF"/>
                </a:solidFill>
              </a:endParaRPr>
            </a:p>
          </p:txBody>
        </p:sp>
        <p:cxnSp>
          <p:nvCxnSpPr>
            <p:cNvPr id="11" name="Straight Arrow Connector 10"/>
            <p:cNvCxnSpPr/>
            <p:nvPr/>
          </p:nvCxnSpPr>
          <p:spPr>
            <a:xfrm flipV="1">
              <a:off x="6323263" y="3696370"/>
              <a:ext cx="628315" cy="14036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9" idx="3"/>
            </p:cNvCxnSpPr>
            <p:nvPr/>
          </p:nvCxnSpPr>
          <p:spPr>
            <a:xfrm flipV="1">
              <a:off x="6456948" y="3161632"/>
              <a:ext cx="594894" cy="711472"/>
            </a:xfrm>
            <a:prstGeom prst="straightConnector1">
              <a:avLst/>
            </a:prstGeom>
            <a:ln>
              <a:solidFill>
                <a:srgbClr val="0000FF">
                  <a:alpha val="50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9" idx="3"/>
            </p:cNvCxnSpPr>
            <p:nvPr/>
          </p:nvCxnSpPr>
          <p:spPr>
            <a:xfrm flipV="1">
              <a:off x="6456948" y="3455737"/>
              <a:ext cx="634999" cy="417367"/>
            </a:xfrm>
            <a:prstGeom prst="straightConnector1">
              <a:avLst/>
            </a:prstGeom>
            <a:ln>
              <a:solidFill>
                <a:srgbClr val="0000FF">
                  <a:alpha val="50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9" idx="3"/>
            </p:cNvCxnSpPr>
            <p:nvPr/>
          </p:nvCxnSpPr>
          <p:spPr>
            <a:xfrm>
              <a:off x="6456948" y="3873104"/>
              <a:ext cx="601578" cy="30477"/>
            </a:xfrm>
            <a:prstGeom prst="straightConnector1">
              <a:avLst/>
            </a:prstGeom>
            <a:ln>
              <a:solidFill>
                <a:srgbClr val="0000FF">
                  <a:alpha val="50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9" idx="3"/>
            </p:cNvCxnSpPr>
            <p:nvPr/>
          </p:nvCxnSpPr>
          <p:spPr>
            <a:xfrm>
              <a:off x="6456948" y="3873104"/>
              <a:ext cx="634999" cy="277791"/>
            </a:xfrm>
            <a:prstGeom prst="straightConnector1">
              <a:avLst/>
            </a:prstGeom>
            <a:ln>
              <a:solidFill>
                <a:srgbClr val="0000FF">
                  <a:alpha val="50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9" idx="3"/>
            </p:cNvCxnSpPr>
            <p:nvPr/>
          </p:nvCxnSpPr>
          <p:spPr>
            <a:xfrm>
              <a:off x="6456948" y="3873104"/>
              <a:ext cx="641684" cy="531791"/>
            </a:xfrm>
            <a:prstGeom prst="straightConnector1">
              <a:avLst/>
            </a:prstGeom>
            <a:ln>
              <a:solidFill>
                <a:srgbClr val="0000FF">
                  <a:alpha val="50000"/>
                </a:srgbClr>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6490368" y="3883526"/>
              <a:ext cx="641685" cy="808790"/>
            </a:xfrm>
            <a:prstGeom prst="straightConnector1">
              <a:avLst/>
            </a:prstGeom>
            <a:ln>
              <a:solidFill>
                <a:srgbClr val="0000FF">
                  <a:alpha val="50000"/>
                </a:srgbClr>
              </a:solidFill>
              <a:tailEnd type="arrow"/>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510508" y="2711321"/>
            <a:ext cx="7689328" cy="3941917"/>
            <a:chOff x="510508" y="2711321"/>
            <a:chExt cx="7689328" cy="3941917"/>
          </a:xfrm>
        </p:grpSpPr>
        <p:grpSp>
          <p:nvGrpSpPr>
            <p:cNvPr id="4" name="Group 3"/>
            <p:cNvGrpSpPr/>
            <p:nvPr/>
          </p:nvGrpSpPr>
          <p:grpSpPr>
            <a:xfrm>
              <a:off x="510508" y="2711321"/>
              <a:ext cx="4905126" cy="3836916"/>
              <a:chOff x="510508" y="2711321"/>
              <a:chExt cx="4905126" cy="3836916"/>
            </a:xfrm>
          </p:grpSpPr>
          <p:sp>
            <p:nvSpPr>
              <p:cNvPr id="25" name="Rectangle 3"/>
              <p:cNvSpPr txBox="1">
                <a:spLocks noChangeArrowheads="1"/>
              </p:cNvSpPr>
              <p:nvPr/>
            </p:nvSpPr>
            <p:spPr>
              <a:xfrm>
                <a:off x="510508" y="2711321"/>
                <a:ext cx="4875164" cy="3679796"/>
              </a:xfrm>
              <a:prstGeom prst="rect">
                <a:avLst/>
              </a:prstGeom>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0375" lvl="1" indent="-460375" fontAlgn="auto">
                  <a:spcBef>
                    <a:spcPct val="50000"/>
                  </a:spcBef>
                  <a:spcAft>
                    <a:spcPts val="0"/>
                  </a:spcAft>
                  <a:buFont typeface="Arial"/>
                  <a:buNone/>
                  <a:defRPr/>
                </a:pPr>
                <a:r>
                  <a:rPr lang="en-US" sz="2000" dirty="0" smtClean="0">
                    <a:solidFill>
                      <a:srgbClr val="FFFF00"/>
                    </a:solidFill>
                    <a:effectLst>
                      <a:outerShdw blurRad="50800" dist="38100" dir="2700000" algn="tl" rotWithShape="0">
                        <a:srgbClr val="000000">
                          <a:alpha val="43000"/>
                        </a:srgbClr>
                      </a:outerShdw>
                    </a:effectLst>
                  </a:rPr>
                  <a:t>Methodology</a:t>
                </a:r>
                <a:r>
                  <a:rPr lang="en-US" sz="2000" dirty="0" smtClean="0">
                    <a:effectLst>
                      <a:outerShdw blurRad="50800" dist="38100" dir="2700000" algn="tl" rotWithShape="0">
                        <a:srgbClr val="000000">
                          <a:alpha val="43000"/>
                        </a:srgbClr>
                      </a:outerShdw>
                    </a:effectLst>
                  </a:rPr>
                  <a:t>: “Conditionally Weighted Mean”</a:t>
                </a:r>
              </a:p>
              <a:p>
                <a:pPr marL="617538" lvl="1" indent="-169863" fontAlgn="auto">
                  <a:spcBef>
                    <a:spcPct val="50000"/>
                  </a:spcBef>
                  <a:spcAft>
                    <a:spcPts val="0"/>
                  </a:spcAft>
                  <a:defRPr/>
                </a:pPr>
                <a:r>
                  <a:rPr lang="en-US" sz="2000" dirty="0" smtClean="0">
                    <a:effectLst>
                      <a:outerShdw blurRad="50800" dist="38100" dir="2700000" algn="tl" rotWithShape="0">
                        <a:srgbClr val="000000">
                          <a:alpha val="43000"/>
                        </a:srgbClr>
                      </a:outerShdw>
                    </a:effectLst>
                  </a:rPr>
                  <a:t>If the lowest (altitude) radar observation shows no precip, </a:t>
                </a:r>
                <a:r>
                  <a:rPr lang="en-US" sz="2000" dirty="0">
                    <a:effectLst>
                      <a:outerShdw blurRad="50800" dist="38100" dir="2700000" algn="tl" rotWithShape="0">
                        <a:srgbClr val="000000">
                          <a:alpha val="43000"/>
                        </a:srgbClr>
                      </a:outerShdw>
                    </a:effectLst>
                  </a:rPr>
                  <a:t>then </a:t>
                </a:r>
                <a:r>
                  <a:rPr lang="en-US" sz="2000" dirty="0" smtClean="0">
                    <a:effectLst>
                      <a:outerShdw blurRad="50800" dist="38100" dir="2700000" algn="tl" rotWithShape="0">
                        <a:srgbClr val="000000">
                          <a:alpha val="43000"/>
                        </a:srgbClr>
                      </a:outerShdw>
                    </a:effectLst>
                  </a:rPr>
                  <a:t>set the mosaic value as “no precip”</a:t>
                </a:r>
              </a:p>
              <a:p>
                <a:pPr marL="617538" lvl="1" indent="-169863" fontAlgn="auto">
                  <a:spcBef>
                    <a:spcPct val="50000"/>
                  </a:spcBef>
                  <a:spcAft>
                    <a:spcPts val="0"/>
                  </a:spcAft>
                  <a:defRPr/>
                </a:pPr>
                <a:r>
                  <a:rPr lang="en-US" sz="2000" dirty="0" smtClean="0">
                    <a:effectLst>
                      <a:outerShdw blurRad="50800" dist="38100" dir="2700000" algn="tl" rotWithShape="0">
                        <a:srgbClr val="000000">
                          <a:alpha val="43000"/>
                        </a:srgbClr>
                      </a:outerShdw>
                    </a:effectLst>
                  </a:rPr>
                  <a:t>Otherwise, take weighted mean of selected radar observations based on their heights with respect to the melting layer.</a:t>
                </a:r>
              </a:p>
            </p:txBody>
          </p:sp>
          <p:graphicFrame>
            <p:nvGraphicFramePr>
              <p:cNvPr id="26" name="Object 6"/>
              <p:cNvGraphicFramePr>
                <a:graphicFrameLocks noChangeAspect="1"/>
              </p:cNvGraphicFramePr>
              <p:nvPr>
                <p:extLst>
                  <p:ext uri="{D42A27DB-BD31-4B8C-83A1-F6EECF244321}">
                    <p14:modId xmlns:p14="http://schemas.microsoft.com/office/powerpoint/2010/main" val="2379651773"/>
                  </p:ext>
                </p:extLst>
              </p:nvPr>
            </p:nvGraphicFramePr>
            <p:xfrm>
              <a:off x="3194722" y="5838624"/>
              <a:ext cx="2220912" cy="709613"/>
            </p:xfrm>
            <a:graphic>
              <a:graphicData uri="http://schemas.openxmlformats.org/presentationml/2006/ole">
                <mc:AlternateContent xmlns:mc="http://schemas.openxmlformats.org/markup-compatibility/2006">
                  <mc:Choice xmlns:v="urn:schemas-microsoft-com:vml" Requires="v">
                    <p:oleObj spid="_x0000_s4536" name="Equation" r:id="rId5" imgW="2260600" imgH="723900" progId="Equation.3">
                      <p:embed/>
                    </p:oleObj>
                  </mc:Choice>
                  <mc:Fallback>
                    <p:oleObj name="Equation" r:id="rId5" imgW="2260600" imgH="723900" progId="Equation.3">
                      <p:embed/>
                      <p:pic>
                        <p:nvPicPr>
                          <p:cNvPr id="0" name=""/>
                          <p:cNvPicPr>
                            <a:picLocks noChangeAspect="1" noChangeArrowheads="1"/>
                          </p:cNvPicPr>
                          <p:nvPr/>
                        </p:nvPicPr>
                        <p:blipFill>
                          <a:blip r:embed="rId6"/>
                          <a:srcRect/>
                          <a:stretch>
                            <a:fillRect/>
                          </a:stretch>
                        </p:blipFill>
                        <p:spPr bwMode="auto">
                          <a:xfrm>
                            <a:off x="3194722" y="5838624"/>
                            <a:ext cx="2220912" cy="709613"/>
                          </a:xfrm>
                          <a:prstGeom prst="rect">
                            <a:avLst/>
                          </a:prstGeom>
                          <a:solidFill>
                            <a:schemeClr val="accent2">
                              <a:lumMod val="20000"/>
                              <a:lumOff val="80000"/>
                            </a:schemeClr>
                          </a:solidFill>
                          <a:ln>
                            <a:noFill/>
                          </a:ln>
                          <a:extLst/>
                        </p:spPr>
                      </p:pic>
                    </p:oleObj>
                  </mc:Fallback>
                </mc:AlternateContent>
              </a:graphicData>
            </a:graphic>
          </p:graphicFrame>
        </p:grpSp>
        <p:graphicFrame>
          <p:nvGraphicFramePr>
            <p:cNvPr id="27" name="Object 6"/>
            <p:cNvGraphicFramePr>
              <a:graphicFrameLocks noChangeAspect="1"/>
            </p:cNvGraphicFramePr>
            <p:nvPr>
              <p:extLst>
                <p:ext uri="{D42A27DB-BD31-4B8C-83A1-F6EECF244321}">
                  <p14:modId xmlns:p14="http://schemas.microsoft.com/office/powerpoint/2010/main" val="835147998"/>
                </p:ext>
              </p:extLst>
            </p:nvPr>
          </p:nvGraphicFramePr>
          <p:xfrm>
            <a:off x="5672838" y="5657595"/>
            <a:ext cx="2526998" cy="995643"/>
          </p:xfrm>
          <a:graphic>
            <a:graphicData uri="http://schemas.openxmlformats.org/presentationml/2006/ole">
              <mc:AlternateContent xmlns:mc="http://schemas.openxmlformats.org/markup-compatibility/2006">
                <mc:Choice xmlns:v="urn:schemas-microsoft-com:vml" Requires="v">
                  <p:oleObj spid="_x0000_s4537" name="Equation" r:id="rId7" imgW="1803400" imgH="711200" progId="Equation.3">
                    <p:embed/>
                  </p:oleObj>
                </mc:Choice>
                <mc:Fallback>
                  <p:oleObj name="Equation" r:id="rId7" imgW="1803400" imgH="711200" progId="Equation.3">
                    <p:embed/>
                    <p:pic>
                      <p:nvPicPr>
                        <p:cNvPr id="0" name=""/>
                        <p:cNvPicPr>
                          <a:picLocks noChangeAspect="1" noChangeArrowheads="1"/>
                        </p:cNvPicPr>
                        <p:nvPr/>
                      </p:nvPicPr>
                      <p:blipFill>
                        <a:blip r:embed="rId8"/>
                        <a:srcRect/>
                        <a:stretch>
                          <a:fillRect/>
                        </a:stretch>
                      </p:blipFill>
                      <p:spPr bwMode="auto">
                        <a:xfrm>
                          <a:off x="5672838" y="5657595"/>
                          <a:ext cx="2526998" cy="995643"/>
                        </a:xfrm>
                        <a:prstGeom prst="rect">
                          <a:avLst/>
                        </a:prstGeom>
                        <a:solidFill>
                          <a:schemeClr val="accent2">
                            <a:lumMod val="20000"/>
                            <a:lumOff val="80000"/>
                          </a:schemeClr>
                        </a:solidFill>
                        <a:ln>
                          <a:noFill/>
                        </a:ln>
                        <a:extLst/>
                      </p:spPr>
                    </p:pic>
                  </p:oleObj>
                </mc:Fallback>
              </mc:AlternateContent>
            </a:graphicData>
          </a:graphic>
        </p:graphicFrame>
      </p:grpSp>
    </p:spTree>
    <p:extLst>
      <p:ext uri="{BB962C8B-B14F-4D97-AF65-F5344CB8AC3E}">
        <p14:creationId xmlns:p14="http://schemas.microsoft.com/office/powerpoint/2010/main" val="441814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975474" y="1926922"/>
            <a:ext cx="3556000" cy="2197100"/>
          </a:xfrm>
          <a:prstGeom prst="rect">
            <a:avLst/>
          </a:prstGeom>
        </p:spPr>
      </p:pic>
      <p:pic>
        <p:nvPicPr>
          <p:cNvPr id="6" name="Picture 5"/>
          <p:cNvPicPr>
            <a:picLocks noChangeAspect="1"/>
          </p:cNvPicPr>
          <p:nvPr/>
        </p:nvPicPr>
        <p:blipFill>
          <a:blip r:embed="rId4"/>
          <a:stretch>
            <a:fillRect/>
          </a:stretch>
        </p:blipFill>
        <p:spPr>
          <a:xfrm>
            <a:off x="2937374" y="4190705"/>
            <a:ext cx="3594100" cy="2247900"/>
          </a:xfrm>
          <a:prstGeom prst="rect">
            <a:avLst/>
          </a:prstGeom>
        </p:spPr>
      </p:pic>
      <p:sp>
        <p:nvSpPr>
          <p:cNvPr id="2" name="Title 1"/>
          <p:cNvSpPr>
            <a:spLocks noGrp="1"/>
          </p:cNvSpPr>
          <p:nvPr>
            <p:ph type="title" idx="4294967295"/>
          </p:nvPr>
        </p:nvSpPr>
        <p:spPr>
          <a:xfrm>
            <a:off x="246665" y="274638"/>
            <a:ext cx="8229600" cy="873445"/>
          </a:xfrm>
        </p:spPr>
        <p:txBody>
          <a:bodyPr>
            <a:normAutofit/>
          </a:bodyPr>
          <a:lstStyle/>
          <a:p>
            <a:r>
              <a:rPr lang="en-US" dirty="0" smtClean="0"/>
              <a:t>Single vs. Multi-Radar</a:t>
            </a:r>
            <a:endParaRPr lang="en-US" dirty="0"/>
          </a:p>
        </p:txBody>
      </p:sp>
      <p:pic>
        <p:nvPicPr>
          <p:cNvPr id="18" name="Picture 17"/>
          <p:cNvPicPr>
            <a:picLocks noChangeAspect="1"/>
          </p:cNvPicPr>
          <p:nvPr/>
        </p:nvPicPr>
        <p:blipFill>
          <a:blip r:embed="rId5"/>
          <a:stretch>
            <a:fillRect/>
          </a:stretch>
        </p:blipFill>
        <p:spPr>
          <a:xfrm>
            <a:off x="114300" y="1906059"/>
            <a:ext cx="3067291" cy="2423160"/>
          </a:xfrm>
          <a:prstGeom prst="rect">
            <a:avLst/>
          </a:prstGeom>
        </p:spPr>
      </p:pic>
      <p:pic>
        <p:nvPicPr>
          <p:cNvPr id="19" name="Picture 18"/>
          <p:cNvPicPr>
            <a:picLocks noChangeAspect="1"/>
          </p:cNvPicPr>
          <p:nvPr/>
        </p:nvPicPr>
        <p:blipFill>
          <a:blip r:embed="rId6"/>
          <a:stretch>
            <a:fillRect/>
          </a:stretch>
        </p:blipFill>
        <p:spPr>
          <a:xfrm>
            <a:off x="114300" y="4036710"/>
            <a:ext cx="3067291" cy="2423160"/>
          </a:xfrm>
          <a:prstGeom prst="rect">
            <a:avLst/>
          </a:prstGeom>
        </p:spPr>
      </p:pic>
      <p:sp>
        <p:nvSpPr>
          <p:cNvPr id="20" name="TextBox 19"/>
          <p:cNvSpPr txBox="1"/>
          <p:nvPr/>
        </p:nvSpPr>
        <p:spPr>
          <a:xfrm>
            <a:off x="114300" y="1926922"/>
            <a:ext cx="2862157" cy="276999"/>
          </a:xfrm>
          <a:prstGeom prst="rect">
            <a:avLst/>
          </a:prstGeom>
          <a:solidFill>
            <a:schemeClr val="tx1"/>
          </a:solidFill>
        </p:spPr>
        <p:txBody>
          <a:bodyPr wrap="none" rtlCol="0">
            <a:spAutoFit/>
          </a:bodyPr>
          <a:lstStyle/>
          <a:p>
            <a:r>
              <a:rPr lang="en-US" sz="1200" dirty="0" smtClean="0">
                <a:solidFill>
                  <a:schemeClr val="bg1"/>
                </a:solidFill>
              </a:rPr>
              <a:t>24hr Single radar PPS QPE 12Z 2/2/15</a:t>
            </a:r>
            <a:endParaRPr lang="en-US" sz="1200" dirty="0">
              <a:solidFill>
                <a:schemeClr val="bg1"/>
              </a:solidFill>
            </a:endParaRPr>
          </a:p>
        </p:txBody>
      </p:sp>
      <p:sp>
        <p:nvSpPr>
          <p:cNvPr id="21" name="TextBox 20"/>
          <p:cNvSpPr txBox="1"/>
          <p:nvPr/>
        </p:nvSpPr>
        <p:spPr>
          <a:xfrm>
            <a:off x="114300" y="4058081"/>
            <a:ext cx="2613741" cy="276999"/>
          </a:xfrm>
          <a:prstGeom prst="rect">
            <a:avLst/>
          </a:prstGeom>
          <a:solidFill>
            <a:schemeClr val="tx1"/>
          </a:solidFill>
        </p:spPr>
        <p:txBody>
          <a:bodyPr wrap="none" rtlCol="0">
            <a:spAutoFit/>
          </a:bodyPr>
          <a:lstStyle/>
          <a:p>
            <a:r>
              <a:rPr lang="en-US" sz="1200" dirty="0" smtClean="0">
                <a:solidFill>
                  <a:schemeClr val="bg1"/>
                </a:solidFill>
              </a:rPr>
              <a:t>24hr MRMS Radar QPE 12Z 2/2/15</a:t>
            </a:r>
            <a:endParaRPr lang="en-US" sz="1200" dirty="0">
              <a:solidFill>
                <a:schemeClr val="bg1"/>
              </a:solidFill>
            </a:endParaRPr>
          </a:p>
        </p:txBody>
      </p:sp>
      <p:pic>
        <p:nvPicPr>
          <p:cNvPr id="24" name="Picture 23"/>
          <p:cNvPicPr>
            <a:picLocks noChangeAspect="1"/>
          </p:cNvPicPr>
          <p:nvPr/>
        </p:nvPicPr>
        <p:blipFill>
          <a:blip r:embed="rId7"/>
          <a:stretch>
            <a:fillRect/>
          </a:stretch>
        </p:blipFill>
        <p:spPr>
          <a:xfrm>
            <a:off x="6600650" y="1898219"/>
            <a:ext cx="2295086" cy="2423160"/>
          </a:xfrm>
          <a:prstGeom prst="rect">
            <a:avLst/>
          </a:prstGeom>
        </p:spPr>
      </p:pic>
      <p:pic>
        <p:nvPicPr>
          <p:cNvPr id="25" name="Picture 24"/>
          <p:cNvPicPr>
            <a:picLocks noChangeAspect="1"/>
          </p:cNvPicPr>
          <p:nvPr/>
        </p:nvPicPr>
        <p:blipFill>
          <a:blip r:embed="rId8"/>
          <a:stretch>
            <a:fillRect/>
          </a:stretch>
        </p:blipFill>
        <p:spPr>
          <a:xfrm>
            <a:off x="6600650" y="4091940"/>
            <a:ext cx="2325618" cy="2423160"/>
          </a:xfrm>
          <a:prstGeom prst="rect">
            <a:avLst/>
          </a:prstGeom>
        </p:spPr>
      </p:pic>
      <p:pic>
        <p:nvPicPr>
          <p:cNvPr id="28" name="Picture 27"/>
          <p:cNvPicPr>
            <a:picLocks noChangeAspect="1"/>
          </p:cNvPicPr>
          <p:nvPr/>
        </p:nvPicPr>
        <p:blipFill>
          <a:blip r:embed="rId9"/>
          <a:stretch>
            <a:fillRect/>
          </a:stretch>
        </p:blipFill>
        <p:spPr>
          <a:xfrm rot="16200000">
            <a:off x="4739007" y="3868752"/>
            <a:ext cx="3099225" cy="561339"/>
          </a:xfrm>
          <a:prstGeom prst="rect">
            <a:avLst/>
          </a:prstGeom>
        </p:spPr>
      </p:pic>
      <p:sp>
        <p:nvSpPr>
          <p:cNvPr id="30" name="Slide Number Placeholder 29"/>
          <p:cNvSpPr>
            <a:spLocks noGrp="1"/>
          </p:cNvSpPr>
          <p:nvPr>
            <p:ph type="sldNum" sz="quarter" idx="12"/>
          </p:nvPr>
        </p:nvSpPr>
        <p:spPr>
          <a:xfrm>
            <a:off x="8142640" y="123762"/>
            <a:ext cx="941203" cy="301752"/>
          </a:xfrm>
        </p:spPr>
        <p:txBody>
          <a:bodyPr/>
          <a:lstStyle/>
          <a:p>
            <a:fld id="{D51B1380-119E-7D4D-953E-735922E90AEC}" type="slidenum">
              <a:rPr lang="en-US" smtClean="0"/>
              <a:t>17</a:t>
            </a:fld>
            <a:endParaRPr lang="en-US" dirty="0"/>
          </a:p>
        </p:txBody>
      </p:sp>
    </p:spTree>
    <p:extLst>
      <p:ext uri="{BB962C8B-B14F-4D97-AF65-F5344CB8AC3E}">
        <p14:creationId xmlns:p14="http://schemas.microsoft.com/office/powerpoint/2010/main" val="20911708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lide Number Placeholder 48"/>
          <p:cNvSpPr>
            <a:spLocks noGrp="1"/>
          </p:cNvSpPr>
          <p:nvPr>
            <p:ph type="sldNum" sz="quarter" idx="12"/>
          </p:nvPr>
        </p:nvSpPr>
        <p:spPr/>
        <p:txBody>
          <a:bodyPr/>
          <a:lstStyle/>
          <a:p>
            <a:pPr>
              <a:defRPr/>
            </a:pPr>
            <a:fld id="{C7AD6FE3-3B89-7D4D-BA90-1163445FF758}" type="slidenum">
              <a:rPr lang="en-US"/>
              <a:pPr>
                <a:defRPr/>
              </a:pPr>
              <a:t>18</a:t>
            </a:fld>
            <a:endParaRPr lang="en-US" dirty="0"/>
          </a:p>
        </p:txBody>
      </p:sp>
      <p:sp>
        <p:nvSpPr>
          <p:cNvPr id="46" name="Rectangle 3"/>
          <p:cNvSpPr txBox="1">
            <a:spLocks noChangeArrowheads="1"/>
          </p:cNvSpPr>
          <p:nvPr/>
        </p:nvSpPr>
        <p:spPr>
          <a:xfrm>
            <a:off x="510508" y="1590577"/>
            <a:ext cx="7886280" cy="789117"/>
          </a:xfrm>
          <a:prstGeom prst="rect">
            <a:avLst/>
          </a:prstGeom>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0375" lvl="1" indent="-460375" fontAlgn="auto">
              <a:spcBef>
                <a:spcPct val="50000"/>
              </a:spcBef>
              <a:spcAft>
                <a:spcPts val="0"/>
              </a:spcAft>
              <a:buFont typeface="Arial"/>
              <a:buNone/>
              <a:defRPr/>
            </a:pPr>
            <a:r>
              <a:rPr lang="en-US" sz="2000" dirty="0" smtClean="0">
                <a:solidFill>
                  <a:srgbClr val="FFFF00"/>
                </a:solidFill>
                <a:effectLst>
                  <a:outerShdw blurRad="50800" dist="38100" dir="2700000" algn="tl" rotWithShape="0">
                    <a:srgbClr val="000000">
                      <a:alpha val="43000"/>
                    </a:srgbClr>
                  </a:outerShdw>
                </a:effectLst>
              </a:rPr>
              <a:t>Objective</a:t>
            </a:r>
            <a:r>
              <a:rPr lang="en-US" sz="2000" dirty="0" smtClean="0">
                <a:effectLst>
                  <a:outerShdw blurRad="50800" dist="38100" dir="2700000" algn="tl" rotWithShape="0">
                    <a:srgbClr val="000000">
                      <a:alpha val="43000"/>
                    </a:srgbClr>
                  </a:outerShdw>
                </a:effectLst>
              </a:rPr>
              <a:t>: To identify different precipitation regimes for the application of different R(Z) relationships</a:t>
            </a:r>
          </a:p>
        </p:txBody>
      </p:sp>
      <p:sp>
        <p:nvSpPr>
          <p:cNvPr id="3" name="Title 2"/>
          <p:cNvSpPr>
            <a:spLocks noGrp="1"/>
          </p:cNvSpPr>
          <p:nvPr>
            <p:ph type="title"/>
          </p:nvPr>
        </p:nvSpPr>
        <p:spPr>
          <a:xfrm>
            <a:off x="272046" y="293980"/>
            <a:ext cx="8124742" cy="918584"/>
          </a:xfrm>
        </p:spPr>
        <p:txBody>
          <a:bodyPr>
            <a:normAutofit/>
          </a:bodyPr>
          <a:lstStyle/>
          <a:p>
            <a:r>
              <a:rPr lang="en-US" dirty="0" smtClean="0">
                <a:latin typeface="Calibri" charset="0"/>
              </a:rPr>
              <a:t>Surface Precipitation Classification</a:t>
            </a:r>
            <a:endParaRPr lang="en-US" dirty="0"/>
          </a:p>
        </p:txBody>
      </p:sp>
      <p:sp>
        <p:nvSpPr>
          <p:cNvPr id="28" name="Rectangle 3"/>
          <p:cNvSpPr txBox="1">
            <a:spLocks noChangeArrowheads="1"/>
          </p:cNvSpPr>
          <p:nvPr/>
        </p:nvSpPr>
        <p:spPr>
          <a:xfrm>
            <a:off x="510508" y="2938380"/>
            <a:ext cx="7886280" cy="789117"/>
          </a:xfrm>
          <a:prstGeom prst="rect">
            <a:avLst/>
          </a:prstGeom>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0375" lvl="1" indent="-460375" fontAlgn="auto">
              <a:spcBef>
                <a:spcPct val="50000"/>
              </a:spcBef>
              <a:spcAft>
                <a:spcPts val="0"/>
              </a:spcAft>
              <a:buFont typeface="Arial"/>
              <a:buNone/>
              <a:defRPr/>
            </a:pPr>
            <a:r>
              <a:rPr lang="en-US" sz="2000" dirty="0" smtClean="0">
                <a:solidFill>
                  <a:srgbClr val="FFFF00"/>
                </a:solidFill>
                <a:effectLst>
                  <a:outerShdw blurRad="50800" dist="38100" dir="2700000" algn="tl" rotWithShape="0">
                    <a:srgbClr val="000000">
                      <a:alpha val="43000"/>
                    </a:srgbClr>
                  </a:outerShdw>
                </a:effectLst>
              </a:rPr>
              <a:t>Methodology</a:t>
            </a:r>
            <a:r>
              <a:rPr lang="en-US" sz="2000" dirty="0" smtClean="0">
                <a:effectLst>
                  <a:outerShdw blurRad="50800" dist="38100" dir="2700000" algn="tl" rotWithShape="0">
                    <a:srgbClr val="000000">
                      <a:alpha val="43000"/>
                    </a:srgbClr>
                  </a:outerShdw>
                </a:effectLst>
              </a:rPr>
              <a:t>: A decision tree based on 3D reflectivity, Vertical Profile of Reflectivity, and environmental data. </a:t>
            </a:r>
          </a:p>
        </p:txBody>
      </p:sp>
    </p:spTree>
    <p:extLst>
      <p:ext uri="{BB962C8B-B14F-4D97-AF65-F5344CB8AC3E}">
        <p14:creationId xmlns:p14="http://schemas.microsoft.com/office/powerpoint/2010/main" val="1817260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74" y="14941"/>
            <a:ext cx="8229600" cy="1180352"/>
          </a:xfrm>
        </p:spPr>
        <p:txBody>
          <a:bodyPr>
            <a:normAutofit/>
          </a:bodyPr>
          <a:lstStyle/>
          <a:p>
            <a:r>
              <a:rPr lang="en-US" dirty="0" smtClean="0">
                <a:latin typeface="+mn-lt"/>
              </a:rPr>
              <a:t>Surface Precipitation Classification</a:t>
            </a:r>
            <a:endParaRPr lang="en-US" dirty="0">
              <a:latin typeface="+mn-lt"/>
            </a:endParaRPr>
          </a:p>
        </p:txBody>
      </p:sp>
      <p:sp>
        <p:nvSpPr>
          <p:cNvPr id="5" name="Slide Number Placeholder 4"/>
          <p:cNvSpPr>
            <a:spLocks noGrp="1"/>
          </p:cNvSpPr>
          <p:nvPr>
            <p:ph type="sldNum" sz="quarter" idx="12"/>
          </p:nvPr>
        </p:nvSpPr>
        <p:spPr/>
        <p:txBody>
          <a:bodyPr/>
          <a:lstStyle/>
          <a:p>
            <a:fld id="{8F616CFF-9FAA-9849-B13C-21505902C1BD}" type="slidenum">
              <a:rPr lang="en-US" smtClean="0"/>
              <a:t>19</a:t>
            </a:fld>
            <a:endParaRPr lang="en-US" dirty="0"/>
          </a:p>
        </p:txBody>
      </p:sp>
      <p:grpSp>
        <p:nvGrpSpPr>
          <p:cNvPr id="108" name="Group 107"/>
          <p:cNvGrpSpPr/>
          <p:nvPr/>
        </p:nvGrpSpPr>
        <p:grpSpPr>
          <a:xfrm>
            <a:off x="1286290" y="2475850"/>
            <a:ext cx="5674262" cy="1067289"/>
            <a:chOff x="1165340" y="2681465"/>
            <a:chExt cx="5674262" cy="1067289"/>
          </a:xfrm>
        </p:grpSpPr>
        <p:cxnSp>
          <p:nvCxnSpPr>
            <p:cNvPr id="14" name="Straight Arrow Connector 13"/>
            <p:cNvCxnSpPr>
              <a:stCxn id="11" idx="2"/>
              <a:endCxn id="12" idx="0"/>
            </p:cNvCxnSpPr>
            <p:nvPr/>
          </p:nvCxnSpPr>
          <p:spPr>
            <a:xfrm flipH="1">
              <a:off x="3206823" y="2723286"/>
              <a:ext cx="1161" cy="236040"/>
            </a:xfrm>
            <a:prstGeom prst="straightConnector1">
              <a:avLst/>
            </a:prstGeom>
            <a:ln w="190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9" name="Text Box 35"/>
            <p:cNvSpPr txBox="1">
              <a:spLocks noChangeArrowheads="1"/>
            </p:cNvSpPr>
            <p:nvPr/>
          </p:nvSpPr>
          <p:spPr bwMode="auto">
            <a:xfrm>
              <a:off x="3272166" y="2681465"/>
              <a:ext cx="171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no</a:t>
              </a:r>
            </a:p>
          </p:txBody>
        </p:sp>
        <p:grpSp>
          <p:nvGrpSpPr>
            <p:cNvPr id="100" name="Group 99"/>
            <p:cNvGrpSpPr/>
            <p:nvPr/>
          </p:nvGrpSpPr>
          <p:grpSpPr>
            <a:xfrm>
              <a:off x="1165340" y="2930982"/>
              <a:ext cx="5674262" cy="817772"/>
              <a:chOff x="1165340" y="2930982"/>
              <a:chExt cx="5674262" cy="817772"/>
            </a:xfrm>
          </p:grpSpPr>
          <p:sp>
            <p:nvSpPr>
              <p:cNvPr id="12" name="TextBox 11"/>
              <p:cNvSpPr txBox="1"/>
              <p:nvPr/>
            </p:nvSpPr>
            <p:spPr>
              <a:xfrm>
                <a:off x="1165340" y="2959326"/>
                <a:ext cx="408296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200" dirty="0" smtClean="0"/>
                  <a:t>0</a:t>
                </a:r>
                <a:r>
                  <a:rPr lang="en-US" sz="1200" dirty="0"/>
                  <a:t>°C hgt &gt; </a:t>
                </a:r>
                <a:r>
                  <a:rPr lang="en-US" sz="1200" i="1" dirty="0" smtClean="0">
                    <a:solidFill>
                      <a:srgbClr val="800000"/>
                    </a:solidFill>
                  </a:rPr>
                  <a:t>1.5km AGL</a:t>
                </a:r>
                <a:r>
                  <a:rPr lang="en-US" sz="1200" dirty="0" smtClean="0"/>
                  <a:t> and [VIL &gt; </a:t>
                </a:r>
                <a:r>
                  <a:rPr lang="en-US" sz="1200" i="1" dirty="0" smtClean="0">
                    <a:solidFill>
                      <a:srgbClr val="800000"/>
                    </a:solidFill>
                  </a:rPr>
                  <a:t>6.5kg/km</a:t>
                </a:r>
                <a:r>
                  <a:rPr lang="en-US" sz="1200" i="1" baseline="30000" dirty="0" smtClean="0">
                    <a:solidFill>
                      <a:srgbClr val="800000"/>
                    </a:solidFill>
                  </a:rPr>
                  <a:t>2</a:t>
                </a:r>
                <a:r>
                  <a:rPr lang="en-US" sz="1200" dirty="0" smtClean="0">
                    <a:solidFill>
                      <a:schemeClr val="tx1"/>
                    </a:solidFill>
                  </a:rPr>
                  <a:t> </a:t>
                </a:r>
                <a:r>
                  <a:rPr lang="en-US" sz="1200" dirty="0" smtClean="0"/>
                  <a:t>or CREF &gt; </a:t>
                </a:r>
                <a:r>
                  <a:rPr lang="en-US" sz="1200" i="1" dirty="0" smtClean="0">
                    <a:solidFill>
                      <a:srgbClr val="800000"/>
                    </a:solidFill>
                  </a:rPr>
                  <a:t>55dBZ</a:t>
                </a:r>
                <a:r>
                  <a:rPr lang="en-US" sz="1200" dirty="0" smtClean="0"/>
                  <a:t> or Z at or above </a:t>
                </a:r>
                <a:r>
                  <a:rPr lang="en-US" sz="1200" dirty="0"/>
                  <a:t>-10°</a:t>
                </a:r>
                <a:r>
                  <a:rPr lang="en-US" sz="1200" dirty="0" smtClean="0"/>
                  <a:t>C hgt &gt; </a:t>
                </a:r>
                <a:r>
                  <a:rPr lang="en-US" sz="1200" i="1" dirty="0" smtClean="0">
                    <a:solidFill>
                      <a:srgbClr val="800000"/>
                    </a:solidFill>
                  </a:rPr>
                  <a:t>35dBZ</a:t>
                </a:r>
                <a:r>
                  <a:rPr lang="en-US" sz="1200" dirty="0" smtClean="0">
                    <a:solidFill>
                      <a:srgbClr val="000000"/>
                    </a:solidFill>
                  </a:rPr>
                  <a:t>?</a:t>
                </a:r>
                <a:endParaRPr lang="en-US" sz="1200" dirty="0">
                  <a:solidFill>
                    <a:srgbClr val="000000"/>
                  </a:solidFill>
                </a:endParaRPr>
              </a:p>
            </p:txBody>
          </p:sp>
          <p:sp>
            <p:nvSpPr>
              <p:cNvPr id="22" name="Data 21"/>
              <p:cNvSpPr/>
              <p:nvPr/>
            </p:nvSpPr>
            <p:spPr>
              <a:xfrm>
                <a:off x="4954529" y="3345366"/>
                <a:ext cx="1885073" cy="403388"/>
              </a:xfrm>
              <a:prstGeom prst="flowChartInputOutput">
                <a:avLst/>
              </a:prstGeom>
            </p:spPr>
            <p:style>
              <a:lnRef idx="1">
                <a:schemeClr val="dk1"/>
              </a:lnRef>
              <a:fillRef idx="2">
                <a:schemeClr val="dk1"/>
              </a:fillRef>
              <a:effectRef idx="1">
                <a:schemeClr val="dk1"/>
              </a:effectRef>
              <a:fontRef idx="minor">
                <a:schemeClr val="dk1"/>
              </a:fontRef>
            </p:style>
            <p:txBody>
              <a:bodyPr lIns="0" rIns="0" anchor="ctr"/>
              <a:lstStyle/>
              <a:p>
                <a:pPr algn="ctr">
                  <a:defRPr/>
                </a:pPr>
                <a:r>
                  <a:rPr lang="en-US" sz="1400" dirty="0">
                    <a:solidFill>
                      <a:srgbClr val="000000"/>
                    </a:solidFill>
                  </a:rPr>
                  <a:t>c</a:t>
                </a:r>
                <a:r>
                  <a:rPr lang="en-US" sz="1400" dirty="0" smtClean="0">
                    <a:solidFill>
                      <a:srgbClr val="000000"/>
                    </a:solidFill>
                  </a:rPr>
                  <a:t>onvective core</a:t>
                </a:r>
                <a:endParaRPr lang="en-US" sz="1400" dirty="0">
                  <a:solidFill>
                    <a:srgbClr val="000000"/>
                  </a:solidFill>
                </a:endParaRPr>
              </a:p>
            </p:txBody>
          </p:sp>
          <p:cxnSp>
            <p:nvCxnSpPr>
              <p:cNvPr id="23" name="Elbow Connector 31"/>
              <p:cNvCxnSpPr>
                <a:stCxn id="12" idx="3"/>
                <a:endCxn id="22" idx="1"/>
              </p:cNvCxnSpPr>
              <p:nvPr/>
            </p:nvCxnSpPr>
            <p:spPr>
              <a:xfrm>
                <a:off x="5248306" y="3190159"/>
                <a:ext cx="648760" cy="155207"/>
              </a:xfrm>
              <a:prstGeom prst="bentConnector2">
                <a:avLst/>
              </a:prstGeom>
              <a:ln w="19050" cap="flat" cmpd="sng" algn="ctr">
                <a:solidFill>
                  <a:srgbClr val="FFFF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2" name="Text Box 36"/>
              <p:cNvSpPr txBox="1">
                <a:spLocks noChangeArrowheads="1"/>
              </p:cNvSpPr>
              <p:nvPr/>
            </p:nvSpPr>
            <p:spPr bwMode="auto">
              <a:xfrm>
                <a:off x="5212788" y="2930982"/>
                <a:ext cx="4270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yes</a:t>
                </a:r>
              </a:p>
            </p:txBody>
          </p:sp>
        </p:grpSp>
      </p:grpSp>
      <p:grpSp>
        <p:nvGrpSpPr>
          <p:cNvPr id="104" name="Group 103"/>
          <p:cNvGrpSpPr/>
          <p:nvPr/>
        </p:nvGrpSpPr>
        <p:grpSpPr>
          <a:xfrm>
            <a:off x="2603262" y="3869431"/>
            <a:ext cx="1443477" cy="741952"/>
            <a:chOff x="2482312" y="4075046"/>
            <a:chExt cx="1443477" cy="741952"/>
          </a:xfrm>
        </p:grpSpPr>
        <p:sp>
          <p:nvSpPr>
            <p:cNvPr id="24" name="Data 23"/>
            <p:cNvSpPr/>
            <p:nvPr/>
          </p:nvSpPr>
          <p:spPr>
            <a:xfrm>
              <a:off x="2482312" y="4385198"/>
              <a:ext cx="1443477" cy="431800"/>
            </a:xfrm>
            <a:prstGeom prst="flowChartInputOutput">
              <a:avLst/>
            </a:prstGeom>
          </p:spPr>
          <p:style>
            <a:lnRef idx="1">
              <a:schemeClr val="accent4"/>
            </a:lnRef>
            <a:fillRef idx="2">
              <a:schemeClr val="accent4"/>
            </a:fillRef>
            <a:effectRef idx="1">
              <a:schemeClr val="accent4"/>
            </a:effectRef>
            <a:fontRef idx="minor">
              <a:schemeClr val="dk1"/>
            </a:fontRef>
          </p:style>
          <p:txBody>
            <a:bodyPr lIns="0" rIns="0" anchor="ctr"/>
            <a:lstStyle/>
            <a:p>
              <a:pPr algn="ctr">
                <a:defRPr/>
              </a:pPr>
              <a:r>
                <a:rPr lang="en-US" sz="1400" dirty="0"/>
                <a:t>c</a:t>
              </a:r>
              <a:r>
                <a:rPr lang="en-US" sz="1400" dirty="0" smtClean="0"/>
                <a:t>ool strat. </a:t>
              </a:r>
              <a:r>
                <a:rPr lang="en-US" sz="1400" dirty="0"/>
                <a:t>rain</a:t>
              </a:r>
            </a:p>
          </p:txBody>
        </p:sp>
        <p:cxnSp>
          <p:nvCxnSpPr>
            <p:cNvPr id="59" name="Straight Arrow Connector 58"/>
            <p:cNvCxnSpPr>
              <a:stCxn id="56" idx="2"/>
              <a:endCxn id="24" idx="1"/>
            </p:cNvCxnSpPr>
            <p:nvPr/>
          </p:nvCxnSpPr>
          <p:spPr>
            <a:xfrm>
              <a:off x="3204051" y="4114114"/>
              <a:ext cx="0" cy="271084"/>
            </a:xfrm>
            <a:prstGeom prst="straightConnector1">
              <a:avLst/>
            </a:prstGeom>
            <a:ln w="19050" cap="flat" cmpd="sng" algn="ctr">
              <a:solidFill>
                <a:srgbClr val="FFFF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0" name="Text Box 35"/>
            <p:cNvSpPr txBox="1">
              <a:spLocks noChangeArrowheads="1"/>
            </p:cNvSpPr>
            <p:nvPr/>
          </p:nvSpPr>
          <p:spPr bwMode="auto">
            <a:xfrm>
              <a:off x="3272757" y="4075046"/>
              <a:ext cx="2602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no</a:t>
              </a:r>
            </a:p>
          </p:txBody>
        </p:sp>
      </p:grpSp>
      <p:grpSp>
        <p:nvGrpSpPr>
          <p:cNvPr id="102" name="Group 101"/>
          <p:cNvGrpSpPr/>
          <p:nvPr/>
        </p:nvGrpSpPr>
        <p:grpSpPr>
          <a:xfrm>
            <a:off x="761410" y="3182930"/>
            <a:ext cx="3243096" cy="1408985"/>
            <a:chOff x="640460" y="3388545"/>
            <a:chExt cx="3243096" cy="1408985"/>
          </a:xfrm>
        </p:grpSpPr>
        <p:sp>
          <p:nvSpPr>
            <p:cNvPr id="33" name="Text Box 35"/>
            <p:cNvSpPr txBox="1">
              <a:spLocks noChangeArrowheads="1"/>
            </p:cNvSpPr>
            <p:nvPr/>
          </p:nvSpPr>
          <p:spPr bwMode="auto">
            <a:xfrm>
              <a:off x="3272166" y="3388545"/>
              <a:ext cx="171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no</a:t>
              </a:r>
            </a:p>
          </p:txBody>
        </p:sp>
        <p:sp>
          <p:nvSpPr>
            <p:cNvPr id="56" name="TextBox 55"/>
            <p:cNvSpPr txBox="1"/>
            <p:nvPr/>
          </p:nvSpPr>
          <p:spPr>
            <a:xfrm>
              <a:off x="2524545" y="3806337"/>
              <a:ext cx="1359011"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400" dirty="0" smtClean="0"/>
                <a:t>Tsfc &gt; </a:t>
              </a:r>
              <a:r>
                <a:rPr lang="en-US" sz="1400" i="1" dirty="0" smtClean="0">
                  <a:solidFill>
                    <a:srgbClr val="800000"/>
                  </a:solidFill>
                </a:rPr>
                <a:t>5°</a:t>
              </a:r>
              <a:r>
                <a:rPr lang="en-US" sz="1400" i="1" dirty="0">
                  <a:solidFill>
                    <a:srgbClr val="800000"/>
                  </a:solidFill>
                </a:rPr>
                <a:t>C</a:t>
              </a:r>
              <a:r>
                <a:rPr lang="en-US" sz="1400" dirty="0"/>
                <a:t>?</a:t>
              </a:r>
            </a:p>
          </p:txBody>
        </p:sp>
        <p:sp>
          <p:nvSpPr>
            <p:cNvPr id="71" name="Data 70"/>
            <p:cNvSpPr/>
            <p:nvPr/>
          </p:nvSpPr>
          <p:spPr>
            <a:xfrm>
              <a:off x="640460" y="4365730"/>
              <a:ext cx="1443477" cy="431800"/>
            </a:xfrm>
            <a:prstGeom prst="flowChartInputOutput">
              <a:avLst/>
            </a:prstGeom>
          </p:spPr>
          <p:style>
            <a:lnRef idx="1">
              <a:schemeClr val="accent4"/>
            </a:lnRef>
            <a:fillRef idx="2">
              <a:schemeClr val="accent4"/>
            </a:fillRef>
            <a:effectRef idx="1">
              <a:schemeClr val="accent4"/>
            </a:effectRef>
            <a:fontRef idx="minor">
              <a:schemeClr val="dk1"/>
            </a:fontRef>
          </p:style>
          <p:txBody>
            <a:bodyPr lIns="0" rIns="0" anchor="ctr"/>
            <a:lstStyle/>
            <a:p>
              <a:pPr algn="ctr">
                <a:defRPr/>
              </a:pPr>
              <a:r>
                <a:rPr lang="en-US" sz="1400" dirty="0"/>
                <a:t>w</a:t>
              </a:r>
              <a:r>
                <a:rPr lang="en-US" sz="1400" dirty="0" smtClean="0"/>
                <a:t>arm strat. rain</a:t>
              </a:r>
              <a:endParaRPr lang="en-US" sz="1400" dirty="0"/>
            </a:p>
          </p:txBody>
        </p:sp>
        <p:cxnSp>
          <p:nvCxnSpPr>
            <p:cNvPr id="78" name="Elbow Connector 31"/>
            <p:cNvCxnSpPr>
              <a:stCxn id="56" idx="1"/>
              <a:endCxn id="71" idx="1"/>
            </p:cNvCxnSpPr>
            <p:nvPr/>
          </p:nvCxnSpPr>
          <p:spPr>
            <a:xfrm rot="10800000" flipV="1">
              <a:off x="1362199" y="3960226"/>
              <a:ext cx="1162346" cy="405504"/>
            </a:xfrm>
            <a:prstGeom prst="bentConnector2">
              <a:avLst/>
            </a:prstGeom>
            <a:ln w="190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1" name="Text Box 36"/>
            <p:cNvSpPr txBox="1">
              <a:spLocks noChangeArrowheads="1"/>
            </p:cNvSpPr>
            <p:nvPr/>
          </p:nvSpPr>
          <p:spPr bwMode="auto">
            <a:xfrm>
              <a:off x="2146112" y="3717114"/>
              <a:ext cx="4270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yes</a:t>
              </a:r>
            </a:p>
          </p:txBody>
        </p:sp>
        <p:cxnSp>
          <p:nvCxnSpPr>
            <p:cNvPr id="151" name="Straight Arrow Connector 150"/>
            <p:cNvCxnSpPr>
              <a:stCxn id="12" idx="2"/>
              <a:endCxn id="56" idx="0"/>
            </p:cNvCxnSpPr>
            <p:nvPr/>
          </p:nvCxnSpPr>
          <p:spPr>
            <a:xfrm flipH="1">
              <a:off x="3204051" y="3408896"/>
              <a:ext cx="2772" cy="397441"/>
            </a:xfrm>
            <a:prstGeom prst="straightConnector1">
              <a:avLst/>
            </a:prstGeom>
            <a:ln w="19050" cap="flat" cmpd="sng" algn="ctr">
              <a:solidFill>
                <a:srgbClr val="FFFF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4781542" y="3531044"/>
            <a:ext cx="2483380" cy="1159029"/>
            <a:chOff x="4660592" y="3736659"/>
            <a:chExt cx="2483380" cy="1159029"/>
          </a:xfrm>
        </p:grpSpPr>
        <p:grpSp>
          <p:nvGrpSpPr>
            <p:cNvPr id="103" name="Group 102"/>
            <p:cNvGrpSpPr/>
            <p:nvPr/>
          </p:nvGrpSpPr>
          <p:grpSpPr>
            <a:xfrm>
              <a:off x="4660592" y="3736659"/>
              <a:ext cx="2483380" cy="1061878"/>
              <a:chOff x="4660592" y="3736659"/>
              <a:chExt cx="2483380" cy="1061878"/>
            </a:xfrm>
          </p:grpSpPr>
          <p:sp>
            <p:nvSpPr>
              <p:cNvPr id="55" name="TextBox 54"/>
              <p:cNvSpPr txBox="1"/>
              <p:nvPr/>
            </p:nvSpPr>
            <p:spPr>
              <a:xfrm>
                <a:off x="4660592" y="3916978"/>
                <a:ext cx="248338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200" dirty="0" smtClean="0"/>
                  <a:t>Region-growing from the core to areas with Z ≥ </a:t>
                </a:r>
                <a:r>
                  <a:rPr lang="en-US" sz="1200" i="1" dirty="0" smtClean="0">
                    <a:solidFill>
                      <a:srgbClr val="800000"/>
                    </a:solidFill>
                  </a:rPr>
                  <a:t>37.5dBZ</a:t>
                </a:r>
                <a:endParaRPr lang="en-US" sz="1200" i="1" dirty="0">
                  <a:solidFill>
                    <a:srgbClr val="800000"/>
                  </a:solidFill>
                </a:endParaRPr>
              </a:p>
            </p:txBody>
          </p:sp>
          <p:cxnSp>
            <p:nvCxnSpPr>
              <p:cNvPr id="57" name="Straight Arrow Connector 56"/>
              <p:cNvCxnSpPr>
                <a:stCxn id="22" idx="4"/>
                <a:endCxn id="55" idx="0"/>
              </p:cNvCxnSpPr>
              <p:nvPr/>
            </p:nvCxnSpPr>
            <p:spPr>
              <a:xfrm>
                <a:off x="5897066" y="3736659"/>
                <a:ext cx="5216" cy="180319"/>
              </a:xfrm>
              <a:prstGeom prst="straightConnector1">
                <a:avLst/>
              </a:prstGeom>
              <a:ln w="19050" cap="flat" cmpd="sng" algn="ctr">
                <a:solidFill>
                  <a:srgbClr val="FFFF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3" name="Data 62"/>
              <p:cNvSpPr/>
              <p:nvPr/>
            </p:nvSpPr>
            <p:spPr>
              <a:xfrm>
                <a:off x="5215353" y="4534948"/>
                <a:ext cx="1398588" cy="263589"/>
              </a:xfrm>
              <a:prstGeom prst="flowChartInputOutput">
                <a:avLst/>
              </a:prstGeom>
            </p:spPr>
            <p:style>
              <a:lnRef idx="1">
                <a:schemeClr val="accent4"/>
              </a:lnRef>
              <a:fillRef idx="2">
                <a:schemeClr val="accent4"/>
              </a:fillRef>
              <a:effectRef idx="1">
                <a:schemeClr val="accent4"/>
              </a:effectRef>
              <a:fontRef idx="minor">
                <a:schemeClr val="dk1"/>
              </a:fontRef>
            </p:style>
            <p:txBody>
              <a:bodyPr lIns="0" rIns="0" anchor="ctr"/>
              <a:lstStyle/>
              <a:p>
                <a:pPr algn="ctr">
                  <a:defRPr/>
                </a:pPr>
                <a:r>
                  <a:rPr lang="en-US" sz="1400" dirty="0" smtClean="0"/>
                  <a:t>conv. rain</a:t>
                </a:r>
                <a:endParaRPr lang="en-US" sz="1400" dirty="0">
                  <a:solidFill>
                    <a:srgbClr val="FF0000"/>
                  </a:solidFill>
                </a:endParaRPr>
              </a:p>
            </p:txBody>
          </p:sp>
          <p:cxnSp>
            <p:nvCxnSpPr>
              <p:cNvPr id="64" name="Straight Arrow Connector 63"/>
              <p:cNvCxnSpPr>
                <a:stCxn id="55" idx="2"/>
                <a:endCxn id="63" idx="1"/>
              </p:cNvCxnSpPr>
              <p:nvPr/>
            </p:nvCxnSpPr>
            <p:spPr>
              <a:xfrm>
                <a:off x="5902282" y="4378643"/>
                <a:ext cx="12365" cy="156305"/>
              </a:xfrm>
              <a:prstGeom prst="straightConnector1">
                <a:avLst/>
              </a:prstGeom>
              <a:ln w="19050" cap="flat" cmpd="sng" algn="ctr">
                <a:solidFill>
                  <a:srgbClr val="FFFF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62" name="Rectangle 61"/>
            <p:cNvSpPr/>
            <p:nvPr/>
          </p:nvSpPr>
          <p:spPr>
            <a:xfrm>
              <a:off x="6353502" y="4618689"/>
              <a:ext cx="184666" cy="276999"/>
            </a:xfrm>
            <a:prstGeom prst="rect">
              <a:avLst/>
            </a:prstGeom>
          </p:spPr>
          <p:txBody>
            <a:bodyPr wrap="none">
              <a:spAutoFit/>
            </a:bodyPr>
            <a:lstStyle/>
            <a:p>
              <a:r>
                <a:rPr lang="en-US" sz="1200" dirty="0" smtClean="0">
                  <a:solidFill>
                    <a:srgbClr val="FFFF00"/>
                  </a:solidFill>
                  <a:effectLst>
                    <a:outerShdw blurRad="50800" dist="38100" dir="2700000" algn="tl" rotWithShape="0">
                      <a:srgbClr val="000000">
                        <a:alpha val="43000"/>
                      </a:srgbClr>
                    </a:outerShdw>
                  </a:effectLst>
                </a:rPr>
                <a:t> </a:t>
              </a:r>
              <a:endParaRPr lang="en-US" sz="1200" dirty="0">
                <a:solidFill>
                  <a:srgbClr val="FFFF00"/>
                </a:solidFill>
              </a:endParaRPr>
            </a:p>
          </p:txBody>
        </p:sp>
      </p:grpSp>
      <p:grpSp>
        <p:nvGrpSpPr>
          <p:cNvPr id="30" name="Group 29"/>
          <p:cNvGrpSpPr/>
          <p:nvPr/>
        </p:nvGrpSpPr>
        <p:grpSpPr>
          <a:xfrm>
            <a:off x="1638246" y="1444357"/>
            <a:ext cx="6257518" cy="846926"/>
            <a:chOff x="1517296" y="1649972"/>
            <a:chExt cx="6257518" cy="846926"/>
          </a:xfrm>
        </p:grpSpPr>
        <p:grpSp>
          <p:nvGrpSpPr>
            <p:cNvPr id="8" name="Group 7"/>
            <p:cNvGrpSpPr/>
            <p:nvPr/>
          </p:nvGrpSpPr>
          <p:grpSpPr>
            <a:xfrm>
              <a:off x="1517296" y="1649972"/>
              <a:ext cx="5643630" cy="797713"/>
              <a:chOff x="1517296" y="1649972"/>
              <a:chExt cx="5643630" cy="797713"/>
            </a:xfrm>
          </p:grpSpPr>
          <p:sp>
            <p:nvSpPr>
              <p:cNvPr id="9" name="Data 8"/>
              <p:cNvSpPr/>
              <p:nvPr/>
            </p:nvSpPr>
            <p:spPr>
              <a:xfrm>
                <a:off x="6178263" y="2147648"/>
                <a:ext cx="982663" cy="300037"/>
              </a:xfrm>
              <a:prstGeom prst="flowChartInputOutput">
                <a:avLst/>
              </a:prstGeom>
            </p:spPr>
            <p:style>
              <a:lnRef idx="1">
                <a:schemeClr val="accent4"/>
              </a:lnRef>
              <a:fillRef idx="2">
                <a:schemeClr val="accent4"/>
              </a:fillRef>
              <a:effectRef idx="1">
                <a:schemeClr val="accent4"/>
              </a:effectRef>
              <a:fontRef idx="minor">
                <a:schemeClr val="dk1"/>
              </a:fontRef>
            </p:style>
            <p:txBody>
              <a:bodyPr lIns="0" rIns="0" anchor="ctr"/>
              <a:lstStyle/>
              <a:p>
                <a:pPr algn="ctr">
                  <a:defRPr/>
                </a:pPr>
                <a:r>
                  <a:rPr lang="en-US" sz="1600" dirty="0"/>
                  <a:t>snow</a:t>
                </a:r>
              </a:p>
            </p:txBody>
          </p:sp>
          <p:sp>
            <p:nvSpPr>
              <p:cNvPr id="10" name="TextBox 9"/>
              <p:cNvSpPr txBox="1"/>
              <p:nvPr/>
            </p:nvSpPr>
            <p:spPr>
              <a:xfrm>
                <a:off x="1517296" y="1649972"/>
                <a:ext cx="3381375" cy="52228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1400" dirty="0"/>
                  <a:t>Surface wet bulb temperature &lt; </a:t>
                </a:r>
                <a:r>
                  <a:rPr lang="en-US" sz="1400" i="1" dirty="0">
                    <a:solidFill>
                      <a:srgbClr val="800000"/>
                    </a:solidFill>
                  </a:rPr>
                  <a:t>0°</a:t>
                </a:r>
                <a:r>
                  <a:rPr lang="en-US" sz="1400" i="1" dirty="0" smtClean="0">
                    <a:solidFill>
                      <a:srgbClr val="800000"/>
                    </a:solidFill>
                  </a:rPr>
                  <a:t>C</a:t>
                </a:r>
                <a:endParaRPr lang="en-US" sz="1400" dirty="0"/>
              </a:p>
              <a:p>
                <a:pPr algn="ctr">
                  <a:defRPr/>
                </a:pPr>
                <a:r>
                  <a:rPr lang="en-US" sz="1400" dirty="0"/>
                  <a:t>and surface temperature &lt; </a:t>
                </a:r>
                <a:r>
                  <a:rPr lang="en-US" sz="1400" i="1" dirty="0">
                    <a:solidFill>
                      <a:srgbClr val="800000"/>
                    </a:solidFill>
                  </a:rPr>
                  <a:t>2°</a:t>
                </a:r>
                <a:r>
                  <a:rPr lang="en-US" sz="1400" i="1" dirty="0" smtClean="0">
                    <a:solidFill>
                      <a:srgbClr val="800000"/>
                    </a:solidFill>
                  </a:rPr>
                  <a:t>C</a:t>
                </a:r>
                <a:r>
                  <a:rPr lang="en-US" sz="1400" dirty="0" smtClean="0">
                    <a:solidFill>
                      <a:srgbClr val="000000"/>
                    </a:solidFill>
                  </a:rPr>
                  <a:t>?</a:t>
                </a:r>
                <a:endParaRPr lang="en-US" sz="1400" dirty="0">
                  <a:solidFill>
                    <a:srgbClr val="000000"/>
                  </a:solidFill>
                </a:endParaRPr>
              </a:p>
            </p:txBody>
          </p:sp>
          <p:cxnSp>
            <p:nvCxnSpPr>
              <p:cNvPr id="17" name="Elbow Connector 16"/>
              <p:cNvCxnSpPr>
                <a:stCxn id="10" idx="3"/>
                <a:endCxn id="9" idx="1"/>
              </p:cNvCxnSpPr>
              <p:nvPr/>
            </p:nvCxnSpPr>
            <p:spPr>
              <a:xfrm>
                <a:off x="4898671" y="1911116"/>
                <a:ext cx="1770924" cy="236532"/>
              </a:xfrm>
              <a:prstGeom prst="bentConnector2">
                <a:avLst/>
              </a:prstGeom>
              <a:ln w="19050" cap="flat" cmpd="sng" algn="ctr">
                <a:solidFill>
                  <a:srgbClr val="FFFF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6" name="Text Box 36"/>
              <p:cNvSpPr txBox="1">
                <a:spLocks noChangeArrowheads="1"/>
              </p:cNvSpPr>
              <p:nvPr/>
            </p:nvSpPr>
            <p:spPr bwMode="auto">
              <a:xfrm>
                <a:off x="4940629" y="1663202"/>
                <a:ext cx="4270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yes</a:t>
                </a:r>
              </a:p>
            </p:txBody>
          </p:sp>
        </p:grpSp>
        <p:sp>
          <p:nvSpPr>
            <p:cNvPr id="65" name="Rectangle 64"/>
            <p:cNvSpPr/>
            <p:nvPr/>
          </p:nvSpPr>
          <p:spPr>
            <a:xfrm>
              <a:off x="6981358" y="2219899"/>
              <a:ext cx="793456" cy="276999"/>
            </a:xfrm>
            <a:prstGeom prst="rect">
              <a:avLst/>
            </a:prstGeom>
          </p:spPr>
          <p:txBody>
            <a:bodyPr wrap="none">
              <a:spAutoFit/>
            </a:bodyPr>
            <a:lstStyle/>
            <a:p>
              <a:r>
                <a:rPr lang="en-US" sz="1200" dirty="0">
                  <a:solidFill>
                    <a:srgbClr val="FFFF00"/>
                  </a:solidFill>
                  <a:effectLst>
                    <a:outerShdw blurRad="50800" dist="38100" dir="2700000" algn="tl" rotWithShape="0">
                      <a:srgbClr val="000000">
                        <a:alpha val="43000"/>
                      </a:srgbClr>
                    </a:outerShdw>
                  </a:effectLst>
                </a:rPr>
                <a:t>Z</a:t>
              </a:r>
              <a:r>
                <a:rPr lang="en-US" sz="1200" dirty="0" smtClean="0">
                  <a:solidFill>
                    <a:srgbClr val="FFFF00"/>
                  </a:solidFill>
                  <a:effectLst>
                    <a:outerShdw blurRad="50800" dist="38100" dir="2700000" algn="tl" rotWithShape="0">
                      <a:srgbClr val="000000">
                        <a:alpha val="43000"/>
                      </a:srgbClr>
                    </a:outerShdw>
                  </a:effectLst>
                </a:rPr>
                <a:t>=75R</a:t>
              </a:r>
              <a:r>
                <a:rPr lang="en-US" sz="1200" baseline="30000" dirty="0" smtClean="0">
                  <a:solidFill>
                    <a:srgbClr val="FFFF00"/>
                  </a:solidFill>
                  <a:effectLst>
                    <a:outerShdw blurRad="50800" dist="38100" dir="2700000" algn="tl" rotWithShape="0">
                      <a:srgbClr val="000000">
                        <a:alpha val="43000"/>
                      </a:srgbClr>
                    </a:outerShdw>
                  </a:effectLst>
                </a:rPr>
                <a:t>2.0</a:t>
              </a:r>
              <a:r>
                <a:rPr lang="en-US" sz="1200" dirty="0" smtClean="0">
                  <a:solidFill>
                    <a:srgbClr val="FFFF00"/>
                  </a:solidFill>
                  <a:effectLst>
                    <a:outerShdw blurRad="50800" dist="38100" dir="2700000" algn="tl" rotWithShape="0">
                      <a:srgbClr val="000000">
                        <a:alpha val="43000"/>
                      </a:srgbClr>
                    </a:outerShdw>
                  </a:effectLst>
                </a:rPr>
                <a:t> </a:t>
              </a:r>
              <a:endParaRPr lang="en-US" sz="1200" dirty="0">
                <a:solidFill>
                  <a:srgbClr val="FFFF00"/>
                </a:solidFill>
              </a:endParaRPr>
            </a:p>
          </p:txBody>
        </p:sp>
      </p:grpSp>
      <p:grpSp>
        <p:nvGrpSpPr>
          <p:cNvPr id="15" name="Group 14"/>
          <p:cNvGrpSpPr/>
          <p:nvPr/>
        </p:nvGrpSpPr>
        <p:grpSpPr>
          <a:xfrm>
            <a:off x="1638246" y="1954207"/>
            <a:ext cx="6876309" cy="966195"/>
            <a:chOff x="1517296" y="2159822"/>
            <a:chExt cx="6876309" cy="966195"/>
          </a:xfrm>
        </p:grpSpPr>
        <p:grpSp>
          <p:nvGrpSpPr>
            <p:cNvPr id="97" name="Group 96"/>
            <p:cNvGrpSpPr/>
            <p:nvPr/>
          </p:nvGrpSpPr>
          <p:grpSpPr>
            <a:xfrm>
              <a:off x="1517296" y="2159822"/>
              <a:ext cx="5275146" cy="921036"/>
              <a:chOff x="1517296" y="2159822"/>
              <a:chExt cx="5275146" cy="921036"/>
            </a:xfrm>
          </p:grpSpPr>
          <p:sp>
            <p:nvSpPr>
              <p:cNvPr id="11" name="TextBox 10"/>
              <p:cNvSpPr txBox="1"/>
              <p:nvPr/>
            </p:nvSpPr>
            <p:spPr>
              <a:xfrm>
                <a:off x="1517296" y="2415509"/>
                <a:ext cx="3381375" cy="30777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1400" dirty="0" smtClean="0"/>
                  <a:t>Max Expected Hail Size &gt; </a:t>
                </a:r>
                <a:r>
                  <a:rPr lang="en-US" sz="1400" i="1" dirty="0" smtClean="0">
                    <a:solidFill>
                      <a:srgbClr val="800000"/>
                    </a:solidFill>
                  </a:rPr>
                  <a:t>0 mm</a:t>
                </a:r>
                <a:r>
                  <a:rPr lang="en-US" sz="1400" dirty="0" smtClean="0"/>
                  <a:t>?</a:t>
                </a:r>
                <a:endParaRPr lang="en-US" sz="1400" dirty="0"/>
              </a:p>
            </p:txBody>
          </p:sp>
          <p:cxnSp>
            <p:nvCxnSpPr>
              <p:cNvPr id="16" name="Straight Arrow Connector 15"/>
              <p:cNvCxnSpPr>
                <a:stCxn id="10" idx="2"/>
                <a:endCxn id="11" idx="0"/>
              </p:cNvCxnSpPr>
              <p:nvPr/>
            </p:nvCxnSpPr>
            <p:spPr>
              <a:xfrm>
                <a:off x="3207984" y="2160165"/>
                <a:ext cx="0" cy="255344"/>
              </a:xfrm>
              <a:prstGeom prst="straightConnector1">
                <a:avLst/>
              </a:prstGeom>
              <a:ln w="190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8" name="Data 17"/>
              <p:cNvSpPr/>
              <p:nvPr/>
            </p:nvSpPr>
            <p:spPr>
              <a:xfrm>
                <a:off x="5876455" y="2799871"/>
                <a:ext cx="915987" cy="280987"/>
              </a:xfrm>
              <a:prstGeom prst="flowChartInputOutput">
                <a:avLst/>
              </a:prstGeom>
            </p:spPr>
            <p:style>
              <a:lnRef idx="1">
                <a:schemeClr val="accent4"/>
              </a:lnRef>
              <a:fillRef idx="2">
                <a:schemeClr val="accent4"/>
              </a:fillRef>
              <a:effectRef idx="1">
                <a:schemeClr val="accent4"/>
              </a:effectRef>
              <a:fontRef idx="minor">
                <a:schemeClr val="dk1"/>
              </a:fontRef>
            </p:style>
            <p:txBody>
              <a:bodyPr lIns="0" rIns="0" anchor="ctr"/>
              <a:lstStyle/>
              <a:p>
                <a:pPr algn="ctr">
                  <a:defRPr/>
                </a:pPr>
                <a:r>
                  <a:rPr lang="en-US" sz="1600" dirty="0"/>
                  <a:t>hail</a:t>
                </a:r>
              </a:p>
            </p:txBody>
          </p:sp>
          <p:cxnSp>
            <p:nvCxnSpPr>
              <p:cNvPr id="19" name="Elbow Connector 18"/>
              <p:cNvCxnSpPr>
                <a:stCxn id="11" idx="3"/>
                <a:endCxn id="18" idx="1"/>
              </p:cNvCxnSpPr>
              <p:nvPr/>
            </p:nvCxnSpPr>
            <p:spPr>
              <a:xfrm>
                <a:off x="4898671" y="2569398"/>
                <a:ext cx="1435778" cy="230473"/>
              </a:xfrm>
              <a:prstGeom prst="bentConnector2">
                <a:avLst/>
              </a:prstGeom>
              <a:ln w="19050" cap="flat" cmpd="sng" algn="ctr">
                <a:solidFill>
                  <a:srgbClr val="FFFF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7" name="Text Box 35"/>
              <p:cNvSpPr txBox="1">
                <a:spLocks noChangeArrowheads="1"/>
              </p:cNvSpPr>
              <p:nvPr/>
            </p:nvSpPr>
            <p:spPr bwMode="auto">
              <a:xfrm>
                <a:off x="3280054" y="2159822"/>
                <a:ext cx="171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no</a:t>
                </a:r>
              </a:p>
            </p:txBody>
          </p:sp>
          <p:sp>
            <p:nvSpPr>
              <p:cNvPr id="28" name="Text Box 36"/>
              <p:cNvSpPr txBox="1">
                <a:spLocks noChangeArrowheads="1"/>
              </p:cNvSpPr>
              <p:nvPr/>
            </p:nvSpPr>
            <p:spPr bwMode="auto">
              <a:xfrm>
                <a:off x="4956405" y="2320524"/>
                <a:ext cx="4270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yes</a:t>
                </a:r>
              </a:p>
            </p:txBody>
          </p:sp>
        </p:grpSp>
        <p:sp>
          <p:nvSpPr>
            <p:cNvPr id="67" name="Rectangle 66"/>
            <p:cNvSpPr/>
            <p:nvPr/>
          </p:nvSpPr>
          <p:spPr>
            <a:xfrm>
              <a:off x="6625047" y="2849018"/>
              <a:ext cx="1768558" cy="276999"/>
            </a:xfrm>
            <a:prstGeom prst="rect">
              <a:avLst/>
            </a:prstGeom>
          </p:spPr>
          <p:txBody>
            <a:bodyPr wrap="none">
              <a:spAutoFit/>
            </a:bodyPr>
            <a:lstStyle/>
            <a:p>
              <a:r>
                <a:rPr lang="en-US" sz="1200" dirty="0">
                  <a:solidFill>
                    <a:srgbClr val="FFFF00"/>
                  </a:solidFill>
                  <a:effectLst>
                    <a:outerShdw blurRad="50800" dist="38100" dir="2700000" algn="tl" rotWithShape="0">
                      <a:srgbClr val="000000">
                        <a:alpha val="43000"/>
                      </a:srgbClr>
                    </a:outerShdw>
                  </a:effectLst>
                </a:rPr>
                <a:t>Z</a:t>
              </a:r>
              <a:r>
                <a:rPr lang="en-US" sz="1200" dirty="0" smtClean="0">
                  <a:solidFill>
                    <a:srgbClr val="FFFF00"/>
                  </a:solidFill>
                  <a:effectLst>
                    <a:outerShdw blurRad="50800" dist="38100" dir="2700000" algn="tl" rotWithShape="0">
                      <a:srgbClr val="000000">
                        <a:alpha val="43000"/>
                      </a:srgbClr>
                    </a:outerShdw>
                  </a:effectLst>
                </a:rPr>
                <a:t>=300R</a:t>
              </a:r>
              <a:r>
                <a:rPr lang="en-US" sz="1200" baseline="30000" dirty="0" smtClean="0">
                  <a:solidFill>
                    <a:srgbClr val="FFFF00"/>
                  </a:solidFill>
                  <a:effectLst>
                    <a:outerShdw blurRad="50800" dist="38100" dir="2700000" algn="tl" rotWithShape="0">
                      <a:srgbClr val="000000">
                        <a:alpha val="43000"/>
                      </a:srgbClr>
                    </a:outerShdw>
                  </a:effectLst>
                </a:rPr>
                <a:t>1.4</a:t>
              </a:r>
              <a:r>
                <a:rPr lang="en-US" sz="1200" dirty="0" smtClean="0">
                  <a:solidFill>
                    <a:srgbClr val="FFFF00"/>
                  </a:solidFill>
                  <a:effectLst>
                    <a:outerShdw blurRad="50800" dist="38100" dir="2700000" algn="tl" rotWithShape="0">
                      <a:srgbClr val="000000">
                        <a:alpha val="43000"/>
                      </a:srgbClr>
                    </a:outerShdw>
                  </a:effectLst>
                </a:rPr>
                <a:t> (cap:49dBZ) </a:t>
              </a:r>
              <a:endParaRPr lang="en-US" sz="1200" dirty="0">
                <a:solidFill>
                  <a:srgbClr val="FFFF00"/>
                </a:solidFill>
              </a:endParaRPr>
            </a:p>
          </p:txBody>
        </p:sp>
      </p:grpSp>
      <p:grpSp>
        <p:nvGrpSpPr>
          <p:cNvPr id="25" name="Group 24"/>
          <p:cNvGrpSpPr/>
          <p:nvPr/>
        </p:nvGrpSpPr>
        <p:grpSpPr>
          <a:xfrm>
            <a:off x="1483150" y="4591914"/>
            <a:ext cx="6793470" cy="1998863"/>
            <a:chOff x="1362200" y="4797529"/>
            <a:chExt cx="6793470" cy="1998863"/>
          </a:xfrm>
        </p:grpSpPr>
        <p:grpSp>
          <p:nvGrpSpPr>
            <p:cNvPr id="105" name="Group 104"/>
            <p:cNvGrpSpPr/>
            <p:nvPr/>
          </p:nvGrpSpPr>
          <p:grpSpPr>
            <a:xfrm>
              <a:off x="1362200" y="4797529"/>
              <a:ext cx="6152667" cy="972467"/>
              <a:chOff x="1362200" y="4797529"/>
              <a:chExt cx="6152667" cy="972467"/>
            </a:xfrm>
          </p:grpSpPr>
          <p:sp>
            <p:nvSpPr>
              <p:cNvPr id="13" name="TextBox 12"/>
              <p:cNvSpPr txBox="1"/>
              <p:nvPr/>
            </p:nvSpPr>
            <p:spPr>
              <a:xfrm>
                <a:off x="1709251" y="5308331"/>
                <a:ext cx="299741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200" dirty="0" smtClean="0">
                    <a:solidFill>
                      <a:srgbClr val="000000"/>
                    </a:solidFill>
                    <a:ea typeface="ＭＳ Ｐゴシック" pitchFamily="35" charset="-128"/>
                    <a:cs typeface="ＭＳ Ｐゴシック" pitchFamily="35" charset="-128"/>
                  </a:rPr>
                  <a:t>VPR slope &lt; 0 below BB &amp; Z </a:t>
                </a:r>
                <a:r>
                  <a:rPr lang="en-US" sz="1200" dirty="0" smtClean="0"/>
                  <a:t>≥ </a:t>
                </a:r>
                <a:r>
                  <a:rPr lang="en-US" sz="1200" i="1" dirty="0" smtClean="0">
                    <a:solidFill>
                      <a:srgbClr val="800000"/>
                    </a:solidFill>
                  </a:rPr>
                  <a:t>25dBZ</a:t>
                </a:r>
                <a:r>
                  <a:rPr lang="en-US" sz="1200" dirty="0" smtClean="0">
                    <a:solidFill>
                      <a:srgbClr val="000000"/>
                    </a:solidFill>
                    <a:ea typeface="ＭＳ Ｐゴシック" pitchFamily="35" charset="-128"/>
                    <a:cs typeface="ＭＳ Ｐゴシック" pitchFamily="35" charset="-128"/>
                  </a:rPr>
                  <a:t> </a:t>
                </a:r>
                <a:r>
                  <a:rPr lang="en-US" sz="1200" dirty="0">
                    <a:solidFill>
                      <a:srgbClr val="000000"/>
                    </a:solidFill>
                    <a:ea typeface="ＭＳ Ｐゴシック" pitchFamily="35" charset="-128"/>
                    <a:cs typeface="ＭＳ Ｐゴシック" pitchFamily="35" charset="-128"/>
                  </a:rPr>
                  <a:t>&amp; Tsfc </a:t>
                </a:r>
                <a:r>
                  <a:rPr lang="en-US" sz="1200" dirty="0" smtClean="0"/>
                  <a:t>≥ </a:t>
                </a:r>
                <a:r>
                  <a:rPr lang="en-US" sz="1200" i="1" dirty="0" smtClean="0">
                    <a:solidFill>
                      <a:srgbClr val="800000"/>
                    </a:solidFill>
                    <a:ea typeface="ＭＳ Ｐゴシック" pitchFamily="35" charset="-128"/>
                    <a:cs typeface="ＭＳ Ｐゴシック" pitchFamily="35" charset="-128"/>
                  </a:rPr>
                  <a:t>10</a:t>
                </a:r>
                <a:r>
                  <a:rPr lang="en-US" sz="1200" i="1" dirty="0">
                    <a:solidFill>
                      <a:srgbClr val="800000"/>
                    </a:solidFill>
                  </a:rPr>
                  <a:t>°</a:t>
                </a:r>
                <a:r>
                  <a:rPr lang="en-US" sz="1200" i="1" dirty="0">
                    <a:solidFill>
                      <a:srgbClr val="800000"/>
                    </a:solidFill>
                    <a:ea typeface="ＭＳ Ｐゴシック" pitchFamily="35" charset="-128"/>
                    <a:cs typeface="ＭＳ Ｐゴシック" pitchFamily="35" charset="-128"/>
                  </a:rPr>
                  <a:t>C</a:t>
                </a:r>
                <a:r>
                  <a:rPr lang="en-US" sz="1200" dirty="0">
                    <a:solidFill>
                      <a:srgbClr val="000000"/>
                    </a:solidFill>
                    <a:ea typeface="ＭＳ Ｐゴシック" pitchFamily="35" charset="-128"/>
                    <a:cs typeface="ＭＳ Ｐゴシック" pitchFamily="35" charset="-128"/>
                  </a:rPr>
                  <a:t> &amp; </a:t>
                </a:r>
                <a:r>
                  <a:rPr lang="en-US" sz="1200" dirty="0" smtClean="0">
                    <a:solidFill>
                      <a:srgbClr val="000000"/>
                    </a:solidFill>
                    <a:ea typeface="ＭＳ Ｐゴシック" pitchFamily="35" charset="-128"/>
                    <a:cs typeface="ＭＳ Ｐゴシック" pitchFamily="35" charset="-128"/>
                  </a:rPr>
                  <a:t>POWR </a:t>
                </a:r>
                <a:r>
                  <a:rPr lang="en-US" sz="1200" dirty="0" smtClean="0"/>
                  <a:t>≥ </a:t>
                </a:r>
                <a:r>
                  <a:rPr lang="en-US" sz="1200" i="1" dirty="0" smtClean="0">
                    <a:solidFill>
                      <a:srgbClr val="800000"/>
                    </a:solidFill>
                  </a:rPr>
                  <a:t>0.5</a:t>
                </a:r>
                <a:r>
                  <a:rPr lang="en-US" sz="1200" dirty="0" smtClean="0"/>
                  <a:t>? </a:t>
                </a:r>
                <a:endParaRPr lang="en-US" sz="1200" dirty="0">
                  <a:solidFill>
                    <a:srgbClr val="000000"/>
                  </a:solidFill>
                  <a:ea typeface="ＭＳ Ｐゴシック" pitchFamily="35" charset="-128"/>
                  <a:cs typeface="ＭＳ Ｐゴシック" pitchFamily="35" charset="-128"/>
                </a:endParaRPr>
              </a:p>
            </p:txBody>
          </p:sp>
          <p:cxnSp>
            <p:nvCxnSpPr>
              <p:cNvPr id="82" name="Elbow Connector 31"/>
              <p:cNvCxnSpPr>
                <a:stCxn id="63" idx="4"/>
                <a:endCxn id="13" idx="0"/>
              </p:cNvCxnSpPr>
              <p:nvPr/>
            </p:nvCxnSpPr>
            <p:spPr>
              <a:xfrm rot="5400000">
                <a:off x="4306407" y="3700091"/>
                <a:ext cx="509794" cy="2706686"/>
              </a:xfrm>
              <a:prstGeom prst="bentConnector3">
                <a:avLst>
                  <a:gd name="adj1" fmla="val 50000"/>
                </a:avLst>
              </a:prstGeom>
              <a:ln w="190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94" name="Elbow Connector 31"/>
              <p:cNvCxnSpPr>
                <a:stCxn id="71" idx="4"/>
                <a:endCxn id="13" idx="0"/>
              </p:cNvCxnSpPr>
              <p:nvPr/>
            </p:nvCxnSpPr>
            <p:spPr>
              <a:xfrm rot="16200000" flipH="1">
                <a:off x="2029680" y="4130049"/>
                <a:ext cx="510801" cy="1845762"/>
              </a:xfrm>
              <a:prstGeom prst="bentConnector3">
                <a:avLst>
                  <a:gd name="adj1" fmla="val 50000"/>
                </a:avLst>
              </a:prstGeom>
              <a:ln w="190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13" idx="3"/>
                <a:endCxn id="101" idx="2"/>
              </p:cNvCxnSpPr>
              <p:nvPr/>
            </p:nvCxnSpPr>
            <p:spPr>
              <a:xfrm>
                <a:off x="4706670" y="5539164"/>
                <a:ext cx="1077196" cy="1568"/>
              </a:xfrm>
              <a:prstGeom prst="straightConnector1">
                <a:avLst/>
              </a:prstGeom>
              <a:ln w="19050" cap="flat" cmpd="sng" algn="ctr">
                <a:solidFill>
                  <a:srgbClr val="FFFF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1" name="Data 100"/>
              <p:cNvSpPr/>
              <p:nvPr/>
            </p:nvSpPr>
            <p:spPr>
              <a:xfrm>
                <a:off x="5591533" y="5324832"/>
                <a:ext cx="1923334" cy="431800"/>
              </a:xfrm>
              <a:prstGeom prst="flowChartInputOutput">
                <a:avLst/>
              </a:prstGeom>
            </p:spPr>
            <p:style>
              <a:lnRef idx="1">
                <a:schemeClr val="accent4"/>
              </a:lnRef>
              <a:fillRef idx="2">
                <a:schemeClr val="accent4"/>
              </a:fillRef>
              <a:effectRef idx="1">
                <a:schemeClr val="accent4"/>
              </a:effectRef>
              <a:fontRef idx="minor">
                <a:schemeClr val="dk1"/>
              </a:fontRef>
            </p:style>
            <p:txBody>
              <a:bodyPr lIns="0" rIns="0" anchor="ctr"/>
              <a:lstStyle/>
              <a:p>
                <a:pPr algn="ctr">
                  <a:defRPr/>
                </a:pPr>
                <a:r>
                  <a:rPr lang="en-US" sz="1400" dirty="0"/>
                  <a:t>t</a:t>
                </a:r>
                <a:r>
                  <a:rPr lang="en-US" sz="1400" dirty="0" smtClean="0"/>
                  <a:t>rop/conv. or </a:t>
                </a:r>
              </a:p>
              <a:p>
                <a:pPr algn="ctr">
                  <a:defRPr/>
                </a:pPr>
                <a:r>
                  <a:rPr lang="en-US" sz="1400" dirty="0" smtClean="0"/>
                  <a:t>trop/strat</a:t>
                </a:r>
                <a:r>
                  <a:rPr lang="en-US" sz="1400" dirty="0"/>
                  <a:t>.</a:t>
                </a:r>
                <a:r>
                  <a:rPr lang="en-US" sz="1400" dirty="0" smtClean="0"/>
                  <a:t> rain</a:t>
                </a:r>
                <a:endParaRPr lang="en-US" sz="1400" dirty="0"/>
              </a:p>
            </p:txBody>
          </p:sp>
          <p:sp>
            <p:nvSpPr>
              <p:cNvPr id="106" name="Text Box 36"/>
              <p:cNvSpPr txBox="1">
                <a:spLocks noChangeArrowheads="1"/>
              </p:cNvSpPr>
              <p:nvPr/>
            </p:nvSpPr>
            <p:spPr bwMode="auto">
              <a:xfrm>
                <a:off x="5033965" y="5277954"/>
                <a:ext cx="4270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yes</a:t>
                </a:r>
              </a:p>
            </p:txBody>
          </p:sp>
          <p:cxnSp>
            <p:nvCxnSpPr>
              <p:cNvPr id="99" name="Straight Arrow Connector 98"/>
              <p:cNvCxnSpPr>
                <a:stCxn id="24" idx="4"/>
                <a:endCxn id="13" idx="0"/>
              </p:cNvCxnSpPr>
              <p:nvPr/>
            </p:nvCxnSpPr>
            <p:spPr>
              <a:xfrm>
                <a:off x="3204051" y="4816998"/>
                <a:ext cx="3910" cy="491333"/>
              </a:xfrm>
              <a:prstGeom prst="straightConnector1">
                <a:avLst/>
              </a:prstGeom>
              <a:ln w="19050" cap="flat" cmpd="sng" algn="ctr">
                <a:solidFill>
                  <a:srgbClr val="FFFF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68" name="Rectangle 67"/>
            <p:cNvSpPr/>
            <p:nvPr/>
          </p:nvSpPr>
          <p:spPr>
            <a:xfrm>
              <a:off x="6103465" y="5780729"/>
              <a:ext cx="2052205" cy="1015663"/>
            </a:xfrm>
            <a:prstGeom prst="rect">
              <a:avLst/>
            </a:prstGeom>
          </p:spPr>
          <p:txBody>
            <a:bodyPr wrap="square">
              <a:spAutoFit/>
            </a:bodyPr>
            <a:lstStyle/>
            <a:p>
              <a:r>
                <a:rPr lang="en-US" sz="1200" dirty="0" smtClean="0">
                  <a:solidFill>
                    <a:srgbClr val="FFFF00"/>
                  </a:solidFill>
                  <a:effectLst>
                    <a:outerShdw blurRad="50800" dist="38100" dir="2700000" algn="tl" rotWithShape="0">
                      <a:srgbClr val="000000">
                        <a:alpha val="43000"/>
                      </a:srgbClr>
                    </a:outerShdw>
                  </a:effectLst>
                </a:rPr>
                <a:t>Weighted mean of</a:t>
              </a:r>
            </a:p>
            <a:p>
              <a:r>
                <a:rPr lang="en-US" sz="1200" dirty="0" smtClean="0">
                  <a:solidFill>
                    <a:srgbClr val="FFFF00"/>
                  </a:solidFill>
                  <a:effectLst>
                    <a:outerShdw blurRad="50800" dist="38100" dir="2700000" algn="tl" rotWithShape="0">
                      <a:srgbClr val="000000">
                        <a:alpha val="43000"/>
                      </a:srgbClr>
                    </a:outerShdw>
                  </a:effectLst>
                </a:rPr>
                <a:t>Z=250R</a:t>
              </a:r>
              <a:r>
                <a:rPr lang="en-US" sz="1200" baseline="30000" dirty="0" smtClean="0">
                  <a:solidFill>
                    <a:srgbClr val="FFFF00"/>
                  </a:solidFill>
                  <a:effectLst>
                    <a:outerShdw blurRad="50800" dist="38100" dir="2700000" algn="tl" rotWithShape="0">
                      <a:srgbClr val="000000">
                        <a:alpha val="43000"/>
                      </a:srgbClr>
                    </a:outerShdw>
                  </a:effectLst>
                </a:rPr>
                <a:t>1.2</a:t>
              </a:r>
              <a:r>
                <a:rPr lang="en-US" sz="1200" dirty="0" smtClean="0">
                  <a:solidFill>
                    <a:srgbClr val="FFFF00"/>
                  </a:solidFill>
                  <a:effectLst>
                    <a:outerShdw blurRad="50800" dist="38100" dir="2700000" algn="tl" rotWithShape="0">
                      <a:srgbClr val="000000">
                        <a:alpha val="43000"/>
                      </a:srgbClr>
                    </a:outerShdw>
                  </a:effectLst>
                </a:rPr>
                <a:t> (cap:50dBZ) and</a:t>
              </a:r>
            </a:p>
            <a:p>
              <a:r>
                <a:rPr lang="en-US" sz="1200" dirty="0">
                  <a:solidFill>
                    <a:srgbClr val="FFFF00"/>
                  </a:solidFill>
                  <a:effectLst>
                    <a:outerShdw blurRad="50800" dist="38100" dir="2700000" algn="tl" rotWithShape="0">
                      <a:srgbClr val="000000">
                        <a:alpha val="43000"/>
                      </a:srgbClr>
                    </a:outerShdw>
                  </a:effectLst>
                </a:rPr>
                <a:t>Z</a:t>
              </a:r>
              <a:r>
                <a:rPr lang="en-US" sz="1200" dirty="0" smtClean="0">
                  <a:solidFill>
                    <a:srgbClr val="FFFF00"/>
                  </a:solidFill>
                  <a:effectLst>
                    <a:outerShdw blurRad="50800" dist="38100" dir="2700000" algn="tl" rotWithShape="0">
                      <a:srgbClr val="000000">
                        <a:alpha val="43000"/>
                      </a:srgbClr>
                    </a:outerShdw>
                  </a:effectLst>
                </a:rPr>
                <a:t>=300R</a:t>
              </a:r>
              <a:r>
                <a:rPr lang="en-US" sz="1200" baseline="30000" dirty="0" smtClean="0">
                  <a:solidFill>
                    <a:srgbClr val="FFFF00"/>
                  </a:solidFill>
                  <a:effectLst>
                    <a:outerShdw blurRad="50800" dist="38100" dir="2700000" algn="tl" rotWithShape="0">
                      <a:srgbClr val="000000">
                        <a:alpha val="43000"/>
                      </a:srgbClr>
                    </a:outerShdw>
                  </a:effectLst>
                </a:rPr>
                <a:t>1.4</a:t>
              </a:r>
              <a:r>
                <a:rPr lang="en-US" sz="1200" dirty="0" smtClean="0">
                  <a:solidFill>
                    <a:srgbClr val="FFFF00"/>
                  </a:solidFill>
                  <a:effectLst>
                    <a:outerShdw blurRad="50800" dist="38100" dir="2700000" algn="tl" rotWithShape="0">
                      <a:srgbClr val="000000">
                        <a:alpha val="43000"/>
                      </a:srgbClr>
                    </a:outerShdw>
                  </a:effectLst>
                </a:rPr>
                <a:t> </a:t>
              </a:r>
              <a:r>
                <a:rPr lang="en-US" sz="1200" dirty="0">
                  <a:solidFill>
                    <a:srgbClr val="FFFF00"/>
                  </a:solidFill>
                  <a:effectLst>
                    <a:outerShdw blurRad="50800" dist="38100" dir="2700000" algn="tl" rotWithShape="0">
                      <a:srgbClr val="000000">
                        <a:alpha val="43000"/>
                      </a:srgbClr>
                    </a:outerShdw>
                  </a:effectLst>
                </a:rPr>
                <a:t>(cap:</a:t>
              </a:r>
              <a:r>
                <a:rPr lang="en-US" sz="1200" dirty="0" smtClean="0">
                  <a:solidFill>
                    <a:srgbClr val="FFFF00"/>
                  </a:solidFill>
                  <a:effectLst>
                    <a:outerShdw blurRad="50800" dist="38100" dir="2700000" algn="tl" rotWithShape="0">
                      <a:srgbClr val="000000">
                        <a:alpha val="43000"/>
                      </a:srgbClr>
                    </a:outerShdw>
                  </a:effectLst>
                </a:rPr>
                <a:t>53dBZ</a:t>
              </a:r>
              <a:r>
                <a:rPr lang="en-US" sz="1200" dirty="0">
                  <a:solidFill>
                    <a:srgbClr val="FFFF00"/>
                  </a:solidFill>
                  <a:effectLst>
                    <a:outerShdw blurRad="50800" dist="38100" dir="2700000" algn="tl" rotWithShape="0">
                      <a:srgbClr val="000000">
                        <a:alpha val="43000"/>
                      </a:srgbClr>
                    </a:outerShdw>
                  </a:effectLst>
                </a:rPr>
                <a:t>) </a:t>
              </a:r>
              <a:r>
                <a:rPr lang="en-US" sz="1200" dirty="0" smtClean="0">
                  <a:solidFill>
                    <a:srgbClr val="FFFF00"/>
                  </a:solidFill>
                  <a:effectLst>
                    <a:outerShdw blurRad="50800" dist="38100" dir="2700000" algn="tl" rotWithShape="0">
                      <a:srgbClr val="000000">
                        <a:alpha val="43000"/>
                      </a:srgbClr>
                    </a:outerShdw>
                  </a:effectLst>
                </a:rPr>
                <a:t>or</a:t>
              </a:r>
              <a:endParaRPr lang="en-US" sz="1200" dirty="0">
                <a:solidFill>
                  <a:srgbClr val="FFFF00"/>
                </a:solidFill>
              </a:endParaRPr>
            </a:p>
            <a:p>
              <a:r>
                <a:rPr lang="en-US" sz="1200" dirty="0">
                  <a:solidFill>
                    <a:srgbClr val="FFFF00"/>
                  </a:solidFill>
                  <a:effectLst>
                    <a:outerShdw blurRad="50800" dist="38100" dir="2700000" algn="tl" rotWithShape="0">
                      <a:srgbClr val="000000">
                        <a:alpha val="43000"/>
                      </a:srgbClr>
                    </a:outerShdw>
                  </a:effectLst>
                </a:rPr>
                <a:t>Z</a:t>
              </a:r>
              <a:r>
                <a:rPr lang="en-US" sz="1200" dirty="0" smtClean="0">
                  <a:solidFill>
                    <a:srgbClr val="FFFF00"/>
                  </a:solidFill>
                  <a:effectLst>
                    <a:outerShdw blurRad="50800" dist="38100" dir="2700000" algn="tl" rotWithShape="0">
                      <a:srgbClr val="000000">
                        <a:alpha val="43000"/>
                      </a:srgbClr>
                    </a:outerShdw>
                  </a:effectLst>
                </a:rPr>
                <a:t>=200R</a:t>
              </a:r>
              <a:r>
                <a:rPr lang="en-US" sz="1200" baseline="30000" dirty="0" smtClean="0">
                  <a:solidFill>
                    <a:srgbClr val="FFFF00"/>
                  </a:solidFill>
                  <a:effectLst>
                    <a:outerShdw blurRad="50800" dist="38100" dir="2700000" algn="tl" rotWithShape="0">
                      <a:srgbClr val="000000">
                        <a:alpha val="43000"/>
                      </a:srgbClr>
                    </a:outerShdw>
                  </a:effectLst>
                </a:rPr>
                <a:t>1.6</a:t>
              </a:r>
              <a:r>
                <a:rPr lang="en-US" sz="1200" dirty="0" smtClean="0">
                  <a:solidFill>
                    <a:srgbClr val="FFFF00"/>
                  </a:solidFill>
                  <a:effectLst>
                    <a:outerShdw blurRad="50800" dist="38100" dir="2700000" algn="tl" rotWithShape="0">
                      <a:srgbClr val="000000">
                        <a:alpha val="43000"/>
                      </a:srgbClr>
                    </a:outerShdw>
                  </a:effectLst>
                </a:rPr>
                <a:t> </a:t>
              </a:r>
              <a:r>
                <a:rPr lang="en-US" sz="1200" dirty="0">
                  <a:solidFill>
                    <a:srgbClr val="FFFF00"/>
                  </a:solidFill>
                  <a:effectLst>
                    <a:outerShdw blurRad="50800" dist="38100" dir="2700000" algn="tl" rotWithShape="0">
                      <a:srgbClr val="000000">
                        <a:alpha val="43000"/>
                      </a:srgbClr>
                    </a:outerShdw>
                  </a:effectLst>
                </a:rPr>
                <a:t>(cap:50dBZ) or Z</a:t>
              </a:r>
              <a:r>
                <a:rPr lang="en-US" sz="1200" dirty="0" smtClean="0">
                  <a:solidFill>
                    <a:srgbClr val="FFFF00"/>
                  </a:solidFill>
                  <a:effectLst>
                    <a:outerShdw blurRad="50800" dist="38100" dir="2700000" algn="tl" rotWithShape="0">
                      <a:srgbClr val="000000">
                        <a:alpha val="43000"/>
                      </a:srgbClr>
                    </a:outerShdw>
                  </a:effectLst>
                </a:rPr>
                <a:t>=75R</a:t>
              </a:r>
              <a:r>
                <a:rPr lang="en-US" sz="1200" baseline="30000" dirty="0" smtClean="0">
                  <a:solidFill>
                    <a:srgbClr val="FFFF00"/>
                  </a:solidFill>
                  <a:effectLst>
                    <a:outerShdw blurRad="50800" dist="38100" dir="2700000" algn="tl" rotWithShape="0">
                      <a:srgbClr val="000000">
                        <a:alpha val="43000"/>
                      </a:srgbClr>
                    </a:outerShdw>
                  </a:effectLst>
                </a:rPr>
                <a:t>2.0</a:t>
              </a:r>
              <a:r>
                <a:rPr lang="en-US" sz="1200" dirty="0" smtClean="0">
                  <a:solidFill>
                    <a:srgbClr val="FFFF00"/>
                  </a:solidFill>
                  <a:effectLst>
                    <a:outerShdw blurRad="50800" dist="38100" dir="2700000" algn="tl" rotWithShape="0">
                      <a:srgbClr val="000000">
                        <a:alpha val="43000"/>
                      </a:srgbClr>
                    </a:outerShdw>
                  </a:effectLst>
                </a:rPr>
                <a:t> </a:t>
              </a:r>
              <a:r>
                <a:rPr lang="en-US" sz="1200" dirty="0">
                  <a:solidFill>
                    <a:srgbClr val="FFFF00"/>
                  </a:solidFill>
                  <a:effectLst>
                    <a:outerShdw blurRad="50800" dist="38100" dir="2700000" algn="tl" rotWithShape="0">
                      <a:srgbClr val="000000">
                        <a:alpha val="43000"/>
                      </a:srgbClr>
                    </a:outerShdw>
                  </a:effectLst>
                </a:rPr>
                <a:t>(cap:50dBZ)   </a:t>
              </a:r>
              <a:endParaRPr lang="en-US" sz="1200" dirty="0">
                <a:solidFill>
                  <a:srgbClr val="FFFF00"/>
                </a:solidFill>
              </a:endParaRPr>
            </a:p>
          </p:txBody>
        </p:sp>
      </p:grpSp>
      <p:grpSp>
        <p:nvGrpSpPr>
          <p:cNvPr id="21" name="Group 20"/>
          <p:cNvGrpSpPr/>
          <p:nvPr/>
        </p:nvGrpSpPr>
        <p:grpSpPr>
          <a:xfrm>
            <a:off x="389664" y="5564381"/>
            <a:ext cx="4136710" cy="961800"/>
            <a:chOff x="268714" y="5769996"/>
            <a:chExt cx="4136710" cy="961800"/>
          </a:xfrm>
        </p:grpSpPr>
        <p:grpSp>
          <p:nvGrpSpPr>
            <p:cNvPr id="69" name="Group 68"/>
            <p:cNvGrpSpPr/>
            <p:nvPr/>
          </p:nvGrpSpPr>
          <p:grpSpPr>
            <a:xfrm>
              <a:off x="2022663" y="5769996"/>
              <a:ext cx="2382761" cy="742526"/>
              <a:chOff x="2012697" y="4015122"/>
              <a:chExt cx="2382761" cy="742526"/>
            </a:xfrm>
          </p:grpSpPr>
          <p:sp>
            <p:nvSpPr>
              <p:cNvPr id="70" name="Data 69"/>
              <p:cNvSpPr/>
              <p:nvPr/>
            </p:nvSpPr>
            <p:spPr>
              <a:xfrm>
                <a:off x="2012697" y="4325848"/>
                <a:ext cx="2382761" cy="431800"/>
              </a:xfrm>
              <a:prstGeom prst="flowChartInputOutput">
                <a:avLst/>
              </a:prstGeom>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1400" dirty="0" smtClean="0"/>
                  <a:t>Cool or warm strat or conv rain</a:t>
                </a:r>
                <a:endParaRPr lang="en-US" sz="1400" dirty="0"/>
              </a:p>
            </p:txBody>
          </p:sp>
          <p:cxnSp>
            <p:nvCxnSpPr>
              <p:cNvPr id="72" name="Straight Arrow Connector 71"/>
              <p:cNvCxnSpPr>
                <a:stCxn id="13" idx="2"/>
                <a:endCxn id="70" idx="1"/>
              </p:cNvCxnSpPr>
              <p:nvPr/>
            </p:nvCxnSpPr>
            <p:spPr>
              <a:xfrm>
                <a:off x="3197995" y="4015122"/>
                <a:ext cx="6083" cy="310726"/>
              </a:xfrm>
              <a:prstGeom prst="straightConnector1">
                <a:avLst/>
              </a:prstGeom>
              <a:ln w="19050" cap="flat" cmpd="sng" algn="ctr">
                <a:solidFill>
                  <a:srgbClr val="FFFF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3" name="Text Box 35"/>
              <p:cNvSpPr txBox="1">
                <a:spLocks noChangeArrowheads="1"/>
              </p:cNvSpPr>
              <p:nvPr/>
            </p:nvSpPr>
            <p:spPr bwMode="auto">
              <a:xfrm>
                <a:off x="3272757" y="4075046"/>
                <a:ext cx="2602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no</a:t>
                </a:r>
              </a:p>
            </p:txBody>
          </p:sp>
        </p:grpSp>
        <p:sp>
          <p:nvSpPr>
            <p:cNvPr id="74" name="Rectangle 73"/>
            <p:cNvSpPr/>
            <p:nvPr/>
          </p:nvSpPr>
          <p:spPr>
            <a:xfrm>
              <a:off x="268714" y="6085465"/>
              <a:ext cx="2030980" cy="646331"/>
            </a:xfrm>
            <a:prstGeom prst="rect">
              <a:avLst/>
            </a:prstGeom>
          </p:spPr>
          <p:txBody>
            <a:bodyPr wrap="square">
              <a:spAutoFit/>
            </a:bodyPr>
            <a:lstStyle/>
            <a:p>
              <a:r>
                <a:rPr lang="en-US" sz="1200" dirty="0">
                  <a:solidFill>
                    <a:srgbClr val="FFFF00"/>
                  </a:solidFill>
                  <a:effectLst>
                    <a:outerShdw blurRad="50800" dist="38100" dir="2700000" algn="tl" rotWithShape="0">
                      <a:srgbClr val="000000">
                        <a:alpha val="43000"/>
                      </a:srgbClr>
                    </a:outerShdw>
                  </a:effectLst>
                </a:rPr>
                <a:t>Z</a:t>
              </a:r>
              <a:r>
                <a:rPr lang="en-US" sz="1200" dirty="0" smtClean="0">
                  <a:solidFill>
                    <a:srgbClr val="FFFF00"/>
                  </a:solidFill>
                  <a:effectLst>
                    <a:outerShdw blurRad="50800" dist="38100" dir="2700000" algn="tl" rotWithShape="0">
                      <a:srgbClr val="000000">
                        <a:alpha val="43000"/>
                      </a:srgbClr>
                    </a:outerShdw>
                  </a:effectLst>
                </a:rPr>
                <a:t>=75R</a:t>
              </a:r>
              <a:r>
                <a:rPr lang="en-US" sz="1200" baseline="30000" dirty="0" smtClean="0">
                  <a:solidFill>
                    <a:srgbClr val="FFFF00"/>
                  </a:solidFill>
                  <a:effectLst>
                    <a:outerShdw blurRad="50800" dist="38100" dir="2700000" algn="tl" rotWithShape="0">
                      <a:srgbClr val="000000">
                        <a:alpha val="43000"/>
                      </a:srgbClr>
                    </a:outerShdw>
                  </a:effectLst>
                </a:rPr>
                <a:t>2.0</a:t>
              </a:r>
              <a:r>
                <a:rPr lang="en-US" sz="1200" dirty="0" smtClean="0">
                  <a:solidFill>
                    <a:srgbClr val="FFFF00"/>
                  </a:solidFill>
                  <a:effectLst>
                    <a:outerShdw blurRad="50800" dist="38100" dir="2700000" algn="tl" rotWithShape="0">
                      <a:srgbClr val="000000">
                        <a:alpha val="43000"/>
                      </a:srgbClr>
                    </a:outerShdw>
                  </a:effectLst>
                </a:rPr>
                <a:t> (cap:50dBZ) or Z=200R</a:t>
              </a:r>
              <a:r>
                <a:rPr lang="en-US" sz="1200" baseline="30000" dirty="0" smtClean="0">
                  <a:solidFill>
                    <a:srgbClr val="FFFF00"/>
                  </a:solidFill>
                  <a:effectLst>
                    <a:outerShdw blurRad="50800" dist="38100" dir="2700000" algn="tl" rotWithShape="0">
                      <a:srgbClr val="000000">
                        <a:alpha val="43000"/>
                      </a:srgbClr>
                    </a:outerShdw>
                  </a:effectLst>
                </a:rPr>
                <a:t>1.6</a:t>
              </a:r>
              <a:r>
                <a:rPr lang="en-US" sz="1200" dirty="0" smtClean="0">
                  <a:solidFill>
                    <a:srgbClr val="FFFF00"/>
                  </a:solidFill>
                  <a:effectLst>
                    <a:outerShdw blurRad="50800" dist="38100" dir="2700000" algn="tl" rotWithShape="0">
                      <a:srgbClr val="000000">
                        <a:alpha val="43000"/>
                      </a:srgbClr>
                    </a:outerShdw>
                  </a:effectLst>
                </a:rPr>
                <a:t> </a:t>
              </a:r>
              <a:r>
                <a:rPr lang="en-US" sz="1200" dirty="0">
                  <a:solidFill>
                    <a:srgbClr val="FFFF00"/>
                  </a:solidFill>
                  <a:effectLst>
                    <a:outerShdw blurRad="50800" dist="38100" dir="2700000" algn="tl" rotWithShape="0">
                      <a:srgbClr val="000000">
                        <a:alpha val="43000"/>
                      </a:srgbClr>
                    </a:outerShdw>
                  </a:effectLst>
                </a:rPr>
                <a:t>(cap:50dBZ) </a:t>
              </a:r>
              <a:r>
                <a:rPr lang="en-US" sz="1200" dirty="0" smtClean="0">
                  <a:solidFill>
                    <a:srgbClr val="FFFF00"/>
                  </a:solidFill>
                  <a:effectLst>
                    <a:outerShdw blurRad="50800" dist="38100" dir="2700000" algn="tl" rotWithShape="0">
                      <a:srgbClr val="000000">
                        <a:alpha val="43000"/>
                      </a:srgbClr>
                    </a:outerShdw>
                  </a:effectLst>
                </a:rPr>
                <a:t>or</a:t>
              </a:r>
            </a:p>
            <a:p>
              <a:r>
                <a:rPr lang="en-US" sz="1200" dirty="0" smtClean="0">
                  <a:solidFill>
                    <a:srgbClr val="FFFF00"/>
                  </a:solidFill>
                  <a:effectLst>
                    <a:outerShdw blurRad="50800" dist="38100" dir="2700000" algn="tl" rotWithShape="0">
                      <a:srgbClr val="000000">
                        <a:alpha val="43000"/>
                      </a:srgbClr>
                    </a:outerShdw>
                  </a:effectLst>
                </a:rPr>
                <a:t>Z=300R</a:t>
              </a:r>
              <a:r>
                <a:rPr lang="en-US" sz="1200" baseline="30000" dirty="0" smtClean="0">
                  <a:solidFill>
                    <a:srgbClr val="FFFF00"/>
                  </a:solidFill>
                  <a:effectLst>
                    <a:outerShdw blurRad="50800" dist="38100" dir="2700000" algn="tl" rotWithShape="0">
                      <a:srgbClr val="000000">
                        <a:alpha val="43000"/>
                      </a:srgbClr>
                    </a:outerShdw>
                  </a:effectLst>
                </a:rPr>
                <a:t>1.4</a:t>
              </a:r>
              <a:r>
                <a:rPr lang="en-US" sz="1200" dirty="0" smtClean="0">
                  <a:solidFill>
                    <a:srgbClr val="FFFF00"/>
                  </a:solidFill>
                  <a:effectLst>
                    <a:outerShdw blurRad="50800" dist="38100" dir="2700000" algn="tl" rotWithShape="0">
                      <a:srgbClr val="000000">
                        <a:alpha val="43000"/>
                      </a:srgbClr>
                    </a:outerShdw>
                  </a:effectLst>
                </a:rPr>
                <a:t> (</a:t>
              </a:r>
              <a:r>
                <a:rPr lang="en-US" sz="1200" dirty="0">
                  <a:solidFill>
                    <a:srgbClr val="FFFF00"/>
                  </a:solidFill>
                  <a:effectLst>
                    <a:outerShdw blurRad="50800" dist="38100" dir="2700000" algn="tl" rotWithShape="0">
                      <a:srgbClr val="000000">
                        <a:alpha val="43000"/>
                      </a:srgbClr>
                    </a:outerShdw>
                  </a:effectLst>
                </a:rPr>
                <a:t>cap:</a:t>
              </a:r>
              <a:r>
                <a:rPr lang="en-US" sz="1200" dirty="0" smtClean="0">
                  <a:solidFill>
                    <a:srgbClr val="FFFF00"/>
                  </a:solidFill>
                  <a:effectLst>
                    <a:outerShdw blurRad="50800" dist="38100" dir="2700000" algn="tl" rotWithShape="0">
                      <a:srgbClr val="000000">
                        <a:alpha val="43000"/>
                      </a:srgbClr>
                    </a:outerShdw>
                  </a:effectLst>
                </a:rPr>
                <a:t>53dBZ)</a:t>
              </a:r>
              <a:endParaRPr lang="en-US" sz="1200" dirty="0">
                <a:solidFill>
                  <a:srgbClr val="FFFF00"/>
                </a:solidFill>
              </a:endParaRPr>
            </a:p>
          </p:txBody>
        </p:sp>
      </p:grpSp>
    </p:spTree>
    <p:extLst>
      <p:ext uri="{BB962C8B-B14F-4D97-AF65-F5344CB8AC3E}">
        <p14:creationId xmlns:p14="http://schemas.microsoft.com/office/powerpoint/2010/main" val="1595104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Outline</a:t>
            </a:r>
            <a:endParaRPr lang="en-US" sz="4800" dirty="0"/>
          </a:p>
        </p:txBody>
      </p:sp>
      <p:sp>
        <p:nvSpPr>
          <p:cNvPr id="3" name="Content Placeholder 2"/>
          <p:cNvSpPr>
            <a:spLocks noGrp="1"/>
          </p:cNvSpPr>
          <p:nvPr>
            <p:ph idx="1"/>
          </p:nvPr>
        </p:nvSpPr>
        <p:spPr>
          <a:xfrm>
            <a:off x="914400" y="1741133"/>
            <a:ext cx="7315200" cy="4300438"/>
          </a:xfrm>
        </p:spPr>
        <p:txBody>
          <a:bodyPr>
            <a:normAutofit/>
          </a:bodyPr>
          <a:lstStyle/>
          <a:p>
            <a:r>
              <a:rPr lang="en-US" dirty="0" smtClean="0">
                <a:effectLst>
                  <a:outerShdw blurRad="50800" dist="38100" dir="2700000" algn="tl" rotWithShape="0">
                    <a:srgbClr val="000000">
                      <a:alpha val="43000"/>
                    </a:srgbClr>
                  </a:outerShdw>
                </a:effectLst>
              </a:rPr>
              <a:t>What is MRMS?</a:t>
            </a:r>
          </a:p>
          <a:p>
            <a:endParaRPr lang="en-US" dirty="0">
              <a:effectLst>
                <a:outerShdw blurRad="50800" dist="38100" dir="2700000" algn="tl" rotWithShape="0">
                  <a:srgbClr val="000000">
                    <a:alpha val="43000"/>
                  </a:srgbClr>
                </a:outerShdw>
              </a:effectLst>
            </a:endParaRPr>
          </a:p>
          <a:p>
            <a:r>
              <a:rPr lang="en-US" dirty="0" smtClean="0">
                <a:effectLst>
                  <a:outerShdw blurRad="50800" dist="38100" dir="2700000" algn="tl" rotWithShape="0">
                    <a:srgbClr val="000000">
                      <a:alpha val="43000"/>
                    </a:srgbClr>
                  </a:outerShdw>
                </a:effectLst>
              </a:rPr>
              <a:t>MRMS Radar QPE Operational Products and Applications</a:t>
            </a:r>
          </a:p>
          <a:p>
            <a:endParaRPr lang="en-US" dirty="0">
              <a:effectLst>
                <a:outerShdw blurRad="50800" dist="38100" dir="2700000" algn="tl" rotWithShape="0">
                  <a:srgbClr val="000000">
                    <a:alpha val="43000"/>
                  </a:srgbClr>
                </a:outerShdw>
              </a:effectLst>
            </a:endParaRPr>
          </a:p>
          <a:p>
            <a:r>
              <a:rPr lang="en-US" dirty="0" smtClean="0">
                <a:effectLst>
                  <a:outerShdw blurRad="50800" dist="38100" dir="2700000" algn="tl" rotWithShape="0">
                    <a:srgbClr val="000000">
                      <a:alpha val="43000"/>
                    </a:srgbClr>
                  </a:outerShdw>
                </a:effectLst>
              </a:rPr>
              <a:t>Ongoing Research: Challenges and Opportunities</a:t>
            </a:r>
          </a:p>
          <a:p>
            <a:endParaRPr lang="en-US" dirty="0">
              <a:effectLst>
                <a:outerShdw blurRad="50800" dist="38100" dir="2700000" algn="tl" rotWithShape="0">
                  <a:srgbClr val="000000">
                    <a:alpha val="43000"/>
                  </a:srgbClr>
                </a:outerShdw>
              </a:effectLst>
            </a:endParaRPr>
          </a:p>
          <a:p>
            <a:r>
              <a:rPr lang="en-US" dirty="0" smtClean="0">
                <a:effectLst>
                  <a:outerShdw blurRad="50800" dist="38100" dir="2700000" algn="tl" rotWithShape="0">
                    <a:srgbClr val="000000">
                      <a:alpha val="43000"/>
                    </a:srgbClr>
                  </a:outerShdw>
                </a:effectLst>
              </a:rPr>
              <a:t>Taiwan MRMS System (“QPESUMS”)</a:t>
            </a:r>
          </a:p>
          <a:p>
            <a:endParaRPr lang="en-US" dirty="0">
              <a:effectLst>
                <a:outerShdw blurRad="50800" dist="38100" dir="2700000" algn="tl" rotWithShape="0">
                  <a:srgbClr val="000000">
                    <a:alpha val="43000"/>
                  </a:srgbClr>
                </a:outerShdw>
              </a:effectLst>
            </a:endParaRPr>
          </a:p>
          <a:p>
            <a:r>
              <a:rPr lang="en-US" dirty="0" smtClean="0">
                <a:effectLst>
                  <a:outerShdw blurRad="50800" dist="38100" dir="2700000" algn="tl" rotWithShape="0">
                    <a:srgbClr val="000000">
                      <a:alpha val="43000"/>
                    </a:srgbClr>
                  </a:outerShdw>
                </a:effectLst>
              </a:rPr>
              <a:t>Summary</a:t>
            </a:r>
          </a:p>
        </p:txBody>
      </p:sp>
      <p:sp>
        <p:nvSpPr>
          <p:cNvPr id="6" name="Slide Number Placeholder 5"/>
          <p:cNvSpPr>
            <a:spLocks noGrp="1"/>
          </p:cNvSpPr>
          <p:nvPr>
            <p:ph type="sldNum" sz="quarter" idx="12"/>
          </p:nvPr>
        </p:nvSpPr>
        <p:spPr/>
        <p:txBody>
          <a:bodyPr/>
          <a:lstStyle/>
          <a:p>
            <a:fld id="{C2B42FF8-D270-DC47-AB49-D3A0BE0EC3CC}" type="slidenum">
              <a:rPr lang="en-US" smtClean="0"/>
              <a:t>2</a:t>
            </a:fld>
            <a:endParaRPr lang="en-US" dirty="0"/>
          </a:p>
        </p:txBody>
      </p:sp>
    </p:spTree>
    <p:extLst>
      <p:ext uri="{BB962C8B-B14F-4D97-AF65-F5344CB8AC3E}">
        <p14:creationId xmlns:p14="http://schemas.microsoft.com/office/powerpoint/2010/main" val="361660396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1" y="0"/>
            <a:ext cx="8675891" cy="1143000"/>
          </a:xfrm>
        </p:spPr>
        <p:txBody>
          <a:bodyPr>
            <a:normAutofit/>
          </a:bodyPr>
          <a:lstStyle/>
          <a:p>
            <a:r>
              <a:rPr lang="en-US" dirty="0" smtClean="0">
                <a:latin typeface="Arial"/>
                <a:cs typeface="Arial"/>
              </a:rPr>
              <a:t>Surface Precipitation Type</a:t>
            </a:r>
            <a:endParaRPr lang="en-US" dirty="0">
              <a:latin typeface="Arial"/>
              <a:cs typeface="Arial"/>
            </a:endParaRPr>
          </a:p>
        </p:txBody>
      </p:sp>
      <p:sp>
        <p:nvSpPr>
          <p:cNvPr id="5" name="Slide Number Placeholder 4"/>
          <p:cNvSpPr>
            <a:spLocks noGrp="1"/>
          </p:cNvSpPr>
          <p:nvPr>
            <p:ph type="sldNum" sz="quarter" idx="4294967295"/>
          </p:nvPr>
        </p:nvSpPr>
        <p:spPr>
          <a:xfrm>
            <a:off x="8281957" y="165708"/>
            <a:ext cx="760064" cy="365125"/>
          </a:xfrm>
          <a:prstGeom prst="rect">
            <a:avLst/>
          </a:prstGeom>
        </p:spPr>
        <p:txBody>
          <a:bodyPr/>
          <a:lstStyle/>
          <a:p>
            <a:fld id="{2AE81A39-2840-ED4D-A514-D08330109612}" type="slidenum">
              <a:rPr lang="en-US" smtClean="0"/>
              <a:pPr/>
              <a:t>20</a:t>
            </a:fld>
            <a:endParaRPr lang="en-US" dirty="0"/>
          </a:p>
        </p:txBody>
      </p:sp>
      <p:grpSp>
        <p:nvGrpSpPr>
          <p:cNvPr id="17" name="Group 16"/>
          <p:cNvGrpSpPr/>
          <p:nvPr/>
        </p:nvGrpSpPr>
        <p:grpSpPr>
          <a:xfrm>
            <a:off x="518893" y="1248948"/>
            <a:ext cx="7754445" cy="5346682"/>
            <a:chOff x="750175" y="1511318"/>
            <a:chExt cx="7754445" cy="5346682"/>
          </a:xfrm>
        </p:grpSpPr>
        <p:pic>
          <p:nvPicPr>
            <p:cNvPr id="3" name="Picture 2"/>
            <p:cNvPicPr>
              <a:picLocks noChangeAspect="1"/>
            </p:cNvPicPr>
            <p:nvPr/>
          </p:nvPicPr>
          <p:blipFill rotWithShape="1">
            <a:blip r:embed="rId3"/>
            <a:srcRect b="12474"/>
            <a:stretch/>
          </p:blipFill>
          <p:spPr>
            <a:xfrm>
              <a:off x="750175" y="1511318"/>
              <a:ext cx="7754445" cy="5346682"/>
            </a:xfrm>
            <a:prstGeom prst="rect">
              <a:avLst/>
            </a:prstGeom>
          </p:spPr>
        </p:pic>
        <p:pic>
          <p:nvPicPr>
            <p:cNvPr id="6" name="Picture 5"/>
            <p:cNvPicPr>
              <a:picLocks noChangeAspect="1"/>
            </p:cNvPicPr>
            <p:nvPr/>
          </p:nvPicPr>
          <p:blipFill rotWithShape="1">
            <a:blip r:embed="rId4"/>
            <a:srcRect l="17065" b="26054"/>
            <a:stretch/>
          </p:blipFill>
          <p:spPr>
            <a:xfrm>
              <a:off x="5134919" y="6084564"/>
              <a:ext cx="3306346" cy="680303"/>
            </a:xfrm>
            <a:prstGeom prst="rect">
              <a:avLst/>
            </a:prstGeom>
            <a:ln w="28575" cmpd="sng">
              <a:solidFill>
                <a:schemeClr val="bg1"/>
              </a:solidFill>
            </a:ln>
          </p:spPr>
        </p:pic>
        <p:sp>
          <p:nvSpPr>
            <p:cNvPr id="4" name="Freeform 3"/>
            <p:cNvSpPr/>
            <p:nvPr/>
          </p:nvSpPr>
          <p:spPr>
            <a:xfrm>
              <a:off x="842097" y="2374587"/>
              <a:ext cx="7661702" cy="2899205"/>
            </a:xfrm>
            <a:custGeom>
              <a:avLst/>
              <a:gdLst>
                <a:gd name="connsiteX0" fmla="*/ 7661702 w 7661702"/>
                <a:gd name="connsiteY0" fmla="*/ 0 h 2899205"/>
                <a:gd name="connsiteX1" fmla="*/ 7247556 w 7661702"/>
                <a:gd name="connsiteY1" fmla="*/ 234697 h 2899205"/>
                <a:gd name="connsiteX2" fmla="*/ 6709166 w 7661702"/>
                <a:gd name="connsiteY2" fmla="*/ 455589 h 2899205"/>
                <a:gd name="connsiteX3" fmla="*/ 6543508 w 7661702"/>
                <a:gd name="connsiteY3" fmla="*/ 345143 h 2899205"/>
                <a:gd name="connsiteX4" fmla="*/ 6626337 w 7661702"/>
                <a:gd name="connsiteY4" fmla="*/ 124251 h 2899205"/>
                <a:gd name="connsiteX5" fmla="*/ 6433069 w 7661702"/>
                <a:gd name="connsiteY5" fmla="*/ 55223 h 2899205"/>
                <a:gd name="connsiteX6" fmla="*/ 6046533 w 7661702"/>
                <a:gd name="connsiteY6" fmla="*/ 345143 h 2899205"/>
                <a:gd name="connsiteX7" fmla="*/ 5825655 w 7661702"/>
                <a:gd name="connsiteY7" fmla="*/ 303726 h 2899205"/>
                <a:gd name="connsiteX8" fmla="*/ 5480533 w 7661702"/>
                <a:gd name="connsiteY8" fmla="*/ 414172 h 2899205"/>
                <a:gd name="connsiteX9" fmla="*/ 5204436 w 7661702"/>
                <a:gd name="connsiteY9" fmla="*/ 497006 h 2899205"/>
                <a:gd name="connsiteX10" fmla="*/ 4748875 w 7661702"/>
                <a:gd name="connsiteY10" fmla="*/ 566035 h 2899205"/>
                <a:gd name="connsiteX11" fmla="*/ 4403753 w 7661702"/>
                <a:gd name="connsiteY11" fmla="*/ 593647 h 2899205"/>
                <a:gd name="connsiteX12" fmla="*/ 4224290 w 7661702"/>
                <a:gd name="connsiteY12" fmla="*/ 566035 h 2899205"/>
                <a:gd name="connsiteX13" fmla="*/ 3851558 w 7661702"/>
                <a:gd name="connsiteY13" fmla="*/ 814538 h 2899205"/>
                <a:gd name="connsiteX14" fmla="*/ 3492632 w 7661702"/>
                <a:gd name="connsiteY14" fmla="*/ 842150 h 2899205"/>
                <a:gd name="connsiteX15" fmla="*/ 3313169 w 7661702"/>
                <a:gd name="connsiteY15" fmla="*/ 897373 h 2899205"/>
                <a:gd name="connsiteX16" fmla="*/ 3050876 w 7661702"/>
                <a:gd name="connsiteY16" fmla="*/ 924984 h 2899205"/>
                <a:gd name="connsiteX17" fmla="*/ 2981852 w 7661702"/>
                <a:gd name="connsiteY17" fmla="*/ 1228710 h 2899205"/>
                <a:gd name="connsiteX18" fmla="*/ 2981852 w 7661702"/>
                <a:gd name="connsiteY18" fmla="*/ 1380574 h 2899205"/>
                <a:gd name="connsiteX19" fmla="*/ 2512486 w 7661702"/>
                <a:gd name="connsiteY19" fmla="*/ 1918997 h 2899205"/>
                <a:gd name="connsiteX20" fmla="*/ 2346828 w 7661702"/>
                <a:gd name="connsiteY20" fmla="*/ 1960415 h 2899205"/>
                <a:gd name="connsiteX21" fmla="*/ 2098340 w 7661702"/>
                <a:gd name="connsiteY21" fmla="*/ 1808551 h 2899205"/>
                <a:gd name="connsiteX22" fmla="*/ 1918877 w 7661702"/>
                <a:gd name="connsiteY22" fmla="*/ 1849969 h 2899205"/>
                <a:gd name="connsiteX23" fmla="*/ 1905072 w 7661702"/>
                <a:gd name="connsiteY23" fmla="*/ 2043249 h 2899205"/>
                <a:gd name="connsiteX24" fmla="*/ 1863657 w 7661702"/>
                <a:gd name="connsiteY24" fmla="*/ 2139889 h 2899205"/>
                <a:gd name="connsiteX25" fmla="*/ 1573755 w 7661702"/>
                <a:gd name="connsiteY25" fmla="*/ 2429810 h 2899205"/>
                <a:gd name="connsiteX26" fmla="*/ 1270048 w 7661702"/>
                <a:gd name="connsiteY26" fmla="*/ 2761147 h 2899205"/>
                <a:gd name="connsiteX27" fmla="*/ 0 w 7661702"/>
                <a:gd name="connsiteY27" fmla="*/ 2899205 h 2899205"/>
                <a:gd name="connsiteX28" fmla="*/ 0 w 7661702"/>
                <a:gd name="connsiteY28" fmla="*/ 2899205 h 289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61702" h="2899205">
                  <a:moveTo>
                    <a:pt x="7661702" y="0"/>
                  </a:moveTo>
                  <a:cubicBezTo>
                    <a:pt x="7534007" y="79383"/>
                    <a:pt x="7406312" y="158766"/>
                    <a:pt x="7247556" y="234697"/>
                  </a:cubicBezTo>
                  <a:cubicBezTo>
                    <a:pt x="7088800" y="310628"/>
                    <a:pt x="6826507" y="437181"/>
                    <a:pt x="6709166" y="455589"/>
                  </a:cubicBezTo>
                  <a:cubicBezTo>
                    <a:pt x="6591825" y="473997"/>
                    <a:pt x="6557313" y="400366"/>
                    <a:pt x="6543508" y="345143"/>
                  </a:cubicBezTo>
                  <a:cubicBezTo>
                    <a:pt x="6529703" y="289920"/>
                    <a:pt x="6644744" y="172571"/>
                    <a:pt x="6626337" y="124251"/>
                  </a:cubicBezTo>
                  <a:cubicBezTo>
                    <a:pt x="6607930" y="75931"/>
                    <a:pt x="6529703" y="18408"/>
                    <a:pt x="6433069" y="55223"/>
                  </a:cubicBezTo>
                  <a:cubicBezTo>
                    <a:pt x="6336435" y="92038"/>
                    <a:pt x="6147769" y="303726"/>
                    <a:pt x="6046533" y="345143"/>
                  </a:cubicBezTo>
                  <a:cubicBezTo>
                    <a:pt x="5945297" y="386560"/>
                    <a:pt x="5919988" y="292221"/>
                    <a:pt x="5825655" y="303726"/>
                  </a:cubicBezTo>
                  <a:cubicBezTo>
                    <a:pt x="5731322" y="315231"/>
                    <a:pt x="5584069" y="381959"/>
                    <a:pt x="5480533" y="414172"/>
                  </a:cubicBezTo>
                  <a:cubicBezTo>
                    <a:pt x="5376997" y="446385"/>
                    <a:pt x="5326379" y="471696"/>
                    <a:pt x="5204436" y="497006"/>
                  </a:cubicBezTo>
                  <a:cubicBezTo>
                    <a:pt x="5082493" y="522317"/>
                    <a:pt x="4882322" y="549928"/>
                    <a:pt x="4748875" y="566035"/>
                  </a:cubicBezTo>
                  <a:cubicBezTo>
                    <a:pt x="4615428" y="582142"/>
                    <a:pt x="4491184" y="593647"/>
                    <a:pt x="4403753" y="593647"/>
                  </a:cubicBezTo>
                  <a:cubicBezTo>
                    <a:pt x="4316322" y="593647"/>
                    <a:pt x="4316323" y="529220"/>
                    <a:pt x="4224290" y="566035"/>
                  </a:cubicBezTo>
                  <a:cubicBezTo>
                    <a:pt x="4132257" y="602850"/>
                    <a:pt x="3973501" y="768519"/>
                    <a:pt x="3851558" y="814538"/>
                  </a:cubicBezTo>
                  <a:cubicBezTo>
                    <a:pt x="3729615" y="860557"/>
                    <a:pt x="3582364" y="828344"/>
                    <a:pt x="3492632" y="842150"/>
                  </a:cubicBezTo>
                  <a:cubicBezTo>
                    <a:pt x="3402900" y="855956"/>
                    <a:pt x="3386795" y="883567"/>
                    <a:pt x="3313169" y="897373"/>
                  </a:cubicBezTo>
                  <a:cubicBezTo>
                    <a:pt x="3239543" y="911179"/>
                    <a:pt x="3106095" y="869761"/>
                    <a:pt x="3050876" y="924984"/>
                  </a:cubicBezTo>
                  <a:cubicBezTo>
                    <a:pt x="2995656" y="980207"/>
                    <a:pt x="2993356" y="1152778"/>
                    <a:pt x="2981852" y="1228710"/>
                  </a:cubicBezTo>
                  <a:cubicBezTo>
                    <a:pt x="2970348" y="1304642"/>
                    <a:pt x="3060080" y="1265526"/>
                    <a:pt x="2981852" y="1380574"/>
                  </a:cubicBezTo>
                  <a:cubicBezTo>
                    <a:pt x="2903624" y="1495622"/>
                    <a:pt x="2618323" y="1822357"/>
                    <a:pt x="2512486" y="1918997"/>
                  </a:cubicBezTo>
                  <a:cubicBezTo>
                    <a:pt x="2406649" y="2015637"/>
                    <a:pt x="2415852" y="1978823"/>
                    <a:pt x="2346828" y="1960415"/>
                  </a:cubicBezTo>
                  <a:cubicBezTo>
                    <a:pt x="2277804" y="1942007"/>
                    <a:pt x="2169665" y="1826959"/>
                    <a:pt x="2098340" y="1808551"/>
                  </a:cubicBezTo>
                  <a:cubicBezTo>
                    <a:pt x="2027015" y="1790143"/>
                    <a:pt x="1951088" y="1810853"/>
                    <a:pt x="1918877" y="1849969"/>
                  </a:cubicBezTo>
                  <a:cubicBezTo>
                    <a:pt x="1886666" y="1889085"/>
                    <a:pt x="1914275" y="1994929"/>
                    <a:pt x="1905072" y="2043249"/>
                  </a:cubicBezTo>
                  <a:cubicBezTo>
                    <a:pt x="1895869" y="2091569"/>
                    <a:pt x="1918876" y="2075462"/>
                    <a:pt x="1863657" y="2139889"/>
                  </a:cubicBezTo>
                  <a:cubicBezTo>
                    <a:pt x="1808437" y="2204316"/>
                    <a:pt x="1672690" y="2326267"/>
                    <a:pt x="1573755" y="2429810"/>
                  </a:cubicBezTo>
                  <a:cubicBezTo>
                    <a:pt x="1474820" y="2533353"/>
                    <a:pt x="1532340" y="2682915"/>
                    <a:pt x="1270048" y="2761147"/>
                  </a:cubicBezTo>
                  <a:cubicBezTo>
                    <a:pt x="1007755" y="2839380"/>
                    <a:pt x="0" y="2899205"/>
                    <a:pt x="0" y="2899205"/>
                  </a:cubicBezTo>
                  <a:lnTo>
                    <a:pt x="0" y="2899205"/>
                  </a:lnTo>
                </a:path>
              </a:pathLst>
            </a:custGeom>
            <a:ln w="28575" cmpd="sng">
              <a:solidFill>
                <a:srgbClr val="FF00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6" name="Group 15"/>
            <p:cNvGrpSpPr/>
            <p:nvPr/>
          </p:nvGrpSpPr>
          <p:grpSpPr>
            <a:xfrm>
              <a:off x="7037478" y="4529077"/>
              <a:ext cx="1410772" cy="1461985"/>
              <a:chOff x="7092398" y="4295667"/>
              <a:chExt cx="1410772" cy="1461985"/>
            </a:xfrm>
          </p:grpSpPr>
          <p:sp>
            <p:nvSpPr>
              <p:cNvPr id="8" name="Rectangle 7"/>
              <p:cNvSpPr/>
              <p:nvPr/>
            </p:nvSpPr>
            <p:spPr>
              <a:xfrm>
                <a:off x="7099689" y="4295667"/>
                <a:ext cx="1392089" cy="1461985"/>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5"/>
              <a:srcRect l="430" t="28165" r="83861" b="44635"/>
              <a:stretch/>
            </p:blipFill>
            <p:spPr>
              <a:xfrm>
                <a:off x="7099588" y="4324877"/>
                <a:ext cx="765169" cy="206098"/>
              </a:xfrm>
              <a:prstGeom prst="rect">
                <a:avLst/>
              </a:prstGeom>
            </p:spPr>
          </p:pic>
          <p:pic>
            <p:nvPicPr>
              <p:cNvPr id="9" name="Picture 8"/>
              <p:cNvPicPr>
                <a:picLocks noChangeAspect="1"/>
              </p:cNvPicPr>
              <p:nvPr/>
            </p:nvPicPr>
            <p:blipFill rotWithShape="1">
              <a:blip r:embed="rId5"/>
              <a:srcRect l="71993" t="27498" b="45301"/>
              <a:stretch/>
            </p:blipFill>
            <p:spPr>
              <a:xfrm>
                <a:off x="7095058" y="5094764"/>
                <a:ext cx="1364168" cy="206100"/>
              </a:xfrm>
              <a:prstGeom prst="rect">
                <a:avLst/>
              </a:prstGeom>
            </p:spPr>
          </p:pic>
          <p:pic>
            <p:nvPicPr>
              <p:cNvPr id="11" name="Picture 10"/>
              <p:cNvPicPr>
                <a:picLocks noChangeAspect="1"/>
              </p:cNvPicPr>
              <p:nvPr/>
            </p:nvPicPr>
            <p:blipFill rotWithShape="1">
              <a:blip r:embed="rId5"/>
              <a:srcRect l="41183" t="28584" r="30015" b="44332"/>
              <a:stretch/>
            </p:blipFill>
            <p:spPr>
              <a:xfrm>
                <a:off x="7100315" y="4891334"/>
                <a:ext cx="1402855" cy="205213"/>
              </a:xfrm>
              <a:prstGeom prst="rect">
                <a:avLst/>
              </a:prstGeom>
            </p:spPr>
          </p:pic>
          <p:pic>
            <p:nvPicPr>
              <p:cNvPr id="12" name="Picture 11"/>
              <p:cNvPicPr>
                <a:picLocks noChangeAspect="1"/>
              </p:cNvPicPr>
              <p:nvPr/>
            </p:nvPicPr>
            <p:blipFill rotWithShape="1">
              <a:blip r:embed="rId5"/>
              <a:srcRect l="72154" t="55786" b="21347"/>
              <a:stretch/>
            </p:blipFill>
            <p:spPr>
              <a:xfrm>
                <a:off x="7100757" y="4703478"/>
                <a:ext cx="1356353" cy="173258"/>
              </a:xfrm>
              <a:prstGeom prst="rect">
                <a:avLst/>
              </a:prstGeom>
            </p:spPr>
          </p:pic>
          <p:pic>
            <p:nvPicPr>
              <p:cNvPr id="13" name="Picture 12"/>
              <p:cNvPicPr>
                <a:picLocks noChangeAspect="1"/>
              </p:cNvPicPr>
              <p:nvPr/>
            </p:nvPicPr>
            <p:blipFill rotWithShape="1">
              <a:blip r:embed="rId5"/>
              <a:srcRect l="41183" t="57353" r="31663" b="17537"/>
              <a:stretch/>
            </p:blipFill>
            <p:spPr>
              <a:xfrm>
                <a:off x="7092398" y="4519076"/>
                <a:ext cx="1322607" cy="190257"/>
              </a:xfrm>
              <a:prstGeom prst="rect">
                <a:avLst/>
              </a:prstGeom>
            </p:spPr>
          </p:pic>
          <p:pic>
            <p:nvPicPr>
              <p:cNvPr id="10" name="Picture 9"/>
              <p:cNvPicPr>
                <a:picLocks noChangeAspect="1"/>
              </p:cNvPicPr>
              <p:nvPr/>
            </p:nvPicPr>
            <p:blipFill rotWithShape="1">
              <a:blip r:embed="rId5"/>
              <a:srcRect l="19065" t="55726" r="60455" b="16138"/>
              <a:stretch/>
            </p:blipFill>
            <p:spPr>
              <a:xfrm>
                <a:off x="7118288" y="5502604"/>
                <a:ext cx="997582" cy="213180"/>
              </a:xfrm>
              <a:prstGeom prst="rect">
                <a:avLst/>
              </a:prstGeom>
            </p:spPr>
          </p:pic>
          <p:pic>
            <p:nvPicPr>
              <p:cNvPr id="15" name="Picture 14"/>
              <p:cNvPicPr>
                <a:picLocks noChangeAspect="1"/>
              </p:cNvPicPr>
              <p:nvPr/>
            </p:nvPicPr>
            <p:blipFill rotWithShape="1">
              <a:blip r:embed="rId5"/>
              <a:srcRect l="18913" t="30161" r="60455" b="43841"/>
              <a:stretch/>
            </p:blipFill>
            <p:spPr>
              <a:xfrm>
                <a:off x="7107105" y="5320259"/>
                <a:ext cx="1004963" cy="196983"/>
              </a:xfrm>
              <a:prstGeom prst="rect">
                <a:avLst/>
              </a:prstGeom>
            </p:spPr>
          </p:pic>
        </p:grpSp>
        <p:sp>
          <p:nvSpPr>
            <p:cNvPr id="14" name="TextBox 13"/>
            <p:cNvSpPr txBox="1"/>
            <p:nvPr/>
          </p:nvSpPr>
          <p:spPr>
            <a:xfrm>
              <a:off x="5134919" y="5795305"/>
              <a:ext cx="1250983" cy="307777"/>
            </a:xfrm>
            <a:prstGeom prst="rect">
              <a:avLst/>
            </a:prstGeom>
            <a:noFill/>
            <a:ln>
              <a:noFill/>
            </a:ln>
          </p:spPr>
          <p:txBody>
            <a:bodyPr wrap="square" rtlCol="0">
              <a:spAutoFit/>
            </a:bodyPr>
            <a:lstStyle/>
            <a:p>
              <a:r>
                <a:rPr lang="en-US" sz="1400" dirty="0" smtClean="0">
                  <a:solidFill>
                    <a:srgbClr val="FFFF00"/>
                  </a:solidFill>
                  <a:latin typeface="Arial"/>
                  <a:cs typeface="Arial"/>
                </a:rPr>
                <a:t>mPING obs</a:t>
              </a:r>
            </a:p>
          </p:txBody>
        </p:sp>
      </p:grpSp>
      <p:pic>
        <p:nvPicPr>
          <p:cNvPr id="18" name="Picture 17" descr="Z-Rs.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8299" y="3835250"/>
            <a:ext cx="3934218" cy="2760380"/>
          </a:xfrm>
          <a:prstGeom prst="rect">
            <a:avLst/>
          </a:prstGeom>
        </p:spPr>
      </p:pic>
    </p:spTree>
    <p:extLst>
      <p:ext uri="{BB962C8B-B14F-4D97-AF65-F5344CB8AC3E}">
        <p14:creationId xmlns:p14="http://schemas.microsoft.com/office/powerpoint/2010/main" val="404658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left)">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extLst>
              <p:ext uri="{D42A27DB-BD31-4B8C-83A1-F6EECF244321}">
                <p14:modId xmlns:p14="http://schemas.microsoft.com/office/powerpoint/2010/main" val="728322"/>
              </p:ext>
            </p:extLst>
          </p:nvPr>
        </p:nvGraphicFramePr>
        <p:xfrm>
          <a:off x="283013" y="1674688"/>
          <a:ext cx="8494385" cy="476520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83013" y="121430"/>
            <a:ext cx="8178362" cy="997543"/>
          </a:xfrm>
        </p:spPr>
        <p:txBody>
          <a:bodyPr>
            <a:normAutofit fontScale="90000"/>
          </a:bodyPr>
          <a:lstStyle/>
          <a:p>
            <a:r>
              <a:rPr lang="en-US" dirty="0" smtClean="0">
                <a:latin typeface="Arial"/>
                <a:cs typeface="Arial"/>
              </a:rPr>
              <a:t>MRMS </a:t>
            </a:r>
            <a:r>
              <a:rPr lang="en-US" dirty="0">
                <a:latin typeface="Arial"/>
                <a:cs typeface="Arial"/>
              </a:rPr>
              <a:t>O</a:t>
            </a:r>
            <a:r>
              <a:rPr lang="en-US" dirty="0" smtClean="0">
                <a:latin typeface="Arial"/>
                <a:cs typeface="Arial"/>
              </a:rPr>
              <a:t>perational QPE Performance</a:t>
            </a:r>
            <a:endParaRPr lang="en-US" dirty="0">
              <a:latin typeface="Arial"/>
              <a:cs typeface="Arial"/>
            </a:endParaRPr>
          </a:p>
        </p:txBody>
      </p:sp>
      <p:sp>
        <p:nvSpPr>
          <p:cNvPr id="5" name="Slide Number Placeholder 4"/>
          <p:cNvSpPr>
            <a:spLocks noGrp="1"/>
          </p:cNvSpPr>
          <p:nvPr>
            <p:ph type="sldNum" sz="quarter" idx="4294967295"/>
          </p:nvPr>
        </p:nvSpPr>
        <p:spPr>
          <a:xfrm>
            <a:off x="8069279" y="121430"/>
            <a:ext cx="1011198" cy="365125"/>
          </a:xfrm>
          <a:prstGeom prst="rect">
            <a:avLst/>
          </a:prstGeom>
        </p:spPr>
        <p:txBody>
          <a:bodyPr/>
          <a:lstStyle/>
          <a:p>
            <a:fld id="{2AE81A39-2840-ED4D-A514-D08330109612}" type="slidenum">
              <a:rPr lang="en-US" smtClean="0"/>
              <a:pPr/>
              <a:t>21</a:t>
            </a:fld>
            <a:endParaRPr lang="en-US" dirty="0"/>
          </a:p>
        </p:txBody>
      </p:sp>
      <p:sp>
        <p:nvSpPr>
          <p:cNvPr id="3" name="TextBox 2"/>
          <p:cNvSpPr txBox="1"/>
          <p:nvPr/>
        </p:nvSpPr>
        <p:spPr>
          <a:xfrm>
            <a:off x="2210784" y="1366311"/>
            <a:ext cx="5087948" cy="954107"/>
          </a:xfrm>
          <a:prstGeom prst="rect">
            <a:avLst/>
          </a:prstGeom>
          <a:solidFill>
            <a:schemeClr val="bg1"/>
          </a:solidFill>
        </p:spPr>
        <p:txBody>
          <a:bodyPr wrap="square" rtlCol="0">
            <a:spAutoFit/>
          </a:bodyPr>
          <a:lstStyle/>
          <a:p>
            <a:r>
              <a:rPr lang="en-US" sz="1400" b="1" dirty="0" smtClean="0">
                <a:solidFill>
                  <a:srgbClr val="13F4FF"/>
                </a:solidFill>
                <a:effectLst>
                  <a:outerShdw blurRad="50800" dist="38100" dir="2700000" algn="tl" rotWithShape="0">
                    <a:srgbClr val="000000">
                      <a:alpha val="43000"/>
                    </a:srgbClr>
                  </a:outerShdw>
                </a:effectLst>
              </a:rPr>
              <a:t>Stage-II radar only (</a:t>
            </a:r>
            <a:r>
              <a:rPr lang="en-US" sz="1200" b="1" dirty="0" smtClean="0">
                <a:solidFill>
                  <a:srgbClr val="13F4FF"/>
                </a:solidFill>
                <a:effectLst>
                  <a:outerShdw blurRad="50800" dist="38100" dir="2700000" algn="tl" rotWithShape="0">
                    <a:srgbClr val="000000">
                      <a:alpha val="43000"/>
                    </a:srgbClr>
                  </a:outerShdw>
                </a:effectLst>
              </a:rPr>
              <a:t>4 </a:t>
            </a:r>
            <a:r>
              <a:rPr lang="en-US" sz="1200" b="1" dirty="0">
                <a:solidFill>
                  <a:srgbClr val="13F4FF"/>
                </a:solidFill>
                <a:effectLst>
                  <a:outerShdw blurRad="50800" dist="38100" dir="2700000" algn="tl" rotWithShape="0">
                    <a:srgbClr val="000000">
                      <a:alpha val="43000"/>
                    </a:srgbClr>
                  </a:outerShdw>
                </a:effectLst>
              </a:rPr>
              <a:t>km</a:t>
            </a:r>
            <a:r>
              <a:rPr lang="en-US" sz="1200" b="1" dirty="0" smtClean="0">
                <a:solidFill>
                  <a:srgbClr val="13F4FF"/>
                </a:solidFill>
                <a:effectLst>
                  <a:outerShdw blurRad="50800" dist="38100" dir="2700000" algn="tl" rotWithShape="0">
                    <a:srgbClr val="000000">
                      <a:alpha val="43000"/>
                    </a:srgbClr>
                  </a:outerShdw>
                </a:effectLst>
              </a:rPr>
              <a:t>, hrly</a:t>
            </a:r>
            <a:r>
              <a:rPr lang="en-US" sz="1400" b="1" dirty="0" smtClean="0">
                <a:solidFill>
                  <a:srgbClr val="13F4FF"/>
                </a:solidFill>
                <a:effectLst>
                  <a:outerShdw blurRad="50800" dist="38100" dir="2700000" algn="tl" rotWithShape="0">
                    <a:srgbClr val="000000">
                      <a:alpha val="43000"/>
                    </a:srgbClr>
                  </a:outerShdw>
                </a:effectLst>
              </a:rPr>
              <a:t>)</a:t>
            </a:r>
          </a:p>
          <a:p>
            <a:r>
              <a:rPr lang="en-US" sz="1400" b="1" dirty="0" smtClean="0">
                <a:solidFill>
                  <a:schemeClr val="accent5"/>
                </a:solidFill>
                <a:effectLst>
                  <a:outerShdw blurRad="50800" dist="38100" dir="2700000" algn="tl" rotWithShape="0">
                    <a:srgbClr val="000000">
                      <a:alpha val="43000"/>
                    </a:srgbClr>
                  </a:outerShdw>
                </a:effectLst>
              </a:rPr>
              <a:t>MRMS </a:t>
            </a:r>
            <a:r>
              <a:rPr lang="en-US" sz="1400" b="1" dirty="0">
                <a:solidFill>
                  <a:schemeClr val="accent5"/>
                </a:solidFill>
                <a:effectLst>
                  <a:outerShdw blurRad="50800" dist="38100" dir="2700000" algn="tl" rotWithShape="0">
                    <a:srgbClr val="000000">
                      <a:alpha val="43000"/>
                    </a:srgbClr>
                  </a:outerShdw>
                </a:effectLst>
              </a:rPr>
              <a:t>radar only (</a:t>
            </a:r>
            <a:r>
              <a:rPr lang="en-US" sz="1200" b="1" dirty="0">
                <a:solidFill>
                  <a:schemeClr val="accent5"/>
                </a:solidFill>
                <a:effectLst>
                  <a:outerShdw blurRad="50800" dist="38100" dir="2700000" algn="tl" rotWithShape="0">
                    <a:srgbClr val="000000">
                      <a:alpha val="43000"/>
                    </a:srgbClr>
                  </a:outerShdw>
                </a:effectLst>
              </a:rPr>
              <a:t>1km, </a:t>
            </a:r>
            <a:r>
              <a:rPr lang="en-US" sz="1200" b="1" dirty="0" smtClean="0">
                <a:solidFill>
                  <a:schemeClr val="accent5"/>
                </a:solidFill>
                <a:effectLst>
                  <a:outerShdw blurRad="50800" dist="38100" dir="2700000" algn="tl" rotWithShape="0">
                    <a:srgbClr val="000000">
                      <a:alpha val="43000"/>
                    </a:srgbClr>
                  </a:outerShdw>
                </a:effectLst>
              </a:rPr>
              <a:t>2min</a:t>
            </a:r>
            <a:r>
              <a:rPr lang="en-US" sz="1400" b="1" dirty="0" smtClean="0">
                <a:solidFill>
                  <a:schemeClr val="accent5"/>
                </a:solidFill>
                <a:effectLst>
                  <a:outerShdw blurRad="50800" dist="38100" dir="2700000" algn="tl" rotWithShape="0">
                    <a:srgbClr val="000000">
                      <a:alpha val="43000"/>
                    </a:srgbClr>
                  </a:outerShdw>
                </a:effectLst>
              </a:rPr>
              <a:t>)</a:t>
            </a:r>
          </a:p>
          <a:p>
            <a:r>
              <a:rPr lang="en-US" sz="1400" b="1" dirty="0">
                <a:solidFill>
                  <a:schemeClr val="accent4">
                    <a:lumMod val="75000"/>
                    <a:lumOff val="25000"/>
                  </a:schemeClr>
                </a:solidFill>
                <a:effectLst>
                  <a:outerShdw blurRad="50800" dist="38100" dir="2700000" algn="tl" rotWithShape="0">
                    <a:srgbClr val="000000">
                      <a:alpha val="43000"/>
                    </a:srgbClr>
                  </a:outerShdw>
                </a:effectLst>
              </a:rPr>
              <a:t>MRMS local gauge bias corrected (</a:t>
            </a:r>
            <a:r>
              <a:rPr lang="en-US" sz="1200" b="1" dirty="0">
                <a:solidFill>
                  <a:schemeClr val="accent4">
                    <a:lumMod val="75000"/>
                    <a:lumOff val="25000"/>
                  </a:schemeClr>
                </a:solidFill>
                <a:effectLst>
                  <a:outerShdw blurRad="50800" dist="38100" dir="2700000" algn="tl" rotWithShape="0">
                    <a:srgbClr val="000000">
                      <a:alpha val="43000"/>
                    </a:srgbClr>
                  </a:outerShdw>
                </a:effectLst>
              </a:rPr>
              <a:t>1km, </a:t>
            </a:r>
            <a:r>
              <a:rPr lang="en-US" sz="1200" b="1" dirty="0" smtClean="0">
                <a:solidFill>
                  <a:schemeClr val="accent4">
                    <a:lumMod val="75000"/>
                    <a:lumOff val="25000"/>
                  </a:schemeClr>
                </a:solidFill>
                <a:effectLst>
                  <a:outerShdw blurRad="50800" dist="38100" dir="2700000" algn="tl" rotWithShape="0">
                    <a:srgbClr val="000000">
                      <a:alpha val="43000"/>
                    </a:srgbClr>
                  </a:outerShdw>
                </a:effectLst>
              </a:rPr>
              <a:t>hrly</a:t>
            </a:r>
            <a:r>
              <a:rPr lang="en-US" sz="1400" b="1" dirty="0" smtClean="0">
                <a:solidFill>
                  <a:schemeClr val="accent4">
                    <a:lumMod val="75000"/>
                    <a:lumOff val="25000"/>
                  </a:schemeClr>
                </a:solidFill>
                <a:effectLst>
                  <a:outerShdw blurRad="50800" dist="38100" dir="2700000" algn="tl" rotWithShape="0">
                    <a:srgbClr val="000000">
                      <a:alpha val="43000"/>
                    </a:srgbClr>
                  </a:outerShdw>
                </a:effectLst>
              </a:rPr>
              <a:t>)</a:t>
            </a:r>
          </a:p>
          <a:p>
            <a:r>
              <a:rPr lang="en-US" sz="1400" b="1" dirty="0">
                <a:solidFill>
                  <a:schemeClr val="accent2"/>
                </a:solidFill>
                <a:effectLst>
                  <a:outerShdw blurRad="50800" dist="38100" dir="2700000" algn="tl" rotWithShape="0">
                    <a:srgbClr val="000000">
                      <a:alpha val="43000"/>
                    </a:srgbClr>
                  </a:outerShdw>
                </a:effectLst>
              </a:rPr>
              <a:t>Stage-IV (manual merging of multiple QPEs;  4-km, hrly</a:t>
            </a:r>
            <a:r>
              <a:rPr lang="en-US" sz="1400" b="1" dirty="0" smtClean="0">
                <a:solidFill>
                  <a:schemeClr val="accent2"/>
                </a:solidFill>
                <a:effectLst>
                  <a:outerShdw blurRad="50800" dist="38100" dir="2700000" algn="tl" rotWithShape="0">
                    <a:srgbClr val="000000">
                      <a:alpha val="43000"/>
                    </a:srgbClr>
                  </a:outerShdw>
                </a:effectLst>
              </a:rPr>
              <a:t>)</a:t>
            </a:r>
            <a:endParaRPr lang="en-US" sz="1400" b="1" dirty="0">
              <a:solidFill>
                <a:schemeClr val="accent2"/>
              </a:solidFill>
              <a:effectLst>
                <a:outerShdw blurRad="50800" dist="38100" dir="2700000" algn="tl" rotWithShape="0">
                  <a:srgbClr val="000000">
                    <a:alpha val="43000"/>
                  </a:srgbClr>
                </a:outerShdw>
              </a:effectLst>
            </a:endParaRPr>
          </a:p>
        </p:txBody>
      </p:sp>
      <p:sp>
        <p:nvSpPr>
          <p:cNvPr id="4" name="Rectangle 3"/>
          <p:cNvSpPr/>
          <p:nvPr/>
        </p:nvSpPr>
        <p:spPr>
          <a:xfrm>
            <a:off x="283012" y="6270619"/>
            <a:ext cx="8687199" cy="338554"/>
          </a:xfrm>
          <a:prstGeom prst="rect">
            <a:avLst/>
          </a:prstGeom>
        </p:spPr>
        <p:txBody>
          <a:bodyPr wrap="square">
            <a:spAutoFit/>
          </a:bodyPr>
          <a:lstStyle/>
          <a:p>
            <a:r>
              <a:rPr lang="en-US" sz="1600" i="1" dirty="0" smtClean="0">
                <a:solidFill>
                  <a:srgbClr val="FFFF00"/>
                </a:solidFill>
              </a:rPr>
              <a:t>Steve Cocks: “MRMS </a:t>
            </a:r>
            <a:r>
              <a:rPr lang="en-US" sz="1600" i="1" dirty="0">
                <a:solidFill>
                  <a:srgbClr val="FFFF00"/>
                </a:solidFill>
              </a:rPr>
              <a:t>QPE Performance during the 2014 Warm </a:t>
            </a:r>
            <a:r>
              <a:rPr lang="en-US" sz="1600" i="1" dirty="0" smtClean="0">
                <a:solidFill>
                  <a:srgbClr val="FFFF00"/>
                </a:solidFill>
              </a:rPr>
              <a:t>Season”, 11A.5A 2:30pm 9/</a:t>
            </a:r>
            <a:r>
              <a:rPr lang="en-US" sz="1600" i="1" smtClean="0">
                <a:solidFill>
                  <a:srgbClr val="FFFF00"/>
                </a:solidFill>
              </a:rPr>
              <a:t>17 </a:t>
            </a:r>
            <a:endParaRPr lang="en-US" sz="1600" i="1" dirty="0">
              <a:solidFill>
                <a:srgbClr val="FFFF00"/>
              </a:solidFill>
            </a:endParaRPr>
          </a:p>
        </p:txBody>
      </p:sp>
    </p:spTree>
    <p:extLst>
      <p:ext uri="{BB962C8B-B14F-4D97-AF65-F5344CB8AC3E}">
        <p14:creationId xmlns:p14="http://schemas.microsoft.com/office/powerpoint/2010/main" val="125003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450759" y="211245"/>
            <a:ext cx="8315030" cy="1026821"/>
          </a:xfrm>
        </p:spPr>
        <p:txBody>
          <a:bodyPr>
            <a:normAutofit/>
          </a:bodyPr>
          <a:lstStyle/>
          <a:p>
            <a:pPr algn="l"/>
            <a:r>
              <a:rPr lang="en-US" dirty="0" smtClean="0">
                <a:latin typeface="TradeGothicBold" charset="0"/>
              </a:rPr>
              <a:t>MRMS QPE Applications</a:t>
            </a:r>
            <a:endParaRPr lang="en-US" dirty="0">
              <a:latin typeface="TradeGothicBold" charset="0"/>
            </a:endParaRPr>
          </a:p>
        </p:txBody>
      </p:sp>
      <p:sp>
        <p:nvSpPr>
          <p:cNvPr id="2" name="Slide Number Placeholder 1"/>
          <p:cNvSpPr>
            <a:spLocks noGrp="1"/>
          </p:cNvSpPr>
          <p:nvPr>
            <p:ph type="sldNum" sz="quarter" idx="12"/>
          </p:nvPr>
        </p:nvSpPr>
        <p:spPr/>
        <p:txBody>
          <a:bodyPr/>
          <a:lstStyle/>
          <a:p>
            <a:fld id="{D51B1380-119E-7D4D-953E-735922E90AEC}" type="slidenum">
              <a:rPr lang="en-US" smtClean="0"/>
              <a:t>22</a:t>
            </a:fld>
            <a:endParaRPr lang="en-US" dirty="0"/>
          </a:p>
        </p:txBody>
      </p:sp>
      <p:sp>
        <p:nvSpPr>
          <p:cNvPr id="11" name="Rectangle 3"/>
          <p:cNvSpPr txBox="1">
            <a:spLocks noChangeArrowheads="1"/>
          </p:cNvSpPr>
          <p:nvPr/>
        </p:nvSpPr>
        <p:spPr>
          <a:xfrm>
            <a:off x="477755" y="1498928"/>
            <a:ext cx="8288034" cy="1836363"/>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a:lnSpc>
                <a:spcPct val="110000"/>
              </a:lnSpc>
              <a:spcBef>
                <a:spcPts val="500"/>
              </a:spcBef>
              <a:spcAft>
                <a:spcPts val="600"/>
              </a:spcAft>
              <a:defRPr/>
            </a:pPr>
            <a:r>
              <a:rPr lang="en-US" sz="2400" dirty="0">
                <a:effectLst>
                  <a:outerShdw blurRad="50800" dist="38100" dir="2700000" algn="tl" rotWithShape="0">
                    <a:srgbClr val="000000">
                      <a:alpha val="43000"/>
                    </a:srgbClr>
                  </a:outerShdw>
                </a:effectLst>
                <a:ea typeface="ＭＳ Ｐゴシック" pitchFamily="-112" charset="-128"/>
                <a:cs typeface="ＭＳ Ｐゴシック" pitchFamily="-112" charset="-128"/>
              </a:rPr>
              <a:t>Serving as a base product for the </a:t>
            </a:r>
            <a:r>
              <a:rPr lang="en-US" sz="2400" dirty="0">
                <a:solidFill>
                  <a:srgbClr val="FFFF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River Forecast </a:t>
            </a:r>
            <a:r>
              <a:rPr lang="en-US" sz="2400" dirty="0" smtClean="0">
                <a:solidFill>
                  <a:srgbClr val="FFFF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Centers</a:t>
            </a:r>
            <a:r>
              <a:rPr lang="en-US" sz="24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 operations</a:t>
            </a:r>
            <a:endParaRPr lang="en-US" sz="2400" dirty="0">
              <a:effectLst>
                <a:outerShdw blurRad="50800" dist="38100" dir="2700000" algn="tl" rotWithShape="0">
                  <a:srgbClr val="000000">
                    <a:alpha val="43000"/>
                  </a:srgbClr>
                </a:outerShdw>
              </a:effectLst>
              <a:ea typeface="ＭＳ Ｐゴシック" pitchFamily="-112" charset="-128"/>
              <a:cs typeface="ＭＳ Ｐゴシック" pitchFamily="-112" charset="-128"/>
            </a:endParaRPr>
          </a:p>
          <a:p>
            <a:pPr>
              <a:lnSpc>
                <a:spcPct val="110000"/>
              </a:lnSpc>
              <a:spcBef>
                <a:spcPts val="500"/>
              </a:spcBef>
              <a:spcAft>
                <a:spcPts val="600"/>
              </a:spcAft>
              <a:defRPr/>
            </a:pPr>
            <a:r>
              <a:rPr lang="en-US" sz="24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Providing a forcing for distributed flash flood model </a:t>
            </a:r>
          </a:p>
        </p:txBody>
      </p:sp>
      <p:sp>
        <p:nvSpPr>
          <p:cNvPr id="5" name="Rectangle 3"/>
          <p:cNvSpPr txBox="1">
            <a:spLocks noChangeArrowheads="1"/>
          </p:cNvSpPr>
          <p:nvPr/>
        </p:nvSpPr>
        <p:spPr>
          <a:xfrm>
            <a:off x="466060" y="3335292"/>
            <a:ext cx="8288034" cy="1427334"/>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a:lnSpc>
                <a:spcPct val="110000"/>
              </a:lnSpc>
              <a:spcBef>
                <a:spcPts val="500"/>
              </a:spcBef>
              <a:spcAft>
                <a:spcPts val="600"/>
              </a:spcAft>
              <a:defRPr/>
            </a:pPr>
            <a:r>
              <a:rPr lang="en-US" sz="24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Evaluations of satellite QPEs</a:t>
            </a:r>
            <a:r>
              <a:rPr lang="en-US" sz="1700" dirty="0" smtClean="0"/>
              <a:t>.</a:t>
            </a:r>
            <a:endParaRPr lang="en-US" sz="17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endParaRPr>
          </a:p>
          <a:p>
            <a:pPr>
              <a:lnSpc>
                <a:spcPct val="110000"/>
              </a:lnSpc>
              <a:spcBef>
                <a:spcPts val="500"/>
              </a:spcBef>
              <a:spcAft>
                <a:spcPts val="600"/>
              </a:spcAft>
              <a:defRPr/>
            </a:pPr>
            <a:r>
              <a:rPr lang="en-US" sz="24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Probabilistic QPE study</a:t>
            </a:r>
            <a:r>
              <a:rPr lang="en-US" sz="1700" dirty="0" smtClean="0"/>
              <a:t>. </a:t>
            </a:r>
            <a:endParaRPr lang="en-US" sz="17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endParaRPr>
          </a:p>
          <a:p>
            <a:pPr>
              <a:lnSpc>
                <a:spcPct val="110000"/>
              </a:lnSpc>
              <a:spcBef>
                <a:spcPts val="500"/>
              </a:spcBef>
              <a:spcAft>
                <a:spcPts val="600"/>
              </a:spcAft>
              <a:defRPr/>
            </a:pPr>
            <a:r>
              <a:rPr lang="en-US" sz="24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Land Information System</a:t>
            </a:r>
          </a:p>
        </p:txBody>
      </p:sp>
      <p:sp>
        <p:nvSpPr>
          <p:cNvPr id="6" name="Rectangle 3"/>
          <p:cNvSpPr txBox="1">
            <a:spLocks noChangeArrowheads="1"/>
          </p:cNvSpPr>
          <p:nvPr/>
        </p:nvSpPr>
        <p:spPr>
          <a:xfrm>
            <a:off x="462454" y="4957038"/>
            <a:ext cx="8288034" cy="1270456"/>
          </a:xfrm>
          <a:prstGeom prst="rect">
            <a:avLst/>
          </a:prstGeom>
        </p:spPr>
        <p:txBody>
          <a:bodyPr vert="horz" lIns="91440" tIns="45720" rIns="91440" bIns="45720" rtlCol="0">
            <a:normAutofit fontScale="92500" lnSpcReduction="10000"/>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a:lnSpc>
                <a:spcPct val="110000"/>
              </a:lnSpc>
              <a:spcBef>
                <a:spcPts val="500"/>
              </a:spcBef>
              <a:spcAft>
                <a:spcPts val="600"/>
              </a:spcAft>
              <a:defRPr/>
            </a:pPr>
            <a:r>
              <a:rPr lang="en-US" sz="24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High</a:t>
            </a:r>
            <a:r>
              <a:rPr lang="en-US" sz="2400" dirty="0">
                <a:effectLst>
                  <a:outerShdw blurRad="50800" dist="38100" dir="2700000" algn="tl" rotWithShape="0">
                    <a:srgbClr val="000000">
                      <a:alpha val="43000"/>
                    </a:srgbClr>
                  </a:outerShdw>
                </a:effectLst>
                <a:ea typeface="ＭＳ Ｐゴシック" pitchFamily="-112" charset="-128"/>
                <a:cs typeface="ＭＳ Ｐゴシック" pitchFamily="-112" charset="-128"/>
              </a:rPr>
              <a:t>-resolution precipitation </a:t>
            </a:r>
            <a:r>
              <a:rPr lang="en-US" sz="24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reanalysis</a:t>
            </a:r>
            <a:endParaRPr lang="en-US" sz="2400" dirty="0">
              <a:effectLst>
                <a:outerShdw blurRad="50800" dist="38100" dir="2700000" algn="tl" rotWithShape="0">
                  <a:srgbClr val="000000">
                    <a:alpha val="43000"/>
                  </a:srgbClr>
                </a:outerShdw>
              </a:effectLst>
              <a:ea typeface="ＭＳ Ｐゴシック" pitchFamily="-112" charset="-128"/>
              <a:cs typeface="ＭＳ Ｐゴシック" pitchFamily="-112" charset="-128"/>
            </a:endParaRPr>
          </a:p>
          <a:p>
            <a:pPr>
              <a:lnSpc>
                <a:spcPct val="110000"/>
              </a:lnSpc>
              <a:spcBef>
                <a:spcPts val="500"/>
              </a:spcBef>
              <a:spcAft>
                <a:spcPts val="600"/>
              </a:spcAft>
              <a:defRPr/>
            </a:pPr>
            <a:r>
              <a:rPr lang="en-US" sz="24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Other (</a:t>
            </a:r>
            <a:r>
              <a:rPr lang="en-US" sz="1900" dirty="0" smtClean="0">
                <a:solidFill>
                  <a:srgbClr val="FFFF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MRMS research system sends live data to ~70 users from government agencies, private companies, universities</a:t>
            </a:r>
            <a:r>
              <a:rPr lang="en-US" sz="24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a:t>
            </a:r>
          </a:p>
        </p:txBody>
      </p:sp>
    </p:spTree>
    <p:extLst>
      <p:ext uri="{BB962C8B-B14F-4D97-AF65-F5344CB8AC3E}">
        <p14:creationId xmlns:p14="http://schemas.microsoft.com/office/powerpoint/2010/main" val="321947142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Outline</a:t>
            </a:r>
            <a:endParaRPr lang="en-US" sz="4800" dirty="0"/>
          </a:p>
        </p:txBody>
      </p:sp>
      <p:sp>
        <p:nvSpPr>
          <p:cNvPr id="3" name="Content Placeholder 2"/>
          <p:cNvSpPr>
            <a:spLocks noGrp="1"/>
          </p:cNvSpPr>
          <p:nvPr>
            <p:ph idx="1"/>
          </p:nvPr>
        </p:nvSpPr>
        <p:spPr>
          <a:xfrm>
            <a:off x="914400" y="1741133"/>
            <a:ext cx="7315200" cy="4300438"/>
          </a:xfrm>
        </p:spPr>
        <p:txBody>
          <a:bodyPr>
            <a:normAutofit/>
          </a:bodyPr>
          <a:lstStyle/>
          <a:p>
            <a:r>
              <a:rPr lang="en-US" dirty="0" smtClean="0">
                <a:solidFill>
                  <a:schemeClr val="accent6"/>
                </a:solidFill>
                <a:effectLst>
                  <a:outerShdw blurRad="50800" dist="38100" dir="2700000" algn="tl" rotWithShape="0">
                    <a:srgbClr val="000000">
                      <a:alpha val="43000"/>
                    </a:srgbClr>
                  </a:outerShdw>
                </a:effectLst>
              </a:rPr>
              <a:t>What is MRMS?</a:t>
            </a:r>
          </a:p>
          <a:p>
            <a:endParaRPr lang="en-US" dirty="0">
              <a:effectLst>
                <a:outerShdw blurRad="50800" dist="38100" dir="2700000" algn="tl" rotWithShape="0">
                  <a:srgbClr val="000000">
                    <a:alpha val="43000"/>
                  </a:srgbClr>
                </a:outerShdw>
              </a:effectLst>
            </a:endParaRPr>
          </a:p>
          <a:p>
            <a:r>
              <a:rPr lang="en-US" dirty="0" smtClean="0">
                <a:solidFill>
                  <a:srgbClr val="6F6C7D"/>
                </a:solidFill>
                <a:effectLst>
                  <a:outerShdw blurRad="50800" dist="38100" dir="2700000" algn="tl" rotWithShape="0">
                    <a:srgbClr val="000000">
                      <a:alpha val="43000"/>
                    </a:srgbClr>
                  </a:outerShdw>
                </a:effectLst>
              </a:rPr>
              <a:t>MRMS QPE Operational Products and Applications</a:t>
            </a:r>
          </a:p>
          <a:p>
            <a:endParaRPr lang="en-US" dirty="0">
              <a:effectLst>
                <a:outerShdw blurRad="50800" dist="38100" dir="2700000" algn="tl" rotWithShape="0">
                  <a:srgbClr val="000000">
                    <a:alpha val="43000"/>
                  </a:srgbClr>
                </a:outerShdw>
              </a:effectLst>
            </a:endParaRPr>
          </a:p>
          <a:p>
            <a:r>
              <a:rPr lang="en-US" dirty="0" smtClean="0">
                <a:effectLst>
                  <a:outerShdw blurRad="50800" dist="38100" dir="2700000" algn="tl" rotWithShape="0">
                    <a:srgbClr val="000000">
                      <a:alpha val="43000"/>
                    </a:srgbClr>
                  </a:outerShdw>
                </a:effectLst>
              </a:rPr>
              <a:t>Ongoing Research: Challenges and Opportunities</a:t>
            </a:r>
          </a:p>
          <a:p>
            <a:endParaRPr lang="en-US" dirty="0" smtClean="0">
              <a:effectLst>
                <a:outerShdw blurRad="50800" dist="38100" dir="2700000" algn="tl" rotWithShape="0">
                  <a:srgbClr val="000000">
                    <a:alpha val="43000"/>
                  </a:srgbClr>
                </a:outerShdw>
              </a:effectLst>
            </a:endParaRPr>
          </a:p>
          <a:p>
            <a:r>
              <a:rPr lang="en-US" dirty="0">
                <a:effectLst>
                  <a:outerShdw blurRad="50800" dist="38100" dir="2700000" algn="tl" rotWithShape="0">
                    <a:srgbClr val="000000">
                      <a:alpha val="43000"/>
                    </a:srgbClr>
                  </a:outerShdw>
                </a:effectLst>
              </a:rPr>
              <a:t>Taiwan MRMS System (“QPESUMS”)</a:t>
            </a:r>
          </a:p>
          <a:p>
            <a:endParaRPr lang="en-US" dirty="0">
              <a:effectLst>
                <a:outerShdw blurRad="50800" dist="38100" dir="2700000" algn="tl" rotWithShape="0">
                  <a:srgbClr val="000000">
                    <a:alpha val="43000"/>
                  </a:srgbClr>
                </a:outerShdw>
              </a:effectLst>
            </a:endParaRPr>
          </a:p>
          <a:p>
            <a:r>
              <a:rPr lang="en-US" dirty="0" smtClean="0">
                <a:effectLst>
                  <a:outerShdw blurRad="50800" dist="38100" dir="2700000" algn="tl" rotWithShape="0">
                    <a:srgbClr val="000000">
                      <a:alpha val="43000"/>
                    </a:srgbClr>
                  </a:outerShdw>
                </a:effectLst>
              </a:rPr>
              <a:t>Summary</a:t>
            </a:r>
          </a:p>
        </p:txBody>
      </p:sp>
      <p:sp>
        <p:nvSpPr>
          <p:cNvPr id="6" name="Slide Number Placeholder 5"/>
          <p:cNvSpPr>
            <a:spLocks noGrp="1"/>
          </p:cNvSpPr>
          <p:nvPr>
            <p:ph type="sldNum" sz="quarter" idx="12"/>
          </p:nvPr>
        </p:nvSpPr>
        <p:spPr/>
        <p:txBody>
          <a:bodyPr/>
          <a:lstStyle/>
          <a:p>
            <a:fld id="{C2B42FF8-D270-DC47-AB49-D3A0BE0EC3CC}" type="slidenum">
              <a:rPr lang="en-US" smtClean="0"/>
              <a:t>23</a:t>
            </a:fld>
            <a:endParaRPr lang="en-US" dirty="0"/>
          </a:p>
        </p:txBody>
      </p:sp>
    </p:spTree>
    <p:extLst>
      <p:ext uri="{BB962C8B-B14F-4D97-AF65-F5344CB8AC3E}">
        <p14:creationId xmlns:p14="http://schemas.microsoft.com/office/powerpoint/2010/main" val="6863085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9543" y="2930243"/>
            <a:ext cx="6506032" cy="3301948"/>
            <a:chOff x="59543" y="2930243"/>
            <a:chExt cx="6506032" cy="3301948"/>
          </a:xfrm>
        </p:grpSpPr>
        <p:grpSp>
          <p:nvGrpSpPr>
            <p:cNvPr id="38" name="Group 37"/>
            <p:cNvGrpSpPr/>
            <p:nvPr/>
          </p:nvGrpSpPr>
          <p:grpSpPr>
            <a:xfrm>
              <a:off x="59543" y="2930243"/>
              <a:ext cx="6506032" cy="3301948"/>
              <a:chOff x="59543" y="2930243"/>
              <a:chExt cx="6506032" cy="3301948"/>
            </a:xfrm>
          </p:grpSpPr>
          <p:grpSp>
            <p:nvGrpSpPr>
              <p:cNvPr id="41" name="Group 40"/>
              <p:cNvGrpSpPr/>
              <p:nvPr/>
            </p:nvGrpSpPr>
            <p:grpSpPr>
              <a:xfrm>
                <a:off x="59543" y="2930243"/>
                <a:ext cx="6506032" cy="2717172"/>
                <a:chOff x="59543" y="2930243"/>
                <a:chExt cx="6506032" cy="2717172"/>
              </a:xfrm>
            </p:grpSpPr>
            <p:grpSp>
              <p:nvGrpSpPr>
                <p:cNvPr id="43" name="Group 42"/>
                <p:cNvGrpSpPr/>
                <p:nvPr/>
              </p:nvGrpSpPr>
              <p:grpSpPr>
                <a:xfrm>
                  <a:off x="59543" y="2930243"/>
                  <a:ext cx="6506032" cy="2717172"/>
                  <a:chOff x="59543" y="2930243"/>
                  <a:chExt cx="6506032" cy="2717172"/>
                </a:xfrm>
              </p:grpSpPr>
              <p:pic>
                <p:nvPicPr>
                  <p:cNvPr id="45" name="Picture 44"/>
                  <p:cNvPicPr>
                    <a:picLocks noChangeAspect="1"/>
                  </p:cNvPicPr>
                  <p:nvPr/>
                </p:nvPicPr>
                <p:blipFill>
                  <a:blip r:embed="rId3"/>
                  <a:stretch>
                    <a:fillRect/>
                  </a:stretch>
                </p:blipFill>
                <p:spPr>
                  <a:xfrm>
                    <a:off x="59543" y="2930243"/>
                    <a:ext cx="3934388" cy="2717172"/>
                  </a:xfrm>
                  <a:prstGeom prst="rect">
                    <a:avLst/>
                  </a:prstGeom>
                </p:spPr>
              </p:pic>
              <p:pic>
                <p:nvPicPr>
                  <p:cNvPr id="46" name="Picture 45"/>
                  <p:cNvPicPr>
                    <a:picLocks noChangeAspect="1"/>
                  </p:cNvPicPr>
                  <p:nvPr/>
                </p:nvPicPr>
                <p:blipFill rotWithShape="1">
                  <a:blip r:embed="rId4"/>
                  <a:srcRect t="13193" r="44815"/>
                  <a:stretch/>
                </p:blipFill>
                <p:spPr>
                  <a:xfrm>
                    <a:off x="3993930" y="2930244"/>
                    <a:ext cx="2571645" cy="2717171"/>
                  </a:xfrm>
                  <a:prstGeom prst="rect">
                    <a:avLst/>
                  </a:prstGeom>
                </p:spPr>
              </p:pic>
            </p:grpSp>
            <p:sp>
              <p:nvSpPr>
                <p:cNvPr id="44" name="TextBox 43"/>
                <p:cNvSpPr txBox="1"/>
                <p:nvPr/>
              </p:nvSpPr>
              <p:spPr>
                <a:xfrm>
                  <a:off x="4747464" y="3107052"/>
                  <a:ext cx="1179004" cy="369332"/>
                </a:xfrm>
                <a:prstGeom prst="rect">
                  <a:avLst/>
                </a:prstGeom>
                <a:noFill/>
              </p:spPr>
              <p:txBody>
                <a:bodyPr wrap="none" rtlCol="0">
                  <a:spAutoFit/>
                </a:bodyPr>
                <a:lstStyle/>
                <a:p>
                  <a:r>
                    <a:rPr lang="en-US" b="1" dirty="0">
                      <a:solidFill>
                        <a:srgbClr val="0000FF"/>
                      </a:solidFill>
                    </a:rPr>
                    <a:t>R</a:t>
                  </a:r>
                  <a:r>
                    <a:rPr lang="en-US" b="1" dirty="0" smtClean="0">
                      <a:solidFill>
                        <a:srgbClr val="0000FF"/>
                      </a:solidFill>
                    </a:rPr>
                    <a:t>/G = 1.4</a:t>
                  </a:r>
                  <a:endParaRPr lang="en-US" b="1" dirty="0">
                    <a:solidFill>
                      <a:srgbClr val="0000FF"/>
                    </a:solidFill>
                  </a:endParaRPr>
                </a:p>
              </p:txBody>
            </p:sp>
          </p:grpSp>
          <p:sp>
            <p:nvSpPr>
              <p:cNvPr id="42" name="TextBox 41"/>
              <p:cNvSpPr txBox="1"/>
              <p:nvPr/>
            </p:nvSpPr>
            <p:spPr>
              <a:xfrm>
                <a:off x="59543" y="5647415"/>
                <a:ext cx="5866925" cy="584776"/>
              </a:xfrm>
              <a:prstGeom prst="rect">
                <a:avLst/>
              </a:prstGeom>
              <a:noFill/>
            </p:spPr>
            <p:txBody>
              <a:bodyPr wrap="square" rtlCol="0">
                <a:spAutoFit/>
              </a:bodyPr>
              <a:lstStyle/>
              <a:p>
                <a:r>
                  <a:rPr lang="en-US" sz="1600" dirty="0" smtClean="0"/>
                  <a:t>Overestimation due to misclassification of tropical rain and unrepresentative R(Z) and possibly gauge </a:t>
                </a:r>
                <a:r>
                  <a:rPr lang="en-US" sz="1600" dirty="0" err="1" smtClean="0"/>
                  <a:t>undercatch</a:t>
                </a:r>
                <a:endParaRPr lang="en-US" sz="1600" dirty="0"/>
              </a:p>
            </p:txBody>
          </p:sp>
        </p:grpSp>
        <p:sp>
          <p:nvSpPr>
            <p:cNvPr id="40" name="TextBox 39"/>
            <p:cNvSpPr txBox="1"/>
            <p:nvPr/>
          </p:nvSpPr>
          <p:spPr>
            <a:xfrm>
              <a:off x="59543" y="2934766"/>
              <a:ext cx="3934387" cy="307777"/>
            </a:xfrm>
            <a:prstGeom prst="rect">
              <a:avLst/>
            </a:prstGeom>
            <a:solidFill>
              <a:srgbClr val="FFFFD2"/>
            </a:solidFill>
          </p:spPr>
          <p:txBody>
            <a:bodyPr wrap="square" rtlCol="0">
              <a:spAutoFit/>
            </a:bodyPr>
            <a:lstStyle/>
            <a:p>
              <a:r>
                <a:rPr lang="en-US" sz="1400" dirty="0" smtClean="0">
                  <a:solidFill>
                    <a:srgbClr val="008000"/>
                  </a:solidFill>
                </a:rPr>
                <a:t>Nebraska, 24h QPE ending 12Z 6/4/14</a:t>
              </a:r>
              <a:endParaRPr lang="en-US" sz="1400" dirty="0">
                <a:solidFill>
                  <a:srgbClr val="008000"/>
                </a:solidFill>
              </a:endParaRPr>
            </a:p>
          </p:txBody>
        </p:sp>
      </p:grpSp>
      <p:sp>
        <p:nvSpPr>
          <p:cNvPr id="2" name="Title 1"/>
          <p:cNvSpPr>
            <a:spLocks noGrp="1"/>
          </p:cNvSpPr>
          <p:nvPr>
            <p:ph type="title"/>
          </p:nvPr>
        </p:nvSpPr>
        <p:spPr>
          <a:xfrm>
            <a:off x="580122" y="363765"/>
            <a:ext cx="7315200" cy="879838"/>
          </a:xfrm>
        </p:spPr>
        <p:txBody>
          <a:bodyPr/>
          <a:lstStyle/>
          <a:p>
            <a:r>
              <a:rPr lang="en-US" sz="4800" dirty="0" smtClean="0"/>
              <a:t>Challenges in Radar QPE</a:t>
            </a:r>
            <a:endParaRPr lang="en-US" dirty="0"/>
          </a:p>
        </p:txBody>
      </p:sp>
      <p:sp>
        <p:nvSpPr>
          <p:cNvPr id="4" name="Slide Number Placeholder 3"/>
          <p:cNvSpPr>
            <a:spLocks noGrp="1"/>
          </p:cNvSpPr>
          <p:nvPr>
            <p:ph type="sldNum" sz="quarter" idx="12"/>
          </p:nvPr>
        </p:nvSpPr>
        <p:spPr/>
        <p:txBody>
          <a:bodyPr/>
          <a:lstStyle/>
          <a:p>
            <a:fld id="{C2B42FF8-D270-DC47-AB49-D3A0BE0EC3CC}" type="slidenum">
              <a:rPr lang="en-US" smtClean="0"/>
              <a:t>24</a:t>
            </a:fld>
            <a:endParaRPr lang="en-US" dirty="0"/>
          </a:p>
        </p:txBody>
      </p:sp>
      <p:sp>
        <p:nvSpPr>
          <p:cNvPr id="39" name="Content Placeholder 2"/>
          <p:cNvSpPr txBox="1">
            <a:spLocks/>
          </p:cNvSpPr>
          <p:nvPr/>
        </p:nvSpPr>
        <p:spPr>
          <a:xfrm>
            <a:off x="607978" y="1635297"/>
            <a:ext cx="6280897" cy="1294946"/>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a:spcAft>
                <a:spcPts val="600"/>
              </a:spcAft>
            </a:pPr>
            <a:r>
              <a:rPr lang="en-US" dirty="0" smtClean="0"/>
              <a:t>Radar – LWC/IWC relationship variability</a:t>
            </a:r>
          </a:p>
          <a:p>
            <a:pPr lvl="1">
              <a:spcAft>
                <a:spcPts val="600"/>
              </a:spcAft>
              <a:buFont typeface="Arial"/>
              <a:buChar char="•"/>
            </a:pPr>
            <a:r>
              <a:rPr lang="en-US" sz="1400" dirty="0" smtClean="0"/>
              <a:t>LWC = “liquid water content”</a:t>
            </a:r>
          </a:p>
          <a:p>
            <a:pPr lvl="1">
              <a:spcAft>
                <a:spcPts val="600"/>
              </a:spcAft>
              <a:buFont typeface="Arial"/>
              <a:buChar char="•"/>
            </a:pPr>
            <a:r>
              <a:rPr lang="en-US" sz="1400" dirty="0" smtClean="0"/>
              <a:t>IWC </a:t>
            </a:r>
            <a:r>
              <a:rPr lang="en-US" sz="1400" dirty="0"/>
              <a:t>= </a:t>
            </a:r>
            <a:r>
              <a:rPr lang="en-US" sz="1400" dirty="0" smtClean="0"/>
              <a:t>“ice water </a:t>
            </a:r>
            <a:r>
              <a:rPr lang="en-US" sz="1400" dirty="0"/>
              <a:t>content”</a:t>
            </a:r>
          </a:p>
          <a:p>
            <a:pPr lvl="1">
              <a:spcAft>
                <a:spcPts val="600"/>
              </a:spcAft>
              <a:buFont typeface="Arial"/>
              <a:buChar char="•"/>
            </a:pPr>
            <a:endParaRPr lang="en-US" sz="1400" dirty="0" smtClean="0"/>
          </a:p>
        </p:txBody>
      </p:sp>
      <p:grpSp>
        <p:nvGrpSpPr>
          <p:cNvPr id="19" name="Group 18"/>
          <p:cNvGrpSpPr/>
          <p:nvPr/>
        </p:nvGrpSpPr>
        <p:grpSpPr>
          <a:xfrm>
            <a:off x="580122" y="1635296"/>
            <a:ext cx="8563878" cy="3829123"/>
            <a:chOff x="580122" y="1635296"/>
            <a:chExt cx="8563878" cy="3829123"/>
          </a:xfrm>
        </p:grpSpPr>
        <p:grpSp>
          <p:nvGrpSpPr>
            <p:cNvPr id="15" name="Group 14"/>
            <p:cNvGrpSpPr/>
            <p:nvPr/>
          </p:nvGrpSpPr>
          <p:grpSpPr>
            <a:xfrm>
              <a:off x="6539695" y="1635296"/>
              <a:ext cx="2604305" cy="3829123"/>
              <a:chOff x="6539695" y="1635296"/>
              <a:chExt cx="2604305" cy="3829123"/>
            </a:xfrm>
          </p:grpSpPr>
          <p:pic>
            <p:nvPicPr>
              <p:cNvPr id="6" name="Picture 5"/>
              <p:cNvPicPr>
                <a:picLocks noChangeAspect="1"/>
              </p:cNvPicPr>
              <p:nvPr/>
            </p:nvPicPr>
            <p:blipFill>
              <a:blip r:embed="rId5"/>
              <a:stretch>
                <a:fillRect/>
              </a:stretch>
            </p:blipFill>
            <p:spPr>
              <a:xfrm>
                <a:off x="6539695" y="3407019"/>
                <a:ext cx="2604304" cy="2057400"/>
              </a:xfrm>
              <a:prstGeom prst="rect">
                <a:avLst/>
              </a:prstGeom>
              <a:ln>
                <a:solidFill>
                  <a:schemeClr val="bg1"/>
                </a:solidFill>
              </a:ln>
            </p:spPr>
          </p:pic>
          <p:pic>
            <p:nvPicPr>
              <p:cNvPr id="13" name="Picture 12"/>
              <p:cNvPicPr>
                <a:picLocks noChangeAspect="1"/>
              </p:cNvPicPr>
              <p:nvPr/>
            </p:nvPicPr>
            <p:blipFill>
              <a:blip r:embed="rId6"/>
              <a:stretch>
                <a:fillRect/>
              </a:stretch>
            </p:blipFill>
            <p:spPr>
              <a:xfrm>
                <a:off x="6539695" y="1635296"/>
                <a:ext cx="2604304" cy="2057400"/>
              </a:xfrm>
              <a:prstGeom prst="rect">
                <a:avLst/>
              </a:prstGeom>
              <a:ln>
                <a:solidFill>
                  <a:schemeClr val="bg1"/>
                </a:solidFill>
              </a:ln>
            </p:spPr>
          </p:pic>
          <p:sp>
            <p:nvSpPr>
              <p:cNvPr id="27" name="TextBox 26"/>
              <p:cNvSpPr txBox="1"/>
              <p:nvPr/>
            </p:nvSpPr>
            <p:spPr>
              <a:xfrm>
                <a:off x="6539696" y="1658499"/>
                <a:ext cx="2604304" cy="307777"/>
              </a:xfrm>
              <a:prstGeom prst="rect">
                <a:avLst/>
              </a:prstGeom>
              <a:solidFill>
                <a:srgbClr val="FFFFD2"/>
              </a:solidFill>
            </p:spPr>
            <p:txBody>
              <a:bodyPr wrap="square" rtlCol="0">
                <a:spAutoFit/>
              </a:bodyPr>
              <a:lstStyle/>
              <a:p>
                <a:r>
                  <a:rPr lang="en-US" sz="1400" dirty="0" smtClean="0">
                    <a:solidFill>
                      <a:srgbClr val="008000"/>
                    </a:solidFill>
                  </a:rPr>
                  <a:t>western US</a:t>
                </a:r>
                <a:endParaRPr lang="en-US" sz="1400" dirty="0">
                  <a:solidFill>
                    <a:srgbClr val="008000"/>
                  </a:solidFill>
                </a:endParaRPr>
              </a:p>
            </p:txBody>
          </p:sp>
          <p:sp>
            <p:nvSpPr>
              <p:cNvPr id="28" name="TextBox 27"/>
              <p:cNvSpPr txBox="1"/>
              <p:nvPr/>
            </p:nvSpPr>
            <p:spPr>
              <a:xfrm>
                <a:off x="6565576" y="3422265"/>
                <a:ext cx="2578423" cy="307777"/>
              </a:xfrm>
              <a:prstGeom prst="rect">
                <a:avLst/>
              </a:prstGeom>
              <a:solidFill>
                <a:srgbClr val="FFFFD2"/>
              </a:solidFill>
            </p:spPr>
            <p:txBody>
              <a:bodyPr wrap="square" rtlCol="0">
                <a:spAutoFit/>
              </a:bodyPr>
              <a:lstStyle/>
              <a:p>
                <a:r>
                  <a:rPr lang="en-US" sz="1400" dirty="0" smtClean="0">
                    <a:solidFill>
                      <a:srgbClr val="008000"/>
                    </a:solidFill>
                  </a:rPr>
                  <a:t>OK/TX</a:t>
                </a:r>
                <a:endParaRPr lang="en-US" sz="1400" dirty="0">
                  <a:solidFill>
                    <a:srgbClr val="008000"/>
                  </a:solidFill>
                </a:endParaRPr>
              </a:p>
            </p:txBody>
          </p:sp>
        </p:grpSp>
        <p:sp>
          <p:nvSpPr>
            <p:cNvPr id="56" name="Content Placeholder 2"/>
            <p:cNvSpPr txBox="1">
              <a:spLocks/>
            </p:cNvSpPr>
            <p:nvPr/>
          </p:nvSpPr>
          <p:spPr>
            <a:xfrm>
              <a:off x="580122" y="2710146"/>
              <a:ext cx="6280897" cy="2085857"/>
            </a:xfrm>
            <a:prstGeom prst="rect">
              <a:avLst/>
            </a:prstGeom>
          </p:spPr>
          <p:txBody>
            <a:bodyPr vert="horz" lIns="91440" tIns="45720" rIns="91440" bIns="45720" rtlCol="0">
              <a:normAutofit lnSpcReduction="10000"/>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spcAft>
                  <a:spcPts val="600"/>
                </a:spcAft>
                <a:buFont typeface="Wingdings" charset="2"/>
                <a:buNone/>
              </a:pPr>
              <a:endParaRPr lang="en-US" sz="800" dirty="0" smtClean="0"/>
            </a:p>
            <a:p>
              <a:pPr>
                <a:spcAft>
                  <a:spcPts val="600"/>
                </a:spcAft>
              </a:pPr>
              <a:r>
                <a:rPr lang="en-US" dirty="0" smtClean="0"/>
                <a:t>Radar coverage deficiency in lower atmosphere</a:t>
              </a:r>
            </a:p>
            <a:p>
              <a:pPr lvl="1">
                <a:spcAft>
                  <a:spcPts val="600"/>
                </a:spcAft>
                <a:buFont typeface="Arial"/>
                <a:buChar char="•"/>
              </a:pPr>
              <a:r>
                <a:rPr lang="en-US" dirty="0" smtClean="0"/>
                <a:t>Evaporation -&gt; overestimation</a:t>
              </a:r>
            </a:p>
            <a:p>
              <a:pPr lvl="1">
                <a:spcAft>
                  <a:spcPts val="600"/>
                </a:spcAft>
                <a:buFont typeface="Arial"/>
                <a:buChar char="•"/>
              </a:pPr>
              <a:r>
                <a:rPr lang="en-US" dirty="0" smtClean="0"/>
                <a:t>Warm rain growth, </a:t>
              </a:r>
              <a:r>
                <a:rPr lang="en-US" dirty="0" err="1" smtClean="0"/>
                <a:t>orographically</a:t>
              </a:r>
              <a:r>
                <a:rPr lang="en-US" dirty="0" smtClean="0"/>
                <a:t> enhanced precipitation -&gt; underestimation</a:t>
              </a:r>
            </a:p>
            <a:p>
              <a:pPr>
                <a:spcAft>
                  <a:spcPts val="600"/>
                </a:spcAft>
                <a:buFont typeface="Arial"/>
                <a:buChar char="•"/>
              </a:pPr>
              <a:r>
                <a:rPr lang="en-US" dirty="0" smtClean="0"/>
                <a:t>Poor coverage in complex terrain</a:t>
              </a:r>
            </a:p>
          </p:txBody>
        </p:sp>
      </p:grpSp>
      <p:sp>
        <p:nvSpPr>
          <p:cNvPr id="16" name="TextBox 15"/>
          <p:cNvSpPr txBox="1"/>
          <p:nvPr/>
        </p:nvSpPr>
        <p:spPr>
          <a:xfrm>
            <a:off x="3776969" y="5514083"/>
            <a:ext cx="5294591" cy="1169551"/>
          </a:xfrm>
          <a:prstGeom prst="rect">
            <a:avLst/>
          </a:prstGeom>
          <a:solidFill>
            <a:schemeClr val="tx1"/>
          </a:solidFill>
        </p:spPr>
        <p:txBody>
          <a:bodyPr wrap="square" rtlCol="0">
            <a:spAutoFit/>
          </a:bodyPr>
          <a:lstStyle/>
          <a:p>
            <a:r>
              <a:rPr lang="en-US" sz="1400" b="1" dirty="0" smtClean="0">
                <a:solidFill>
                  <a:schemeClr val="bg1"/>
                </a:solidFill>
              </a:rPr>
              <a:t>Wilson &amp; </a:t>
            </a:r>
            <a:r>
              <a:rPr lang="en-US" sz="1400" b="1" dirty="0" err="1" smtClean="0">
                <a:solidFill>
                  <a:schemeClr val="bg1"/>
                </a:solidFill>
              </a:rPr>
              <a:t>Brandes</a:t>
            </a:r>
            <a:r>
              <a:rPr lang="en-US" sz="1400" b="1" dirty="0" smtClean="0">
                <a:solidFill>
                  <a:schemeClr val="bg1"/>
                </a:solidFill>
              </a:rPr>
              <a:t> 1979  (BAMS)</a:t>
            </a:r>
            <a:endParaRPr lang="en-US" sz="1400" b="1" dirty="0">
              <a:solidFill>
                <a:schemeClr val="bg1"/>
              </a:solidFill>
            </a:endParaRPr>
          </a:p>
          <a:p>
            <a:r>
              <a:rPr lang="en-US" sz="1400" dirty="0" smtClean="0">
                <a:solidFill>
                  <a:schemeClr val="bg1"/>
                </a:solidFill>
              </a:rPr>
              <a:t>Radar QPE errors from:</a:t>
            </a:r>
          </a:p>
          <a:p>
            <a:r>
              <a:rPr lang="en-US" sz="1400" dirty="0" smtClean="0">
                <a:solidFill>
                  <a:srgbClr val="FF0000"/>
                </a:solidFill>
              </a:rPr>
              <a:t>1) variation in the relationship between backscattered energy and rainfall rate, 2) changes in the precipitation before reaching the ground, and 3) anomalous propagation of the beam.</a:t>
            </a:r>
            <a:endParaRPr lang="en-US" sz="1400" dirty="0">
              <a:solidFill>
                <a:srgbClr val="FF0000"/>
              </a:solidFill>
            </a:endParaRPr>
          </a:p>
        </p:txBody>
      </p:sp>
      <p:sp>
        <p:nvSpPr>
          <p:cNvPr id="20" name="TextBox 19"/>
          <p:cNvSpPr txBox="1"/>
          <p:nvPr/>
        </p:nvSpPr>
        <p:spPr>
          <a:xfrm>
            <a:off x="595424" y="4825523"/>
            <a:ext cx="5810036" cy="646331"/>
          </a:xfrm>
          <a:prstGeom prst="rect">
            <a:avLst/>
          </a:prstGeom>
          <a:noFill/>
        </p:spPr>
        <p:txBody>
          <a:bodyPr wrap="square" rtlCol="0">
            <a:spAutoFit/>
          </a:bodyPr>
          <a:lstStyle/>
          <a:p>
            <a:r>
              <a:rPr lang="en-US" i="1" dirty="0">
                <a:solidFill>
                  <a:srgbClr val="FFFF00"/>
                </a:solidFill>
              </a:rPr>
              <a:t>C</a:t>
            </a:r>
            <a:r>
              <a:rPr lang="en-US" i="1" dirty="0" smtClean="0">
                <a:solidFill>
                  <a:srgbClr val="FFFF00"/>
                </a:solidFill>
              </a:rPr>
              <a:t>alibration and attenuation correction, clutter mitigation </a:t>
            </a:r>
            <a:r>
              <a:rPr lang="en-US" i="1" dirty="0">
                <a:solidFill>
                  <a:srgbClr val="FFFF00"/>
                </a:solidFill>
              </a:rPr>
              <a:t>(</a:t>
            </a:r>
            <a:r>
              <a:rPr lang="en-US" i="1" dirty="0" smtClean="0">
                <a:solidFill>
                  <a:srgbClr val="FFFF00"/>
                </a:solidFill>
              </a:rPr>
              <a:t>single-pol).</a:t>
            </a:r>
            <a:endParaRPr lang="en-US" i="1" dirty="0">
              <a:solidFill>
                <a:srgbClr val="FFFF00"/>
              </a:solidFill>
            </a:endParaRPr>
          </a:p>
        </p:txBody>
      </p:sp>
    </p:spTree>
    <p:extLst>
      <p:ext uri="{BB962C8B-B14F-4D97-AF65-F5344CB8AC3E}">
        <p14:creationId xmlns:p14="http://schemas.microsoft.com/office/powerpoint/2010/main" val="964537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animBg="1"/>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435724" y="300204"/>
            <a:ext cx="8121480" cy="899920"/>
          </a:xfrm>
        </p:spPr>
        <p:txBody>
          <a:bodyPr>
            <a:normAutofit/>
          </a:bodyPr>
          <a:lstStyle/>
          <a:p>
            <a:pPr algn="l"/>
            <a:r>
              <a:rPr lang="en-US" sz="4400" dirty="0" smtClean="0">
                <a:latin typeface="TradeGothicBold" charset="0"/>
              </a:rPr>
              <a:t>Challenges in Radar QPE</a:t>
            </a:r>
            <a:endParaRPr lang="en-US" sz="4400" dirty="0">
              <a:latin typeface="TradeGothicBold" charset="0"/>
            </a:endParaRPr>
          </a:p>
        </p:txBody>
      </p:sp>
      <p:sp>
        <p:nvSpPr>
          <p:cNvPr id="2" name="Slide Number Placeholder 1"/>
          <p:cNvSpPr>
            <a:spLocks noGrp="1"/>
          </p:cNvSpPr>
          <p:nvPr>
            <p:ph type="sldNum" sz="quarter" idx="12"/>
          </p:nvPr>
        </p:nvSpPr>
        <p:spPr/>
        <p:txBody>
          <a:bodyPr/>
          <a:lstStyle/>
          <a:p>
            <a:fld id="{D51B1380-119E-7D4D-953E-735922E90AEC}" type="slidenum">
              <a:rPr lang="en-US" smtClean="0"/>
              <a:t>25</a:t>
            </a:fld>
            <a:endParaRPr lang="en-US" dirty="0"/>
          </a:p>
        </p:txBody>
      </p:sp>
      <p:sp>
        <p:nvSpPr>
          <p:cNvPr id="9" name="Rectangle 3"/>
          <p:cNvSpPr txBox="1">
            <a:spLocks noChangeArrowheads="1"/>
          </p:cNvSpPr>
          <p:nvPr/>
        </p:nvSpPr>
        <p:spPr>
          <a:xfrm>
            <a:off x="588124" y="1619378"/>
            <a:ext cx="5686800" cy="496819"/>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344488" indent="-228600">
              <a:spcBef>
                <a:spcPts val="500"/>
              </a:spcBef>
              <a:spcAft>
                <a:spcPts val="600"/>
              </a:spcAft>
              <a:defRPr/>
            </a:pPr>
            <a:r>
              <a:rPr lang="en-US" sz="2800" dirty="0" smtClean="0">
                <a:solidFill>
                  <a:srgbClr val="FFFFFF"/>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Validation</a:t>
            </a:r>
          </a:p>
        </p:txBody>
      </p:sp>
      <p:grpSp>
        <p:nvGrpSpPr>
          <p:cNvPr id="7" name="Group 6"/>
          <p:cNvGrpSpPr/>
          <p:nvPr/>
        </p:nvGrpSpPr>
        <p:grpSpPr>
          <a:xfrm>
            <a:off x="562723" y="3129254"/>
            <a:ext cx="5716720" cy="3554983"/>
            <a:chOff x="562723" y="3129254"/>
            <a:chExt cx="5716720" cy="3554983"/>
          </a:xfrm>
        </p:grpSpPr>
        <p:grpSp>
          <p:nvGrpSpPr>
            <p:cNvPr id="23" name="Group 22"/>
            <p:cNvGrpSpPr/>
            <p:nvPr/>
          </p:nvGrpSpPr>
          <p:grpSpPr>
            <a:xfrm>
              <a:off x="1146030" y="3671276"/>
              <a:ext cx="4331481" cy="3012961"/>
              <a:chOff x="-527969" y="1793528"/>
              <a:chExt cx="7732571" cy="4945817"/>
            </a:xfrm>
          </p:grpSpPr>
          <p:pic>
            <p:nvPicPr>
              <p:cNvPr id="24" name="Picture 23" descr="ftsum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69" y="1793530"/>
                <a:ext cx="7732571" cy="4945815"/>
              </a:xfrm>
              <a:prstGeom prst="rect">
                <a:avLst/>
              </a:prstGeom>
            </p:spPr>
          </p:pic>
          <p:sp>
            <p:nvSpPr>
              <p:cNvPr id="25" name="Can 24"/>
              <p:cNvSpPr/>
              <p:nvPr/>
            </p:nvSpPr>
            <p:spPr>
              <a:xfrm>
                <a:off x="5086223" y="6292487"/>
                <a:ext cx="185406" cy="315203"/>
              </a:xfrm>
              <a:prstGeom prst="can">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3994940" y="3875938"/>
                <a:ext cx="0" cy="2340514"/>
              </a:xfrm>
              <a:prstGeom prst="straightConnector1">
                <a:avLst/>
              </a:prstGeom>
              <a:ln>
                <a:solidFill>
                  <a:schemeClr val="bg1"/>
                </a:solidFill>
                <a:prstDash val="solid"/>
                <a:headEnd type="arrow"/>
                <a:tailEnd type="arrow"/>
              </a:ln>
            </p:spPr>
            <p:style>
              <a:lnRef idx="2">
                <a:schemeClr val="accent1"/>
              </a:lnRef>
              <a:fillRef idx="0">
                <a:schemeClr val="accent1"/>
              </a:fillRef>
              <a:effectRef idx="1">
                <a:schemeClr val="accent1"/>
              </a:effectRef>
              <a:fontRef idx="minor">
                <a:schemeClr val="tx1"/>
              </a:fontRef>
            </p:style>
          </p:cxnSp>
          <p:sp>
            <p:nvSpPr>
              <p:cNvPr id="27" name="Cube 26"/>
              <p:cNvSpPr/>
              <p:nvPr/>
            </p:nvSpPr>
            <p:spPr>
              <a:xfrm>
                <a:off x="3401639" y="2726373"/>
                <a:ext cx="1684585" cy="1421410"/>
              </a:xfrm>
              <a:prstGeom prst="cube">
                <a:avLst>
                  <a:gd name="adj" fmla="val 31694"/>
                </a:avLst>
              </a:prstGeom>
              <a:gradFill flip="none" rotWithShape="1">
                <a:gsLst>
                  <a:gs pos="0">
                    <a:schemeClr val="accent3">
                      <a:tint val="100000"/>
                      <a:shade val="100000"/>
                      <a:satMod val="130000"/>
                      <a:alpha val="26000"/>
                    </a:schemeClr>
                  </a:gs>
                  <a:gs pos="100000">
                    <a:schemeClr val="accent3">
                      <a:tint val="50000"/>
                      <a:shade val="100000"/>
                      <a:satMod val="350000"/>
                      <a:alpha val="26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8" name="TextBox 27"/>
              <p:cNvSpPr txBox="1"/>
              <p:nvPr/>
            </p:nvSpPr>
            <p:spPr>
              <a:xfrm>
                <a:off x="3588255" y="3506605"/>
                <a:ext cx="813369" cy="369332"/>
              </a:xfrm>
              <a:prstGeom prst="rect">
                <a:avLst/>
              </a:prstGeom>
              <a:noFill/>
            </p:spPr>
            <p:txBody>
              <a:bodyPr wrap="none" rtlCol="0">
                <a:spAutoFit/>
              </a:bodyPr>
              <a:lstStyle/>
              <a:p>
                <a:r>
                  <a:rPr lang="en-US" dirty="0" smtClean="0">
                    <a:solidFill>
                      <a:srgbClr val="FFFFFF"/>
                    </a:solidFill>
                  </a:rPr>
                  <a:t>Radar</a:t>
                </a:r>
                <a:endParaRPr lang="en-US" dirty="0">
                  <a:solidFill>
                    <a:srgbClr val="FFFFFF"/>
                  </a:solidFill>
                </a:endParaRPr>
              </a:p>
            </p:txBody>
          </p:sp>
          <p:sp>
            <p:nvSpPr>
              <p:cNvPr id="29" name="TextBox 28"/>
              <p:cNvSpPr txBox="1"/>
              <p:nvPr/>
            </p:nvSpPr>
            <p:spPr>
              <a:xfrm>
                <a:off x="3557633" y="6119703"/>
                <a:ext cx="877727" cy="369332"/>
              </a:xfrm>
              <a:prstGeom prst="rect">
                <a:avLst/>
              </a:prstGeom>
              <a:noFill/>
            </p:spPr>
            <p:txBody>
              <a:bodyPr wrap="none" rtlCol="0">
                <a:spAutoFit/>
              </a:bodyPr>
              <a:lstStyle/>
              <a:p>
                <a:r>
                  <a:rPr lang="en-US" dirty="0" smtClean="0"/>
                  <a:t>Gauge</a:t>
                </a:r>
                <a:endParaRPr lang="en-US" dirty="0"/>
              </a:p>
            </p:txBody>
          </p:sp>
          <p:sp>
            <p:nvSpPr>
              <p:cNvPr id="30" name="Rectangle 29"/>
              <p:cNvSpPr/>
              <p:nvPr/>
            </p:nvSpPr>
            <p:spPr>
              <a:xfrm>
                <a:off x="-527969" y="1793528"/>
                <a:ext cx="7435154" cy="707307"/>
              </a:xfrm>
              <a:prstGeom prst="rect">
                <a:avLst/>
              </a:prstGeom>
            </p:spPr>
            <p:txBody>
              <a:bodyPr wrap="square">
                <a:spAutoFit/>
              </a:bodyPr>
              <a:lstStyle/>
              <a:p>
                <a:r>
                  <a:rPr lang="en-US" sz="1050" dirty="0">
                    <a:solidFill>
                      <a:schemeClr val="bg1">
                        <a:lumMod val="50000"/>
                        <a:lumOff val="50000"/>
                      </a:schemeClr>
                    </a:solidFill>
                  </a:rPr>
                  <a:t>Courtesy</a:t>
                </a:r>
                <a:r>
                  <a:rPr lang="en-US" sz="1050" dirty="0" smtClean="0">
                    <a:solidFill>
                      <a:schemeClr val="bg1">
                        <a:lumMod val="50000"/>
                        <a:lumOff val="50000"/>
                      </a:schemeClr>
                    </a:solidFill>
                  </a:rPr>
                  <a:t>: </a:t>
                </a:r>
                <a:r>
                  <a:rPr lang="en-US" sz="1050" b="1" dirty="0">
                    <a:solidFill>
                      <a:schemeClr val="bg1">
                        <a:lumMod val="50000"/>
                        <a:lumOff val="50000"/>
                      </a:schemeClr>
                    </a:solidFill>
                    <a:hlinkClick r:id="rId4"/>
                  </a:rPr>
                  <a:t>Roger's </a:t>
                </a:r>
                <a:r>
                  <a:rPr lang="en-US" sz="1050" b="1" dirty="0" smtClean="0">
                    <a:solidFill>
                      <a:schemeClr val="bg1">
                        <a:lumMod val="50000"/>
                        <a:lumOff val="50000"/>
                      </a:schemeClr>
                    </a:solidFill>
                    <a:hlinkClick r:id="rId4"/>
                  </a:rPr>
                  <a:t>SkyPix</a:t>
                </a:r>
                <a:r>
                  <a:rPr lang="en-US" sz="1050" b="1" dirty="0" smtClean="0">
                    <a:solidFill>
                      <a:schemeClr val="bg1">
                        <a:lumMod val="50000"/>
                        <a:lumOff val="50000"/>
                      </a:schemeClr>
                    </a:solidFill>
                  </a:rPr>
                  <a:t>;  </a:t>
                </a:r>
                <a:r>
                  <a:rPr lang="en-US" sz="1050" dirty="0" smtClean="0">
                    <a:solidFill>
                      <a:schemeClr val="bg1">
                        <a:lumMod val="50000"/>
                        <a:lumOff val="50000"/>
                      </a:schemeClr>
                    </a:solidFill>
                    <a:hlinkClick r:id="rId5"/>
                  </a:rPr>
                  <a:t>http</a:t>
                </a:r>
                <a:r>
                  <a:rPr lang="en-US" sz="1050" dirty="0">
                    <a:solidFill>
                      <a:schemeClr val="bg1">
                        <a:lumMod val="50000"/>
                        <a:lumOff val="50000"/>
                      </a:schemeClr>
                    </a:solidFill>
                    <a:hlinkClick r:id="rId5"/>
                  </a:rPr>
                  <a:t>://www.stormeyes.org/tornado/SkyPix/</a:t>
                </a:r>
                <a:r>
                  <a:rPr lang="en-US" sz="1050" dirty="0" smtClean="0">
                    <a:solidFill>
                      <a:schemeClr val="bg1">
                        <a:lumMod val="50000"/>
                        <a:lumOff val="50000"/>
                      </a:schemeClr>
                    </a:solidFill>
                    <a:hlinkClick r:id="rId5"/>
                  </a:rPr>
                  <a:t>ftsumner.htm</a:t>
                </a:r>
                <a:endParaRPr lang="en-US" sz="1050" dirty="0" smtClean="0">
                  <a:solidFill>
                    <a:schemeClr val="bg1">
                      <a:lumMod val="50000"/>
                      <a:lumOff val="50000"/>
                    </a:schemeClr>
                  </a:solidFill>
                </a:endParaRPr>
              </a:p>
            </p:txBody>
          </p:sp>
        </p:grpSp>
        <p:sp>
          <p:nvSpPr>
            <p:cNvPr id="22" name="Rectangle 3"/>
            <p:cNvSpPr txBox="1">
              <a:spLocks noChangeArrowheads="1"/>
            </p:cNvSpPr>
            <p:nvPr/>
          </p:nvSpPr>
          <p:spPr>
            <a:xfrm>
              <a:off x="562723" y="3129254"/>
              <a:ext cx="5716720" cy="626689"/>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577850" lvl="1" indent="-258763">
                <a:spcBef>
                  <a:spcPts val="500"/>
                </a:spcBef>
                <a:spcAft>
                  <a:spcPts val="600"/>
                </a:spcAft>
                <a:defRPr/>
              </a:pPr>
              <a:r>
                <a:rPr lang="en-US" sz="22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Radar and gauge sampling differences</a:t>
              </a:r>
            </a:p>
          </p:txBody>
        </p:sp>
      </p:grpSp>
      <p:grpSp>
        <p:nvGrpSpPr>
          <p:cNvPr id="4" name="Group 3"/>
          <p:cNvGrpSpPr/>
          <p:nvPr/>
        </p:nvGrpSpPr>
        <p:grpSpPr>
          <a:xfrm>
            <a:off x="590386" y="1512625"/>
            <a:ext cx="8288034" cy="1637509"/>
            <a:chOff x="723176" y="1552632"/>
            <a:chExt cx="8288034" cy="1637509"/>
          </a:xfrm>
        </p:grpSpPr>
        <p:sp>
          <p:nvSpPr>
            <p:cNvPr id="11" name="Rectangle 3"/>
            <p:cNvSpPr txBox="1">
              <a:spLocks noChangeArrowheads="1"/>
            </p:cNvSpPr>
            <p:nvPr/>
          </p:nvSpPr>
          <p:spPr>
            <a:xfrm>
              <a:off x="723176" y="2385374"/>
              <a:ext cx="8288034" cy="673097"/>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577850" lvl="1" indent="-258763">
                <a:spcBef>
                  <a:spcPts val="500"/>
                </a:spcBef>
                <a:spcAft>
                  <a:spcPts val="600"/>
                </a:spcAft>
                <a:defRPr/>
              </a:pPr>
              <a:r>
                <a:rPr lang="en-US" sz="22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Gauge quality</a:t>
              </a:r>
            </a:p>
          </p:txBody>
        </p:sp>
        <p:pic>
          <p:nvPicPr>
            <p:cNvPr id="16" name="Picture 15" descr="Gauge_Bird_Nest_DSC0719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7789" y="1552632"/>
              <a:ext cx="2159925" cy="1619944"/>
            </a:xfrm>
            <a:prstGeom prst="rect">
              <a:avLst/>
            </a:prstGeom>
          </p:spPr>
        </p:pic>
        <p:pic>
          <p:nvPicPr>
            <p:cNvPr id="31" name="Picture 30" descr="Gauge_Snow_FOXM1 1-11-06 01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2935" y="1580607"/>
              <a:ext cx="2146046" cy="1609534"/>
            </a:xfrm>
            <a:prstGeom prst="rect">
              <a:avLst/>
            </a:prstGeom>
          </p:spPr>
        </p:pic>
      </p:grpSp>
      <p:grpSp>
        <p:nvGrpSpPr>
          <p:cNvPr id="8" name="Group 7"/>
          <p:cNvGrpSpPr/>
          <p:nvPr/>
        </p:nvGrpSpPr>
        <p:grpSpPr>
          <a:xfrm>
            <a:off x="6450819" y="1982744"/>
            <a:ext cx="2427601" cy="4840621"/>
            <a:chOff x="6450819" y="1982744"/>
            <a:chExt cx="2427601" cy="4840621"/>
          </a:xfrm>
        </p:grpSpPr>
        <p:grpSp>
          <p:nvGrpSpPr>
            <p:cNvPr id="6" name="Group 5"/>
            <p:cNvGrpSpPr/>
            <p:nvPr/>
          </p:nvGrpSpPr>
          <p:grpSpPr>
            <a:xfrm>
              <a:off x="6450819" y="1982744"/>
              <a:ext cx="2427601" cy="4840621"/>
              <a:chOff x="6450819" y="1982744"/>
              <a:chExt cx="2427601" cy="4840621"/>
            </a:xfrm>
          </p:grpSpPr>
          <p:pic>
            <p:nvPicPr>
              <p:cNvPr id="19" name="Picture 18"/>
              <p:cNvPicPr>
                <a:picLocks noChangeAspect="1"/>
              </p:cNvPicPr>
              <p:nvPr/>
            </p:nvPicPr>
            <p:blipFill>
              <a:blip r:embed="rId8"/>
              <a:stretch>
                <a:fillRect/>
              </a:stretch>
            </p:blipFill>
            <p:spPr>
              <a:xfrm>
                <a:off x="6450819" y="1982744"/>
                <a:ext cx="2427601" cy="2256815"/>
              </a:xfrm>
              <a:prstGeom prst="rect">
                <a:avLst/>
              </a:prstGeom>
            </p:spPr>
          </p:pic>
          <p:pic>
            <p:nvPicPr>
              <p:cNvPr id="20" name="Picture 19"/>
              <p:cNvPicPr>
                <a:picLocks noChangeAspect="1"/>
              </p:cNvPicPr>
              <p:nvPr/>
            </p:nvPicPr>
            <p:blipFill rotWithShape="1">
              <a:blip r:embed="rId9"/>
              <a:srcRect t="12265" r="44148"/>
              <a:stretch/>
            </p:blipFill>
            <p:spPr>
              <a:xfrm>
                <a:off x="6489125" y="4257784"/>
                <a:ext cx="2366205" cy="2565581"/>
              </a:xfrm>
              <a:prstGeom prst="rect">
                <a:avLst/>
              </a:prstGeom>
            </p:spPr>
          </p:pic>
          <p:sp>
            <p:nvSpPr>
              <p:cNvPr id="5" name="TextBox 4"/>
              <p:cNvSpPr txBox="1"/>
              <p:nvPr/>
            </p:nvSpPr>
            <p:spPr>
              <a:xfrm>
                <a:off x="7576446" y="4592038"/>
                <a:ext cx="1050738" cy="369332"/>
              </a:xfrm>
              <a:prstGeom prst="rect">
                <a:avLst/>
              </a:prstGeom>
              <a:noFill/>
            </p:spPr>
            <p:txBody>
              <a:bodyPr wrap="none" rtlCol="0">
                <a:spAutoFit/>
              </a:bodyPr>
              <a:lstStyle/>
              <a:p>
                <a:r>
                  <a:rPr lang="en-US" b="1" dirty="0" smtClean="0">
                    <a:solidFill>
                      <a:srgbClr val="0000FF"/>
                    </a:solidFill>
                  </a:rPr>
                  <a:t>R/G=2.3</a:t>
                </a:r>
                <a:endParaRPr lang="en-US" b="1" dirty="0">
                  <a:solidFill>
                    <a:srgbClr val="0000FF"/>
                  </a:solidFill>
                </a:endParaRPr>
              </a:p>
            </p:txBody>
          </p:sp>
        </p:grpSp>
        <p:sp>
          <p:nvSpPr>
            <p:cNvPr id="32" name="TextBox 31"/>
            <p:cNvSpPr txBox="1"/>
            <p:nvPr/>
          </p:nvSpPr>
          <p:spPr>
            <a:xfrm>
              <a:off x="6450819" y="1994289"/>
              <a:ext cx="2404511" cy="307777"/>
            </a:xfrm>
            <a:prstGeom prst="rect">
              <a:avLst/>
            </a:prstGeom>
            <a:solidFill>
              <a:srgbClr val="FFFFD2"/>
            </a:solidFill>
          </p:spPr>
          <p:txBody>
            <a:bodyPr wrap="square" rtlCol="0">
              <a:spAutoFit/>
            </a:bodyPr>
            <a:lstStyle/>
            <a:p>
              <a:r>
                <a:rPr lang="en-US" sz="1400" dirty="0" smtClean="0">
                  <a:solidFill>
                    <a:srgbClr val="008000"/>
                  </a:solidFill>
                </a:rPr>
                <a:t>AZ, 24h QPE 12Z 7/6/14</a:t>
              </a:r>
              <a:endParaRPr lang="en-US" sz="1400" dirty="0">
                <a:solidFill>
                  <a:srgbClr val="008000"/>
                </a:solidFill>
              </a:endParaRPr>
            </a:p>
          </p:txBody>
        </p:sp>
      </p:grpSp>
    </p:spTree>
    <p:extLst>
      <p:ext uri="{BB962C8B-B14F-4D97-AF65-F5344CB8AC3E}">
        <p14:creationId xmlns:p14="http://schemas.microsoft.com/office/powerpoint/2010/main" val="345814779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435724" y="224614"/>
            <a:ext cx="8121480" cy="899920"/>
          </a:xfrm>
        </p:spPr>
        <p:txBody>
          <a:bodyPr>
            <a:normAutofit/>
          </a:bodyPr>
          <a:lstStyle/>
          <a:p>
            <a:pPr algn="l"/>
            <a:r>
              <a:rPr lang="en-US" dirty="0" smtClean="0">
                <a:latin typeface="TradeGothicBold" charset="0"/>
              </a:rPr>
              <a:t>Ongoing Research</a:t>
            </a:r>
            <a:endParaRPr lang="en-US" dirty="0">
              <a:latin typeface="TradeGothicBold" charset="0"/>
            </a:endParaRPr>
          </a:p>
        </p:txBody>
      </p:sp>
      <p:sp>
        <p:nvSpPr>
          <p:cNvPr id="2" name="Slide Number Placeholder 1"/>
          <p:cNvSpPr>
            <a:spLocks noGrp="1"/>
          </p:cNvSpPr>
          <p:nvPr>
            <p:ph type="sldNum" sz="quarter" idx="12"/>
          </p:nvPr>
        </p:nvSpPr>
        <p:spPr/>
        <p:txBody>
          <a:bodyPr/>
          <a:lstStyle/>
          <a:p>
            <a:fld id="{D51B1380-119E-7D4D-953E-735922E90AEC}" type="slidenum">
              <a:rPr lang="en-US" smtClean="0"/>
              <a:t>26</a:t>
            </a:fld>
            <a:endParaRPr lang="en-US" dirty="0"/>
          </a:p>
        </p:txBody>
      </p:sp>
      <p:sp>
        <p:nvSpPr>
          <p:cNvPr id="9" name="Rectangle 3"/>
          <p:cNvSpPr txBox="1">
            <a:spLocks noChangeArrowheads="1"/>
          </p:cNvSpPr>
          <p:nvPr/>
        </p:nvSpPr>
        <p:spPr>
          <a:xfrm>
            <a:off x="588124" y="1485718"/>
            <a:ext cx="8288034" cy="496819"/>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a:spcBef>
                <a:spcPts val="500"/>
              </a:spcBef>
              <a:spcAft>
                <a:spcPts val="600"/>
              </a:spcAft>
              <a:defRPr/>
            </a:pPr>
            <a:r>
              <a:rPr lang="en-US" sz="2400" dirty="0" smtClean="0">
                <a:solidFill>
                  <a:srgbClr val="FFFF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Radar – LWC relationship variability</a:t>
            </a:r>
          </a:p>
        </p:txBody>
      </p:sp>
      <p:grpSp>
        <p:nvGrpSpPr>
          <p:cNvPr id="12" name="Group 11"/>
          <p:cNvGrpSpPr/>
          <p:nvPr/>
        </p:nvGrpSpPr>
        <p:grpSpPr>
          <a:xfrm>
            <a:off x="294622" y="2038181"/>
            <a:ext cx="8288034" cy="3621775"/>
            <a:chOff x="294622" y="2038181"/>
            <a:chExt cx="8288034" cy="3621775"/>
          </a:xfrm>
        </p:grpSpPr>
        <p:sp>
          <p:nvSpPr>
            <p:cNvPr id="11" name="Rectangle 3"/>
            <p:cNvSpPr txBox="1">
              <a:spLocks noChangeArrowheads="1"/>
            </p:cNvSpPr>
            <p:nvPr/>
          </p:nvSpPr>
          <p:spPr>
            <a:xfrm>
              <a:off x="294622" y="2038181"/>
              <a:ext cx="8288034" cy="945221"/>
            </a:xfrm>
            <a:prstGeom prst="rect">
              <a:avLst/>
            </a:prstGeom>
          </p:spPr>
          <p:txBody>
            <a:bodyPr vert="horz" lIns="91440" tIns="45720" rIns="91440" bIns="45720" rtlCol="0">
              <a:normAutofit fontScale="92500"/>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lvl="1">
                <a:spcBef>
                  <a:spcPts val="500"/>
                </a:spcBef>
                <a:spcAft>
                  <a:spcPts val="600"/>
                </a:spcAft>
                <a:defRPr/>
              </a:pPr>
              <a:r>
                <a:rPr lang="en-US" sz="22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Specific attenuation, A, was found to have a better correlation with LWC than Z and can provide more accurate </a:t>
              </a:r>
              <a:r>
                <a:rPr lang="en-US" sz="2200" i="1" u="sng" dirty="0" smtClean="0">
                  <a:solidFill>
                    <a:srgbClr val="FF66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rain</a:t>
              </a:r>
              <a:r>
                <a:rPr lang="en-US" sz="22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 rate estimation.</a:t>
              </a:r>
            </a:p>
          </p:txBody>
        </p:sp>
        <p:grpSp>
          <p:nvGrpSpPr>
            <p:cNvPr id="10" name="Group 9"/>
            <p:cNvGrpSpPr/>
            <p:nvPr/>
          </p:nvGrpSpPr>
          <p:grpSpPr>
            <a:xfrm>
              <a:off x="765827" y="3208381"/>
              <a:ext cx="7296688" cy="2451575"/>
              <a:chOff x="765827" y="3208381"/>
              <a:chExt cx="7296688" cy="2451575"/>
            </a:xfrm>
          </p:grpSpPr>
          <p:grpSp>
            <p:nvGrpSpPr>
              <p:cNvPr id="4" name="Group 3"/>
              <p:cNvGrpSpPr/>
              <p:nvPr/>
            </p:nvGrpSpPr>
            <p:grpSpPr>
              <a:xfrm>
                <a:off x="765827" y="3208381"/>
                <a:ext cx="4959434" cy="2451575"/>
                <a:chOff x="765827" y="3208381"/>
                <a:chExt cx="4959434" cy="2451575"/>
              </a:xfrm>
            </p:grpSpPr>
            <p:graphicFrame>
              <p:nvGraphicFramePr>
                <p:cNvPr id="15" name="Object 14"/>
                <p:cNvGraphicFramePr>
                  <a:graphicFrameLocks noChangeAspect="1"/>
                </p:cNvGraphicFramePr>
                <p:nvPr>
                  <p:extLst>
                    <p:ext uri="{D42A27DB-BD31-4B8C-83A1-F6EECF244321}">
                      <p14:modId xmlns:p14="http://schemas.microsoft.com/office/powerpoint/2010/main" val="3914976521"/>
                    </p:ext>
                  </p:extLst>
                </p:nvPr>
              </p:nvGraphicFramePr>
              <p:xfrm>
                <a:off x="3907133" y="5263889"/>
                <a:ext cx="1320223" cy="396067"/>
              </p:xfrm>
              <a:graphic>
                <a:graphicData uri="http://schemas.openxmlformats.org/presentationml/2006/ole">
                  <mc:AlternateContent xmlns:mc="http://schemas.openxmlformats.org/markup-compatibility/2006">
                    <mc:Choice xmlns:v="urn:schemas-microsoft-com:vml" Requires="v">
                      <p:oleObj spid="_x0000_s1171" name="Equation" r:id="rId4" imgW="762000" imgH="228600" progId="Equation.3">
                        <p:embed/>
                      </p:oleObj>
                    </mc:Choice>
                    <mc:Fallback>
                      <p:oleObj name="Equation" r:id="rId4" imgW="762000" imgH="228600" progId="Equation.3">
                        <p:embed/>
                        <p:pic>
                          <p:nvPicPr>
                            <p:cNvPr id="0" name=""/>
                            <p:cNvPicPr/>
                            <p:nvPr/>
                          </p:nvPicPr>
                          <p:blipFill>
                            <a:blip r:embed="rId5"/>
                            <a:stretch>
                              <a:fillRect/>
                            </a:stretch>
                          </p:blipFill>
                          <p:spPr>
                            <a:xfrm>
                              <a:off x="3907133" y="5263889"/>
                              <a:ext cx="1320223" cy="396067"/>
                            </a:xfrm>
                            <a:prstGeom prst="rect">
                              <a:avLst/>
                            </a:prstGeom>
                            <a:solidFill>
                              <a:schemeClr val="accent2">
                                <a:lumMod val="20000"/>
                                <a:lumOff val="80000"/>
                              </a:schemeClr>
                            </a:solid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09923269"/>
                    </p:ext>
                  </p:extLst>
                </p:nvPr>
              </p:nvGraphicFramePr>
              <p:xfrm>
                <a:off x="1216547" y="5264668"/>
                <a:ext cx="1519238" cy="395288"/>
              </p:xfrm>
              <a:graphic>
                <a:graphicData uri="http://schemas.openxmlformats.org/presentationml/2006/ole">
                  <mc:AlternateContent xmlns:mc="http://schemas.openxmlformats.org/markup-compatibility/2006">
                    <mc:Choice xmlns:v="urn:schemas-microsoft-com:vml" Requires="v">
                      <p:oleObj spid="_x0000_s1172" name="Equation" r:id="rId6" imgW="876300" imgH="228600" progId="Equation.3">
                        <p:embed/>
                      </p:oleObj>
                    </mc:Choice>
                    <mc:Fallback>
                      <p:oleObj name="Equation" r:id="rId6" imgW="876300" imgH="228600" progId="Equation.3">
                        <p:embed/>
                        <p:pic>
                          <p:nvPicPr>
                            <p:cNvPr id="0" name=""/>
                            <p:cNvPicPr/>
                            <p:nvPr/>
                          </p:nvPicPr>
                          <p:blipFill>
                            <a:blip r:embed="rId7"/>
                            <a:stretch>
                              <a:fillRect/>
                            </a:stretch>
                          </p:blipFill>
                          <p:spPr>
                            <a:xfrm>
                              <a:off x="1216547" y="5264668"/>
                              <a:ext cx="1519238" cy="395288"/>
                            </a:xfrm>
                            <a:prstGeom prst="rect">
                              <a:avLst/>
                            </a:prstGeom>
                            <a:solidFill>
                              <a:schemeClr val="accent2">
                                <a:lumMod val="20000"/>
                                <a:lumOff val="80000"/>
                              </a:schemeClr>
                            </a:solidFill>
                          </p:spPr>
                        </p:pic>
                      </p:oleObj>
                    </mc:Fallback>
                  </mc:AlternateContent>
                </a:graphicData>
              </a:graphic>
            </p:graphicFrame>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1321" t="895" r="66086" b="67342"/>
                <a:stretch/>
              </p:blipFill>
              <p:spPr>
                <a:xfrm>
                  <a:off x="765827" y="3208381"/>
                  <a:ext cx="2479717" cy="1920239"/>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2052" t="67159" r="66086" b="1789"/>
                <a:stretch/>
              </p:blipFill>
              <p:spPr>
                <a:xfrm>
                  <a:off x="3245544" y="3208381"/>
                  <a:ext cx="2479717" cy="1920239"/>
                </a:xfrm>
                <a:prstGeom prst="rect">
                  <a:avLst/>
                </a:prstGeom>
              </p:spPr>
            </p:pic>
          </p:grpSp>
          <p:sp>
            <p:nvSpPr>
              <p:cNvPr id="8" name="TextBox 7"/>
              <p:cNvSpPr txBox="1"/>
              <p:nvPr/>
            </p:nvSpPr>
            <p:spPr>
              <a:xfrm>
                <a:off x="6257509" y="4008631"/>
                <a:ext cx="1805006" cy="307777"/>
              </a:xfrm>
              <a:prstGeom prst="rect">
                <a:avLst/>
              </a:prstGeom>
              <a:noFill/>
            </p:spPr>
            <p:txBody>
              <a:bodyPr wrap="none" rtlCol="0">
                <a:spAutoFit/>
              </a:bodyPr>
              <a:lstStyle/>
              <a:p>
                <a:r>
                  <a:rPr lang="en-US" sz="1400" i="1" dirty="0" err="1" smtClean="0">
                    <a:solidFill>
                      <a:srgbClr val="FFFF00"/>
                    </a:solidFill>
                    <a:effectLst>
                      <a:outerShdw blurRad="50800" dist="38100" dir="2700000" algn="tl" rotWithShape="0">
                        <a:srgbClr val="000000">
                          <a:alpha val="43000"/>
                        </a:srgbClr>
                      </a:outerShdw>
                    </a:effectLst>
                  </a:rPr>
                  <a:t>Ryzhkov</a:t>
                </a:r>
                <a:r>
                  <a:rPr lang="en-US" sz="1400" i="1" dirty="0" smtClean="0">
                    <a:solidFill>
                      <a:srgbClr val="FFFF00"/>
                    </a:solidFill>
                    <a:effectLst>
                      <a:outerShdw blurRad="50800" dist="38100" dir="2700000" algn="tl" rotWithShape="0">
                        <a:srgbClr val="000000">
                          <a:alpha val="43000"/>
                        </a:srgbClr>
                      </a:outerShdw>
                    </a:effectLst>
                  </a:rPr>
                  <a:t> et al. 2014</a:t>
                </a:r>
              </a:p>
            </p:txBody>
          </p:sp>
        </p:grpSp>
      </p:grpSp>
    </p:spTree>
    <p:extLst>
      <p:ext uri="{BB962C8B-B14F-4D97-AF65-F5344CB8AC3E}">
        <p14:creationId xmlns:p14="http://schemas.microsoft.com/office/powerpoint/2010/main" val="31306072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722" y="0"/>
            <a:ext cx="8136031" cy="1154097"/>
          </a:xfrm>
        </p:spPr>
        <p:txBody>
          <a:bodyPr>
            <a:noAutofit/>
          </a:bodyPr>
          <a:lstStyle/>
          <a:p>
            <a:r>
              <a:rPr lang="en-US" dirty="0"/>
              <a:t>New Polarimetric Radar QPE: R(A)</a:t>
            </a:r>
          </a:p>
        </p:txBody>
      </p:sp>
      <p:sp>
        <p:nvSpPr>
          <p:cNvPr id="3" name="Slide Number Placeholder 2"/>
          <p:cNvSpPr>
            <a:spLocks noGrp="1"/>
          </p:cNvSpPr>
          <p:nvPr>
            <p:ph type="sldNum" sz="quarter" idx="12"/>
          </p:nvPr>
        </p:nvSpPr>
        <p:spPr>
          <a:xfrm>
            <a:off x="8051796" y="120730"/>
            <a:ext cx="941203" cy="301752"/>
          </a:xfrm>
        </p:spPr>
        <p:txBody>
          <a:bodyPr/>
          <a:lstStyle/>
          <a:p>
            <a:fld id="{65A2D853-AEF1-954B-B0E8-4D0164F320ED}" type="slidenum">
              <a:rPr lang="en-US" smtClean="0"/>
              <a:t>27</a:t>
            </a:fld>
            <a:endParaRPr lang="en-US" dirty="0"/>
          </a:p>
        </p:txBody>
      </p:sp>
      <p:pic>
        <p:nvPicPr>
          <p:cNvPr id="4" name="Picture 3"/>
          <p:cNvPicPr>
            <a:picLocks noChangeAspect="1"/>
          </p:cNvPicPr>
          <p:nvPr/>
        </p:nvPicPr>
        <p:blipFill>
          <a:blip r:embed="rId2"/>
          <a:stretch>
            <a:fillRect/>
          </a:stretch>
        </p:blipFill>
        <p:spPr>
          <a:xfrm>
            <a:off x="1" y="4410464"/>
            <a:ext cx="5356142" cy="2145783"/>
          </a:xfrm>
          <a:prstGeom prst="rect">
            <a:avLst/>
          </a:prstGeom>
        </p:spPr>
      </p:pic>
      <p:grpSp>
        <p:nvGrpSpPr>
          <p:cNvPr id="10" name="Group 9"/>
          <p:cNvGrpSpPr/>
          <p:nvPr/>
        </p:nvGrpSpPr>
        <p:grpSpPr>
          <a:xfrm>
            <a:off x="0" y="1752805"/>
            <a:ext cx="9144000" cy="2145124"/>
            <a:chOff x="0" y="1602757"/>
            <a:chExt cx="9144000" cy="2145124"/>
          </a:xfrm>
        </p:grpSpPr>
        <p:pic>
          <p:nvPicPr>
            <p:cNvPr id="6" name="Picture 5"/>
            <p:cNvPicPr>
              <a:picLocks noChangeAspect="1"/>
            </p:cNvPicPr>
            <p:nvPr/>
          </p:nvPicPr>
          <p:blipFill rotWithShape="1">
            <a:blip r:embed="rId3"/>
            <a:srcRect r="50282" b="50027"/>
            <a:stretch/>
          </p:blipFill>
          <p:spPr>
            <a:xfrm>
              <a:off x="0" y="1602757"/>
              <a:ext cx="2405704" cy="2145124"/>
            </a:xfrm>
            <a:prstGeom prst="rect">
              <a:avLst/>
            </a:prstGeom>
          </p:spPr>
        </p:pic>
        <p:pic>
          <p:nvPicPr>
            <p:cNvPr id="7" name="Picture 6"/>
            <p:cNvPicPr>
              <a:picLocks noChangeAspect="1"/>
            </p:cNvPicPr>
            <p:nvPr/>
          </p:nvPicPr>
          <p:blipFill rotWithShape="1">
            <a:blip r:embed="rId3"/>
            <a:srcRect l="4772" t="50027"/>
            <a:stretch/>
          </p:blipFill>
          <p:spPr>
            <a:xfrm>
              <a:off x="4536203" y="1602757"/>
              <a:ext cx="4607797" cy="2145124"/>
            </a:xfrm>
            <a:prstGeom prst="rect">
              <a:avLst/>
            </a:prstGeom>
          </p:spPr>
        </p:pic>
        <p:pic>
          <p:nvPicPr>
            <p:cNvPr id="8" name="Picture 7"/>
            <p:cNvPicPr>
              <a:picLocks noChangeAspect="1"/>
            </p:cNvPicPr>
            <p:nvPr/>
          </p:nvPicPr>
          <p:blipFill rotWithShape="1">
            <a:blip r:embed="rId3"/>
            <a:srcRect l="53396" b="50027"/>
            <a:stretch/>
          </p:blipFill>
          <p:spPr>
            <a:xfrm>
              <a:off x="2281205" y="1602757"/>
              <a:ext cx="2254998" cy="2145124"/>
            </a:xfrm>
            <a:prstGeom prst="rect">
              <a:avLst/>
            </a:prstGeom>
          </p:spPr>
        </p:pic>
      </p:grpSp>
      <p:sp>
        <p:nvSpPr>
          <p:cNvPr id="9" name="TextBox 8"/>
          <p:cNvSpPr txBox="1"/>
          <p:nvPr/>
        </p:nvSpPr>
        <p:spPr>
          <a:xfrm>
            <a:off x="3593069" y="1383473"/>
            <a:ext cx="1763073" cy="369332"/>
          </a:xfrm>
          <a:prstGeom prst="rect">
            <a:avLst/>
          </a:prstGeom>
          <a:noFill/>
        </p:spPr>
        <p:txBody>
          <a:bodyPr wrap="none" rtlCol="0">
            <a:spAutoFit/>
          </a:bodyPr>
          <a:lstStyle/>
          <a:p>
            <a:r>
              <a:rPr lang="en-US" dirty="0" smtClean="0"/>
              <a:t>U Bonn X-band</a:t>
            </a:r>
            <a:endParaRPr lang="en-US" dirty="0"/>
          </a:p>
        </p:txBody>
      </p:sp>
      <p:sp>
        <p:nvSpPr>
          <p:cNvPr id="13" name="TextBox 12"/>
          <p:cNvSpPr txBox="1"/>
          <p:nvPr/>
        </p:nvSpPr>
        <p:spPr>
          <a:xfrm>
            <a:off x="5846857" y="4148854"/>
            <a:ext cx="3146142" cy="523220"/>
          </a:xfrm>
          <a:prstGeom prst="rect">
            <a:avLst/>
          </a:prstGeom>
          <a:noFill/>
        </p:spPr>
        <p:txBody>
          <a:bodyPr wrap="square" rtlCol="0">
            <a:spAutoFit/>
          </a:bodyPr>
          <a:lstStyle/>
          <a:p>
            <a:r>
              <a:rPr lang="en-US" sz="1400" dirty="0" smtClean="0"/>
              <a:t>R(A) is immune to attenuation biases and partial beam blockages</a:t>
            </a:r>
            <a:endParaRPr lang="en-US" sz="1400" dirty="0"/>
          </a:p>
        </p:txBody>
      </p:sp>
      <p:cxnSp>
        <p:nvCxnSpPr>
          <p:cNvPr id="15" name="Straight Arrow Connector 14"/>
          <p:cNvCxnSpPr/>
          <p:nvPr/>
        </p:nvCxnSpPr>
        <p:spPr>
          <a:xfrm flipV="1">
            <a:off x="7299713" y="3314141"/>
            <a:ext cx="536895" cy="83471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665345" y="3314141"/>
            <a:ext cx="3634368" cy="83471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997858" y="5736349"/>
            <a:ext cx="2747342" cy="523220"/>
          </a:xfrm>
          <a:prstGeom prst="rect">
            <a:avLst/>
          </a:prstGeom>
          <a:noFill/>
        </p:spPr>
        <p:txBody>
          <a:bodyPr wrap="square" rtlCol="0">
            <a:spAutoFit/>
          </a:bodyPr>
          <a:lstStyle/>
          <a:p>
            <a:r>
              <a:rPr lang="en-US" sz="1400" dirty="0" smtClean="0"/>
              <a:t>R(A) has higher spatial resolution than R(K</a:t>
            </a:r>
            <a:r>
              <a:rPr lang="en-US" sz="1400" baseline="-25000" dirty="0" smtClean="0"/>
              <a:t>DP</a:t>
            </a:r>
            <a:r>
              <a:rPr lang="en-US" sz="1400" dirty="0" smtClean="0"/>
              <a:t>).</a:t>
            </a:r>
            <a:endParaRPr lang="en-US" sz="1400" dirty="0"/>
          </a:p>
        </p:txBody>
      </p:sp>
      <p:cxnSp>
        <p:nvCxnSpPr>
          <p:cNvPr id="21" name="Straight Arrow Connector 20"/>
          <p:cNvCxnSpPr>
            <a:stCxn id="19" idx="1"/>
          </p:cNvCxnSpPr>
          <p:nvPr/>
        </p:nvCxnSpPr>
        <p:spPr>
          <a:xfrm flipH="1">
            <a:off x="5356143" y="5997959"/>
            <a:ext cx="641715" cy="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524167" y="4041132"/>
            <a:ext cx="1621733" cy="369332"/>
          </a:xfrm>
          <a:prstGeom prst="rect">
            <a:avLst/>
          </a:prstGeom>
          <a:noFill/>
        </p:spPr>
        <p:txBody>
          <a:bodyPr wrap="none" rtlCol="0">
            <a:spAutoFit/>
          </a:bodyPr>
          <a:lstStyle/>
          <a:p>
            <a:r>
              <a:rPr lang="en-US" dirty="0" smtClean="0"/>
              <a:t>KVNX S-band</a:t>
            </a:r>
            <a:endParaRPr lang="en-US" dirty="0"/>
          </a:p>
        </p:txBody>
      </p:sp>
      <p:sp>
        <p:nvSpPr>
          <p:cNvPr id="5" name="TextBox 4"/>
          <p:cNvSpPr txBox="1"/>
          <p:nvPr/>
        </p:nvSpPr>
        <p:spPr>
          <a:xfrm>
            <a:off x="5846857" y="6495811"/>
            <a:ext cx="1877550" cy="307777"/>
          </a:xfrm>
          <a:prstGeom prst="rect">
            <a:avLst/>
          </a:prstGeom>
          <a:noFill/>
        </p:spPr>
        <p:txBody>
          <a:bodyPr wrap="none" rtlCol="0">
            <a:spAutoFit/>
          </a:bodyPr>
          <a:lstStyle/>
          <a:p>
            <a:r>
              <a:rPr lang="en-US" sz="1400" dirty="0" smtClean="0"/>
              <a:t>Courtesy of </a:t>
            </a:r>
            <a:r>
              <a:rPr lang="en-US" sz="1400" dirty="0" err="1" smtClean="0"/>
              <a:t>Ryzhkov</a:t>
            </a:r>
            <a:r>
              <a:rPr lang="en-US" sz="1400" dirty="0" smtClean="0"/>
              <a:t>.</a:t>
            </a:r>
            <a:endParaRPr lang="en-US" sz="1400" dirty="0"/>
          </a:p>
        </p:txBody>
      </p:sp>
    </p:spTree>
    <p:extLst>
      <p:ext uri="{BB962C8B-B14F-4D97-AF65-F5344CB8AC3E}">
        <p14:creationId xmlns:p14="http://schemas.microsoft.com/office/powerpoint/2010/main" val="36207990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722" y="0"/>
            <a:ext cx="8136031" cy="1154097"/>
          </a:xfrm>
        </p:spPr>
        <p:txBody>
          <a:bodyPr>
            <a:noAutofit/>
          </a:bodyPr>
          <a:lstStyle/>
          <a:p>
            <a:r>
              <a:rPr lang="en-US" dirty="0"/>
              <a:t>New Polarimetric Radar QPE: R(A)</a:t>
            </a:r>
          </a:p>
        </p:txBody>
      </p:sp>
      <p:sp>
        <p:nvSpPr>
          <p:cNvPr id="3" name="Slide Number Placeholder 2"/>
          <p:cNvSpPr>
            <a:spLocks noGrp="1"/>
          </p:cNvSpPr>
          <p:nvPr>
            <p:ph type="sldNum" sz="quarter" idx="12"/>
          </p:nvPr>
        </p:nvSpPr>
        <p:spPr>
          <a:xfrm>
            <a:off x="8065214" y="120730"/>
            <a:ext cx="941203" cy="301752"/>
          </a:xfrm>
        </p:spPr>
        <p:txBody>
          <a:bodyPr/>
          <a:lstStyle/>
          <a:p>
            <a:fld id="{65A2D853-AEF1-954B-B0E8-4D0164F320ED}" type="slidenum">
              <a:rPr lang="en-US" smtClean="0"/>
              <a:t>28</a:t>
            </a:fld>
            <a:endParaRPr lang="en-US" dirty="0"/>
          </a:p>
        </p:txBody>
      </p:sp>
      <p:pic>
        <p:nvPicPr>
          <p:cNvPr id="12" name="Picture 11"/>
          <p:cNvPicPr>
            <a:picLocks noChangeAspect="1"/>
          </p:cNvPicPr>
          <p:nvPr/>
        </p:nvPicPr>
        <p:blipFill>
          <a:blip r:embed="rId2"/>
          <a:stretch>
            <a:fillRect/>
          </a:stretch>
        </p:blipFill>
        <p:spPr>
          <a:xfrm>
            <a:off x="340722" y="2046471"/>
            <a:ext cx="8305800" cy="3632200"/>
          </a:xfrm>
          <a:prstGeom prst="rect">
            <a:avLst/>
          </a:prstGeom>
        </p:spPr>
      </p:pic>
      <p:sp>
        <p:nvSpPr>
          <p:cNvPr id="5" name="TextBox 4"/>
          <p:cNvSpPr txBox="1"/>
          <p:nvPr/>
        </p:nvSpPr>
        <p:spPr>
          <a:xfrm>
            <a:off x="185848" y="5884924"/>
            <a:ext cx="1711864" cy="307777"/>
          </a:xfrm>
          <a:prstGeom prst="rect">
            <a:avLst/>
          </a:prstGeom>
          <a:noFill/>
        </p:spPr>
        <p:txBody>
          <a:bodyPr wrap="none" rtlCol="0">
            <a:spAutoFit/>
          </a:bodyPr>
          <a:lstStyle/>
          <a:p>
            <a:r>
              <a:rPr lang="en-US" sz="1400" dirty="0" smtClean="0"/>
              <a:t>C-band attenuation</a:t>
            </a:r>
            <a:endParaRPr lang="en-US" sz="1400" dirty="0"/>
          </a:p>
        </p:txBody>
      </p:sp>
      <p:cxnSp>
        <p:nvCxnSpPr>
          <p:cNvPr id="13" name="Straight Arrow Connector 12"/>
          <p:cNvCxnSpPr/>
          <p:nvPr/>
        </p:nvCxnSpPr>
        <p:spPr>
          <a:xfrm flipV="1">
            <a:off x="567870" y="4150419"/>
            <a:ext cx="547220" cy="16622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378876" y="5826924"/>
            <a:ext cx="3627541" cy="738664"/>
          </a:xfrm>
          <a:prstGeom prst="rect">
            <a:avLst/>
          </a:prstGeom>
          <a:noFill/>
        </p:spPr>
        <p:txBody>
          <a:bodyPr wrap="square" rtlCol="0">
            <a:spAutoFit/>
          </a:bodyPr>
          <a:lstStyle/>
          <a:p>
            <a:r>
              <a:rPr lang="en-US" sz="1400" dirty="0" smtClean="0"/>
              <a:t>R(A) is immune to attenuation and calibration biases, partial beam blockages, and wet radome.</a:t>
            </a:r>
            <a:endParaRPr lang="en-US" sz="1400" dirty="0"/>
          </a:p>
        </p:txBody>
      </p:sp>
      <p:cxnSp>
        <p:nvCxnSpPr>
          <p:cNvPr id="15" name="Straight Arrow Connector 14"/>
          <p:cNvCxnSpPr/>
          <p:nvPr/>
        </p:nvCxnSpPr>
        <p:spPr>
          <a:xfrm flipV="1">
            <a:off x="5955000" y="4145998"/>
            <a:ext cx="547220" cy="16622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505530" y="1568139"/>
            <a:ext cx="3623145" cy="369332"/>
          </a:xfrm>
          <a:prstGeom prst="rect">
            <a:avLst/>
          </a:prstGeom>
          <a:noFill/>
        </p:spPr>
        <p:txBody>
          <a:bodyPr wrap="none" rtlCol="0">
            <a:spAutoFit/>
          </a:bodyPr>
          <a:lstStyle/>
          <a:p>
            <a:r>
              <a:rPr lang="en-US" dirty="0" smtClean="0"/>
              <a:t>Networking S- and C-band radars</a:t>
            </a:r>
            <a:endParaRPr lang="en-US" dirty="0"/>
          </a:p>
        </p:txBody>
      </p:sp>
      <p:sp>
        <p:nvSpPr>
          <p:cNvPr id="10" name="TextBox 9"/>
          <p:cNvSpPr txBox="1"/>
          <p:nvPr/>
        </p:nvSpPr>
        <p:spPr>
          <a:xfrm>
            <a:off x="2505530" y="6411699"/>
            <a:ext cx="1877550" cy="307777"/>
          </a:xfrm>
          <a:prstGeom prst="rect">
            <a:avLst/>
          </a:prstGeom>
          <a:noFill/>
        </p:spPr>
        <p:txBody>
          <a:bodyPr wrap="none" rtlCol="0">
            <a:spAutoFit/>
          </a:bodyPr>
          <a:lstStyle/>
          <a:p>
            <a:r>
              <a:rPr lang="en-US" sz="1400" dirty="0" smtClean="0"/>
              <a:t>Courtesy of </a:t>
            </a:r>
            <a:r>
              <a:rPr lang="en-US" sz="1400" dirty="0" err="1" smtClean="0"/>
              <a:t>Ryzhkov</a:t>
            </a:r>
            <a:r>
              <a:rPr lang="en-US" sz="1400" dirty="0" smtClean="0"/>
              <a:t>.</a:t>
            </a:r>
            <a:endParaRPr lang="en-US" sz="1400" dirty="0"/>
          </a:p>
        </p:txBody>
      </p:sp>
    </p:spTree>
    <p:extLst>
      <p:ext uri="{BB962C8B-B14F-4D97-AF65-F5344CB8AC3E}">
        <p14:creationId xmlns:p14="http://schemas.microsoft.com/office/powerpoint/2010/main" val="27883849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432" y="466737"/>
            <a:ext cx="8129470" cy="584776"/>
          </a:xfrm>
          <a:prstGeom prst="rect">
            <a:avLst/>
          </a:prstGeom>
          <a:noFill/>
        </p:spPr>
        <p:txBody>
          <a:bodyPr wrap="square" rtlCol="0">
            <a:spAutoFit/>
          </a:bodyPr>
          <a:lstStyle/>
          <a:p>
            <a:pPr algn="ctr"/>
            <a:r>
              <a:rPr lang="en-US" sz="3200" dirty="0" smtClean="0">
                <a:solidFill>
                  <a:srgbClr val="FF8600"/>
                </a:solidFill>
              </a:rPr>
              <a:t>Pros and Cons of R(A) Method (S-Band)</a:t>
            </a:r>
            <a:endParaRPr lang="en-US" sz="3200" dirty="0">
              <a:solidFill>
                <a:srgbClr val="FF8600"/>
              </a:solidFill>
            </a:endParaRPr>
          </a:p>
        </p:txBody>
      </p:sp>
      <p:sp>
        <p:nvSpPr>
          <p:cNvPr id="3" name="TextBox 2"/>
          <p:cNvSpPr txBox="1"/>
          <p:nvPr/>
        </p:nvSpPr>
        <p:spPr>
          <a:xfrm>
            <a:off x="433674" y="1528627"/>
            <a:ext cx="2926238" cy="461665"/>
          </a:xfrm>
          <a:prstGeom prst="rect">
            <a:avLst/>
          </a:prstGeom>
          <a:noFill/>
        </p:spPr>
        <p:txBody>
          <a:bodyPr wrap="square" rtlCol="0">
            <a:spAutoFit/>
          </a:bodyPr>
          <a:lstStyle/>
          <a:p>
            <a:pPr algn="ctr"/>
            <a:r>
              <a:rPr lang="en-US" sz="2400" b="1" dirty="0" smtClean="0">
                <a:solidFill>
                  <a:srgbClr val="FF0000"/>
                </a:solidFill>
                <a:effectLst>
                  <a:outerShdw blurRad="50800" dist="38100" dir="2700000" algn="tl" rotWithShape="0">
                    <a:srgbClr val="000000">
                      <a:alpha val="43000"/>
                    </a:srgbClr>
                  </a:outerShdw>
                </a:effectLst>
              </a:rPr>
              <a:t>Advantages</a:t>
            </a:r>
            <a:endParaRPr lang="en-US" sz="2400" b="1" dirty="0">
              <a:solidFill>
                <a:srgbClr val="FF0000"/>
              </a:solidFill>
              <a:effectLst>
                <a:outerShdw blurRad="50800" dist="38100" dir="2700000" algn="tl" rotWithShape="0">
                  <a:srgbClr val="000000">
                    <a:alpha val="43000"/>
                  </a:srgbClr>
                </a:outerShdw>
              </a:effectLst>
            </a:endParaRPr>
          </a:p>
        </p:txBody>
      </p:sp>
      <p:sp>
        <p:nvSpPr>
          <p:cNvPr id="4" name="TextBox 3"/>
          <p:cNvSpPr txBox="1"/>
          <p:nvPr/>
        </p:nvSpPr>
        <p:spPr>
          <a:xfrm>
            <a:off x="615120" y="2129541"/>
            <a:ext cx="5290380" cy="1631216"/>
          </a:xfrm>
          <a:prstGeom prst="rect">
            <a:avLst/>
          </a:prstGeom>
          <a:noFill/>
        </p:spPr>
        <p:txBody>
          <a:bodyPr wrap="square" rtlCol="0">
            <a:spAutoFit/>
          </a:bodyPr>
          <a:lstStyle/>
          <a:p>
            <a:pPr marL="342900" indent="-342900">
              <a:spcBef>
                <a:spcPts val="600"/>
              </a:spcBef>
              <a:spcAft>
                <a:spcPts val="600"/>
              </a:spcAft>
              <a:buAutoNum type="arabicPeriod"/>
            </a:pPr>
            <a:r>
              <a:rPr lang="en-US" sz="1600" dirty="0" smtClean="0">
                <a:effectLst>
                  <a:outerShdw blurRad="50800" dist="38100" dir="2700000" algn="tl" rotWithShape="0">
                    <a:srgbClr val="000000">
                      <a:alpha val="43000"/>
                    </a:srgbClr>
                  </a:outerShdw>
                </a:effectLst>
              </a:rPr>
              <a:t>Immunity to radar </a:t>
            </a:r>
            <a:r>
              <a:rPr lang="en-US" sz="1600" dirty="0" err="1" smtClean="0">
                <a:effectLst>
                  <a:outerShdw blurRad="50800" dist="38100" dir="2700000" algn="tl" rotWithShape="0">
                    <a:srgbClr val="000000">
                      <a:alpha val="43000"/>
                    </a:srgbClr>
                  </a:outerShdw>
                </a:effectLst>
              </a:rPr>
              <a:t>miscalibration</a:t>
            </a:r>
            <a:r>
              <a:rPr lang="en-US" sz="1600" dirty="0" smtClean="0">
                <a:effectLst>
                  <a:outerShdw blurRad="50800" dist="38100" dir="2700000" algn="tl" rotWithShape="0">
                    <a:srgbClr val="000000">
                      <a:alpha val="43000"/>
                    </a:srgbClr>
                  </a:outerShdw>
                </a:effectLst>
              </a:rPr>
              <a:t>,  partial beam blockage,  attenuation, and impact of wet </a:t>
            </a:r>
            <a:r>
              <a:rPr lang="en-US" sz="1600" dirty="0" err="1" smtClean="0">
                <a:effectLst>
                  <a:outerShdw blurRad="50800" dist="38100" dir="2700000" algn="tl" rotWithShape="0">
                    <a:srgbClr val="000000">
                      <a:alpha val="43000"/>
                    </a:srgbClr>
                  </a:outerShdw>
                </a:effectLst>
              </a:rPr>
              <a:t>radome</a:t>
            </a:r>
            <a:endParaRPr lang="en-US" sz="1600" dirty="0" smtClean="0">
              <a:effectLst>
                <a:outerShdw blurRad="50800" dist="38100" dir="2700000" algn="tl" rotWithShape="0">
                  <a:srgbClr val="000000">
                    <a:alpha val="43000"/>
                  </a:srgbClr>
                </a:outerShdw>
              </a:effectLst>
            </a:endParaRPr>
          </a:p>
          <a:p>
            <a:pPr marL="342900" indent="-342900">
              <a:spcBef>
                <a:spcPts val="600"/>
              </a:spcBef>
              <a:spcAft>
                <a:spcPts val="600"/>
              </a:spcAft>
              <a:buAutoNum type="arabicPeriod"/>
            </a:pPr>
            <a:r>
              <a:rPr lang="en-US" sz="1600" dirty="0" smtClean="0">
                <a:effectLst>
                  <a:outerShdw blurRad="50800" dist="38100" dir="2700000" algn="tl" rotWithShape="0">
                    <a:srgbClr val="000000">
                      <a:alpha val="43000"/>
                    </a:srgbClr>
                  </a:outerShdw>
                </a:effectLst>
              </a:rPr>
              <a:t>Higher spatial resolution than R(K</a:t>
            </a:r>
            <a:r>
              <a:rPr lang="en-US" sz="1600" baseline="-25000" dirty="0" smtClean="0">
                <a:effectLst>
                  <a:outerShdw blurRad="50800" dist="38100" dir="2700000" algn="tl" rotWithShape="0">
                    <a:srgbClr val="000000">
                      <a:alpha val="43000"/>
                    </a:srgbClr>
                  </a:outerShdw>
                </a:effectLst>
              </a:rPr>
              <a:t>DP</a:t>
            </a:r>
            <a:r>
              <a:rPr lang="en-US" sz="1600" dirty="0" smtClean="0">
                <a:effectLst>
                  <a:outerShdw blurRad="50800" dist="38100" dir="2700000" algn="tl" rotWithShape="0">
                    <a:srgbClr val="000000">
                      <a:alpha val="43000"/>
                    </a:srgbClr>
                  </a:outerShdw>
                </a:effectLst>
              </a:rPr>
              <a:t>)</a:t>
            </a:r>
          </a:p>
          <a:p>
            <a:pPr marL="342900" indent="-342900">
              <a:spcBef>
                <a:spcPts val="600"/>
              </a:spcBef>
              <a:spcAft>
                <a:spcPts val="600"/>
              </a:spcAft>
              <a:buFontTx/>
              <a:buAutoNum type="arabicPeriod"/>
            </a:pPr>
            <a:r>
              <a:rPr lang="en-US" sz="1600" dirty="0">
                <a:effectLst>
                  <a:outerShdw blurRad="50800" dist="38100" dir="2700000" algn="tl" rotWithShape="0">
                    <a:srgbClr val="000000">
                      <a:alpha val="43000"/>
                    </a:srgbClr>
                  </a:outerShdw>
                </a:effectLst>
              </a:rPr>
              <a:t>R(A) relationship parameters are less sensitive to the DSD variability than R(Z) and R(K</a:t>
            </a:r>
            <a:r>
              <a:rPr lang="en-US" sz="1600" baseline="-25000" dirty="0">
                <a:effectLst>
                  <a:outerShdw blurRad="50800" dist="38100" dir="2700000" algn="tl" rotWithShape="0">
                    <a:srgbClr val="000000">
                      <a:alpha val="43000"/>
                    </a:srgbClr>
                  </a:outerShdw>
                </a:effectLst>
              </a:rPr>
              <a:t>DP</a:t>
            </a:r>
            <a:r>
              <a:rPr lang="en-US" sz="1600" dirty="0" smtClean="0">
                <a:effectLst>
                  <a:outerShdw blurRad="50800" dist="38100" dir="2700000" algn="tl" rotWithShape="0">
                    <a:srgbClr val="000000">
                      <a:alpha val="43000"/>
                    </a:srgbClr>
                  </a:outerShdw>
                </a:effectLst>
              </a:rPr>
              <a:t>)</a:t>
            </a:r>
            <a:endParaRPr lang="en-US" sz="1600" dirty="0">
              <a:effectLst>
                <a:outerShdw blurRad="50800" dist="38100" dir="2700000" algn="tl" rotWithShape="0">
                  <a:srgbClr val="000000">
                    <a:alpha val="43000"/>
                  </a:srgbClr>
                </a:outerShdw>
              </a:effectLst>
            </a:endParaRPr>
          </a:p>
        </p:txBody>
      </p:sp>
      <p:sp>
        <p:nvSpPr>
          <p:cNvPr id="5" name="TextBox 4"/>
          <p:cNvSpPr txBox="1"/>
          <p:nvPr/>
        </p:nvSpPr>
        <p:spPr>
          <a:xfrm>
            <a:off x="615119" y="4131127"/>
            <a:ext cx="2603677" cy="461665"/>
          </a:xfrm>
          <a:prstGeom prst="rect">
            <a:avLst/>
          </a:prstGeom>
          <a:noFill/>
        </p:spPr>
        <p:txBody>
          <a:bodyPr wrap="square" rtlCol="0">
            <a:spAutoFit/>
          </a:bodyPr>
          <a:lstStyle/>
          <a:p>
            <a:pPr algn="ctr"/>
            <a:r>
              <a:rPr lang="en-US" sz="2400" b="1" dirty="0" smtClean="0">
                <a:solidFill>
                  <a:srgbClr val="FF0000"/>
                </a:solidFill>
                <a:effectLst>
                  <a:outerShdw blurRad="50800" dist="38100" dir="2700000" algn="tl" rotWithShape="0">
                    <a:srgbClr val="000000">
                      <a:alpha val="43000"/>
                    </a:srgbClr>
                  </a:outerShdw>
                </a:effectLst>
              </a:rPr>
              <a:t>Limitations</a:t>
            </a:r>
            <a:endParaRPr lang="en-US" sz="2400" b="1" dirty="0">
              <a:solidFill>
                <a:srgbClr val="FF0000"/>
              </a:solidFill>
              <a:effectLst>
                <a:outerShdw blurRad="50800" dist="38100" dir="2700000" algn="tl" rotWithShape="0">
                  <a:srgbClr val="000000">
                    <a:alpha val="43000"/>
                  </a:srgbClr>
                </a:outerShdw>
              </a:effectLst>
            </a:endParaRPr>
          </a:p>
        </p:txBody>
      </p:sp>
      <p:sp>
        <p:nvSpPr>
          <p:cNvPr id="6" name="TextBox 5"/>
          <p:cNvSpPr txBox="1"/>
          <p:nvPr/>
        </p:nvSpPr>
        <p:spPr>
          <a:xfrm>
            <a:off x="615119" y="4604842"/>
            <a:ext cx="5080140" cy="1631216"/>
          </a:xfrm>
          <a:prstGeom prst="rect">
            <a:avLst/>
          </a:prstGeom>
          <a:noFill/>
        </p:spPr>
        <p:txBody>
          <a:bodyPr wrap="square" rtlCol="0">
            <a:spAutoFit/>
          </a:bodyPr>
          <a:lstStyle/>
          <a:p>
            <a:pPr marL="342900" indent="-342900">
              <a:spcBef>
                <a:spcPts val="600"/>
              </a:spcBef>
              <a:spcAft>
                <a:spcPts val="600"/>
              </a:spcAft>
              <a:buAutoNum type="arabicPeriod"/>
            </a:pPr>
            <a:r>
              <a:rPr lang="en-US" sz="1600" dirty="0" smtClean="0">
                <a:effectLst>
                  <a:outerShdw blurRad="50800" dist="38100" dir="2700000" algn="tl" rotWithShape="0">
                    <a:srgbClr val="000000">
                      <a:alpha val="43000"/>
                    </a:srgbClr>
                  </a:outerShdw>
                </a:effectLst>
              </a:rPr>
              <a:t>Does not work when </a:t>
            </a:r>
            <a:r>
              <a:rPr lang="en-US" sz="1600" dirty="0" err="1" smtClean="0">
                <a:effectLst>
                  <a:outerShdw blurRad="50800" dist="38100" dir="2700000" algn="tl" rotWithShape="0">
                    <a:srgbClr val="000000">
                      <a:alpha val="43000"/>
                    </a:srgbClr>
                  </a:outerShdw>
                </a:effectLst>
              </a:rPr>
              <a:t>segement</a:t>
            </a:r>
            <a:r>
              <a:rPr lang="en-US" sz="1600" dirty="0" smtClean="0">
                <a:effectLst>
                  <a:outerShdw blurRad="50800" dist="38100" dir="2700000" algn="tl" rotWithShape="0">
                    <a:srgbClr val="000000">
                      <a:alpha val="43000"/>
                    </a:srgbClr>
                  </a:outerShdw>
                </a:effectLst>
              </a:rPr>
              <a:t> </a:t>
            </a:r>
            <a:r>
              <a:rPr lang="el-GR" sz="1600" dirty="0" smtClean="0">
                <a:effectLst>
                  <a:outerShdw blurRad="50800" dist="38100" dir="2700000" algn="tl" rotWithShape="0">
                    <a:srgbClr val="000000">
                      <a:alpha val="43000"/>
                    </a:srgbClr>
                  </a:outerShdw>
                </a:effectLst>
              </a:rPr>
              <a:t>ΔΦ</a:t>
            </a:r>
            <a:r>
              <a:rPr lang="en-US" sz="1600" baseline="-25000" dirty="0" smtClean="0">
                <a:effectLst>
                  <a:outerShdw blurRad="50800" dist="38100" dir="2700000" algn="tl" rotWithShape="0">
                    <a:srgbClr val="000000">
                      <a:alpha val="43000"/>
                    </a:srgbClr>
                  </a:outerShdw>
                </a:effectLst>
              </a:rPr>
              <a:t>DP</a:t>
            </a:r>
            <a:r>
              <a:rPr lang="en-US" sz="1600" dirty="0" smtClean="0">
                <a:effectLst>
                  <a:outerShdw blurRad="50800" dist="38100" dir="2700000" algn="tl" rotWithShape="0">
                    <a:srgbClr val="000000">
                      <a:alpha val="43000"/>
                    </a:srgbClr>
                  </a:outerShdw>
                </a:effectLst>
              </a:rPr>
              <a:t> &lt; 2-3° (</a:t>
            </a:r>
            <a:r>
              <a:rPr lang="en-US" sz="1600" i="1" dirty="0" smtClean="0">
                <a:solidFill>
                  <a:srgbClr val="FFFF00"/>
                </a:solidFill>
                <a:effectLst>
                  <a:outerShdw blurRad="50800" dist="38100" dir="2700000" algn="tl" rotWithShape="0">
                    <a:srgbClr val="000000">
                      <a:alpha val="43000"/>
                    </a:srgbClr>
                  </a:outerShdw>
                </a:effectLst>
              </a:rPr>
              <a:t>R(Z)</a:t>
            </a:r>
            <a:r>
              <a:rPr lang="en-US" sz="1600" dirty="0" smtClean="0">
                <a:effectLst>
                  <a:outerShdw blurRad="50800" dist="38100" dir="2700000" algn="tl" rotWithShape="0">
                    <a:srgbClr val="000000">
                      <a:alpha val="43000"/>
                    </a:srgbClr>
                  </a:outerShdw>
                </a:effectLst>
              </a:rPr>
              <a:t>)</a:t>
            </a:r>
          </a:p>
          <a:p>
            <a:pPr marL="342900" indent="-342900">
              <a:spcBef>
                <a:spcPts val="600"/>
              </a:spcBef>
              <a:spcAft>
                <a:spcPts val="600"/>
              </a:spcAft>
              <a:buAutoNum type="arabicPeriod"/>
            </a:pPr>
            <a:r>
              <a:rPr lang="en-US" sz="1600" dirty="0" smtClean="0">
                <a:effectLst>
                  <a:outerShdw blurRad="50800" dist="38100" dir="2700000" algn="tl" rotWithShape="0">
                    <a:srgbClr val="000000">
                      <a:alpha val="43000"/>
                    </a:srgbClr>
                  </a:outerShdw>
                </a:effectLst>
              </a:rPr>
              <a:t>Does not work in the presence of hail (</a:t>
            </a:r>
            <a:r>
              <a:rPr lang="en-US" sz="1600" i="1" dirty="0" smtClean="0">
                <a:solidFill>
                  <a:srgbClr val="FFFF00"/>
                </a:solidFill>
                <a:effectLst>
                  <a:outerShdw blurRad="50800" dist="38100" dir="2700000" algn="tl" rotWithShape="0">
                    <a:srgbClr val="000000">
                      <a:alpha val="43000"/>
                    </a:srgbClr>
                  </a:outerShdw>
                </a:effectLst>
              </a:rPr>
              <a:t>R(K</a:t>
            </a:r>
            <a:r>
              <a:rPr lang="en-US" sz="1600" i="1" baseline="-25000" dirty="0" smtClean="0">
                <a:solidFill>
                  <a:srgbClr val="FFFF00"/>
                </a:solidFill>
                <a:effectLst>
                  <a:outerShdw blurRad="50800" dist="38100" dir="2700000" algn="tl" rotWithShape="0">
                    <a:srgbClr val="000000">
                      <a:alpha val="43000"/>
                    </a:srgbClr>
                  </a:outerShdw>
                </a:effectLst>
              </a:rPr>
              <a:t>DP</a:t>
            </a:r>
            <a:r>
              <a:rPr lang="en-US" sz="1600" i="1" dirty="0" smtClean="0">
                <a:solidFill>
                  <a:srgbClr val="FFFF00"/>
                </a:solidFill>
                <a:effectLst>
                  <a:outerShdw blurRad="50800" dist="38100" dir="2700000" algn="tl" rotWithShape="0">
                    <a:srgbClr val="000000">
                      <a:alpha val="43000"/>
                    </a:srgbClr>
                  </a:outerShdw>
                </a:effectLst>
              </a:rPr>
              <a:t>)</a:t>
            </a:r>
            <a:r>
              <a:rPr lang="en-US" sz="1600" dirty="0" smtClean="0">
                <a:effectLst>
                  <a:outerShdw blurRad="50800" dist="38100" dir="2700000" algn="tl" rotWithShape="0">
                    <a:srgbClr val="000000">
                      <a:alpha val="43000"/>
                    </a:srgbClr>
                  </a:outerShdw>
                </a:effectLst>
              </a:rPr>
              <a:t>)</a:t>
            </a:r>
          </a:p>
          <a:p>
            <a:pPr marL="342900" indent="-342900">
              <a:spcBef>
                <a:spcPts val="600"/>
              </a:spcBef>
              <a:spcAft>
                <a:spcPts val="600"/>
              </a:spcAft>
              <a:buAutoNum type="arabicPeriod"/>
            </a:pPr>
            <a:r>
              <a:rPr lang="en-US" sz="1600" dirty="0" smtClean="0">
                <a:effectLst>
                  <a:outerShdw blurRad="50800" dist="38100" dir="2700000" algn="tl" rotWithShape="0">
                    <a:srgbClr val="000000">
                      <a:alpha val="43000"/>
                    </a:srgbClr>
                  </a:outerShdw>
                </a:effectLst>
              </a:rPr>
              <a:t>The parameter </a:t>
            </a:r>
            <a:r>
              <a:rPr lang="el-GR" sz="1600" i="1" u="sng" dirty="0" smtClean="0">
                <a:solidFill>
                  <a:srgbClr val="FF0000"/>
                </a:solidFill>
                <a:effectLst>
                  <a:outerShdw blurRad="50800" dist="38100" dir="2700000" algn="tl" rotWithShape="0">
                    <a:srgbClr val="000000">
                      <a:alpha val="43000"/>
                    </a:srgbClr>
                  </a:outerShdw>
                </a:effectLst>
              </a:rPr>
              <a:t>α</a:t>
            </a:r>
            <a:r>
              <a:rPr lang="en-US" sz="1600" dirty="0" smtClean="0">
                <a:effectLst>
                  <a:outerShdw blurRad="50800" dist="38100" dir="2700000" algn="tl" rotWithShape="0">
                    <a:srgbClr val="000000">
                      <a:alpha val="43000"/>
                    </a:srgbClr>
                  </a:outerShdw>
                </a:effectLst>
              </a:rPr>
              <a:t> = A/K</a:t>
            </a:r>
            <a:r>
              <a:rPr lang="en-US" sz="1600" baseline="-25000" dirty="0" smtClean="0">
                <a:effectLst>
                  <a:outerShdw blurRad="50800" dist="38100" dir="2700000" algn="tl" rotWithShape="0">
                    <a:srgbClr val="000000">
                      <a:alpha val="43000"/>
                    </a:srgbClr>
                  </a:outerShdw>
                </a:effectLst>
              </a:rPr>
              <a:t>DP</a:t>
            </a:r>
            <a:r>
              <a:rPr lang="en-US" sz="1600" dirty="0" smtClean="0">
                <a:effectLst>
                  <a:outerShdw blurRad="50800" dist="38100" dir="2700000" algn="tl" rotWithShape="0">
                    <a:srgbClr val="000000">
                      <a:alpha val="43000"/>
                    </a:srgbClr>
                  </a:outerShdw>
                </a:effectLst>
              </a:rPr>
              <a:t> generally depends on the  type of rain (e.g., continental vs tropical) and should be optimized in real-time (</a:t>
            </a:r>
            <a:r>
              <a:rPr lang="en-US" sz="1600" i="1" dirty="0" smtClean="0">
                <a:solidFill>
                  <a:srgbClr val="FFFF00"/>
                </a:solidFill>
                <a:effectLst>
                  <a:outerShdw blurRad="50800" dist="38100" dir="2700000" algn="tl" rotWithShape="0">
                    <a:srgbClr val="000000">
                      <a:alpha val="43000"/>
                    </a:srgbClr>
                  </a:outerShdw>
                </a:effectLst>
              </a:rPr>
              <a:t>Z</a:t>
            </a:r>
            <a:r>
              <a:rPr lang="en-US" sz="1600" i="1" baseline="-25000" dirty="0" smtClean="0">
                <a:solidFill>
                  <a:srgbClr val="FFFF00"/>
                </a:solidFill>
                <a:effectLst>
                  <a:outerShdw blurRad="50800" dist="38100" dir="2700000" algn="tl" rotWithShape="0">
                    <a:srgbClr val="000000">
                      <a:alpha val="43000"/>
                    </a:srgbClr>
                  </a:outerShdw>
                </a:effectLst>
              </a:rPr>
              <a:t>DR</a:t>
            </a:r>
            <a:r>
              <a:rPr lang="en-US" sz="1600" i="1" dirty="0" smtClean="0">
                <a:solidFill>
                  <a:srgbClr val="FFFF00"/>
                </a:solidFill>
                <a:effectLst>
                  <a:outerShdw blurRad="50800" dist="38100" dir="2700000" algn="tl" rotWithShape="0">
                    <a:srgbClr val="000000">
                      <a:alpha val="43000"/>
                    </a:srgbClr>
                  </a:outerShdw>
                </a:effectLst>
              </a:rPr>
              <a:t> slope</a:t>
            </a:r>
            <a:r>
              <a:rPr lang="en-US" sz="1600" dirty="0" smtClean="0">
                <a:effectLst>
                  <a:outerShdw blurRad="50800" dist="38100" dir="2700000" algn="tl" rotWithShape="0">
                    <a:srgbClr val="000000">
                      <a:alpha val="43000"/>
                    </a:srgbClr>
                  </a:outerShdw>
                </a:effectLst>
              </a:rPr>
              <a:t>).</a:t>
            </a:r>
            <a:endParaRPr lang="en-US" sz="1600" dirty="0">
              <a:effectLst>
                <a:outerShdw blurRad="50800" dist="38100" dir="2700000" algn="tl" rotWithShape="0">
                  <a:srgbClr val="000000">
                    <a:alpha val="43000"/>
                  </a:srgbClr>
                </a:outerShdw>
              </a:effectLst>
            </a:endParaRPr>
          </a:p>
        </p:txBody>
      </p:sp>
      <p:grpSp>
        <p:nvGrpSpPr>
          <p:cNvPr id="67" name="Group 66"/>
          <p:cNvGrpSpPr/>
          <p:nvPr/>
        </p:nvGrpSpPr>
        <p:grpSpPr>
          <a:xfrm>
            <a:off x="6032609" y="1902426"/>
            <a:ext cx="2837707" cy="4431738"/>
            <a:chOff x="6095344" y="1746581"/>
            <a:chExt cx="2837707" cy="4431738"/>
          </a:xfrm>
        </p:grpSpPr>
        <p:sp>
          <p:nvSpPr>
            <p:cNvPr id="55" name="Rounded Rectangle 54"/>
            <p:cNvSpPr/>
            <p:nvPr/>
          </p:nvSpPr>
          <p:spPr>
            <a:xfrm>
              <a:off x="6095344" y="1746581"/>
              <a:ext cx="2837707" cy="4431738"/>
            </a:xfrm>
            <a:prstGeom prst="roundRect">
              <a:avLst/>
            </a:prstGeom>
            <a:solidFill>
              <a:srgbClr val="244A5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62814270"/>
                </p:ext>
              </p:extLst>
            </p:nvPr>
          </p:nvGraphicFramePr>
          <p:xfrm>
            <a:off x="6655361" y="2767733"/>
            <a:ext cx="1903860" cy="437526"/>
          </p:xfrm>
          <a:graphic>
            <a:graphicData uri="http://schemas.openxmlformats.org/presentationml/2006/ole">
              <mc:AlternateContent xmlns:mc="http://schemas.openxmlformats.org/markup-compatibility/2006">
                <mc:Choice xmlns:v="urn:schemas-microsoft-com:vml" Requires="v">
                  <p:oleObj spid="_x0000_s9349" name="Equation" r:id="rId3" imgW="1714500" imgH="393700" progId="Equation.3">
                    <p:embed/>
                  </p:oleObj>
                </mc:Choice>
                <mc:Fallback>
                  <p:oleObj name="Equation" r:id="rId3" imgW="1714500" imgH="393700" progId="Equation.3">
                    <p:embed/>
                    <p:pic>
                      <p:nvPicPr>
                        <p:cNvPr id="0" name=""/>
                        <p:cNvPicPr/>
                        <p:nvPr/>
                      </p:nvPicPr>
                      <p:blipFill>
                        <a:blip r:embed="rId4"/>
                        <a:stretch>
                          <a:fillRect/>
                        </a:stretch>
                      </p:blipFill>
                      <p:spPr>
                        <a:xfrm>
                          <a:off x="6655361" y="2767733"/>
                          <a:ext cx="1903860" cy="437526"/>
                        </a:xfrm>
                        <a:prstGeom prst="rect">
                          <a:avLst/>
                        </a:prstGeom>
                        <a:solidFill>
                          <a:srgbClr val="F9E3D2"/>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89161046"/>
                </p:ext>
              </p:extLst>
            </p:nvPr>
          </p:nvGraphicFramePr>
          <p:xfrm>
            <a:off x="6778680" y="3253519"/>
            <a:ext cx="1566984" cy="349963"/>
          </p:xfrm>
          <a:graphic>
            <a:graphicData uri="http://schemas.openxmlformats.org/presentationml/2006/ole">
              <mc:AlternateContent xmlns:mc="http://schemas.openxmlformats.org/markup-compatibility/2006">
                <mc:Choice xmlns:v="urn:schemas-microsoft-com:vml" Requires="v">
                  <p:oleObj spid="_x0000_s9350" name="Equation" r:id="rId5" imgW="1422400" imgH="317500" progId="Equation.3">
                    <p:embed/>
                  </p:oleObj>
                </mc:Choice>
                <mc:Fallback>
                  <p:oleObj name="Equation" r:id="rId5" imgW="1422400" imgH="317500" progId="Equation.3">
                    <p:embed/>
                    <p:pic>
                      <p:nvPicPr>
                        <p:cNvPr id="0" name=""/>
                        <p:cNvPicPr/>
                        <p:nvPr/>
                      </p:nvPicPr>
                      <p:blipFill>
                        <a:blip r:embed="rId6"/>
                        <a:stretch>
                          <a:fillRect/>
                        </a:stretch>
                      </p:blipFill>
                      <p:spPr>
                        <a:xfrm>
                          <a:off x="6778680" y="3253519"/>
                          <a:ext cx="1566984" cy="349963"/>
                        </a:xfrm>
                        <a:prstGeom prst="rect">
                          <a:avLst/>
                        </a:prstGeom>
                        <a:solidFill>
                          <a:srgbClr val="F9E3D2"/>
                        </a:solid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66156091"/>
                </p:ext>
              </p:extLst>
            </p:nvPr>
          </p:nvGraphicFramePr>
          <p:xfrm>
            <a:off x="6778680" y="3603482"/>
            <a:ext cx="1566984" cy="338532"/>
          </p:xfrm>
          <a:graphic>
            <a:graphicData uri="http://schemas.openxmlformats.org/presentationml/2006/ole">
              <mc:AlternateContent xmlns:mc="http://schemas.openxmlformats.org/markup-compatibility/2006">
                <mc:Choice xmlns:v="urn:schemas-microsoft-com:vml" Requires="v">
                  <p:oleObj spid="_x0000_s9351" name="Equation" r:id="rId7" imgW="1409700" imgH="304800" progId="Equation.3">
                    <p:embed/>
                  </p:oleObj>
                </mc:Choice>
                <mc:Fallback>
                  <p:oleObj name="Equation" r:id="rId7" imgW="1409700" imgH="304800" progId="Equation.3">
                    <p:embed/>
                    <p:pic>
                      <p:nvPicPr>
                        <p:cNvPr id="0" name=""/>
                        <p:cNvPicPr/>
                        <p:nvPr/>
                      </p:nvPicPr>
                      <p:blipFill>
                        <a:blip r:embed="rId8"/>
                        <a:stretch>
                          <a:fillRect/>
                        </a:stretch>
                      </p:blipFill>
                      <p:spPr>
                        <a:xfrm>
                          <a:off x="6778680" y="3603482"/>
                          <a:ext cx="1566984" cy="338532"/>
                        </a:xfrm>
                        <a:prstGeom prst="rect">
                          <a:avLst/>
                        </a:prstGeom>
                        <a:solidFill>
                          <a:srgbClr val="F9E3D2"/>
                        </a:solidFill>
                      </p:spPr>
                    </p:pic>
                  </p:oleObj>
                </mc:Fallback>
              </mc:AlternateContent>
            </a:graphicData>
          </a:graphic>
        </p:graphicFrame>
        <p:graphicFrame>
          <p:nvGraphicFramePr>
            <p:cNvPr id="54" name="Object 4"/>
            <p:cNvGraphicFramePr>
              <a:graphicFrameLocks noChangeAspect="1"/>
            </p:cNvGraphicFramePr>
            <p:nvPr>
              <p:extLst>
                <p:ext uri="{D42A27DB-BD31-4B8C-83A1-F6EECF244321}">
                  <p14:modId xmlns:p14="http://schemas.microsoft.com/office/powerpoint/2010/main" val="1140966913"/>
                </p:ext>
              </p:extLst>
            </p:nvPr>
          </p:nvGraphicFramePr>
          <p:xfrm>
            <a:off x="6737526" y="2341138"/>
            <a:ext cx="1608138" cy="285750"/>
          </p:xfrm>
          <a:graphic>
            <a:graphicData uri="http://schemas.openxmlformats.org/presentationml/2006/ole">
              <mc:AlternateContent xmlns:mc="http://schemas.openxmlformats.org/markup-compatibility/2006">
                <mc:Choice xmlns:v="urn:schemas-microsoft-com:vml" Requires="v">
                  <p:oleObj spid="_x0000_s9352" name="Equation" r:id="rId9" imgW="1295400" imgH="228600" progId="Equation.3">
                    <p:embed/>
                  </p:oleObj>
                </mc:Choice>
                <mc:Fallback>
                  <p:oleObj name="Equation" r:id="rId9" imgW="1295400" imgH="228600" progId="Equation.3">
                    <p:embed/>
                    <p:pic>
                      <p:nvPicPr>
                        <p:cNvPr id="0" name=""/>
                        <p:cNvPicPr>
                          <a:picLocks noChangeAspect="1" noChangeArrowheads="1"/>
                        </p:cNvPicPr>
                        <p:nvPr/>
                      </p:nvPicPr>
                      <p:blipFill>
                        <a:blip r:embed="rId10"/>
                        <a:srcRect/>
                        <a:stretch>
                          <a:fillRect/>
                        </a:stretch>
                      </p:blipFill>
                      <p:spPr bwMode="auto">
                        <a:xfrm>
                          <a:off x="6737526" y="2341138"/>
                          <a:ext cx="1608138" cy="285750"/>
                        </a:xfrm>
                        <a:prstGeom prst="rect">
                          <a:avLst/>
                        </a:prstGeom>
                        <a:solidFill>
                          <a:srgbClr val="F9E3D2"/>
                        </a:solidFill>
                        <a:ln w="38100" cmpd="dbl">
                          <a:noFill/>
                        </a:ln>
                        <a:effectLst/>
                        <a:extLst/>
                      </p:spPr>
                    </p:pic>
                  </p:oleObj>
                </mc:Fallback>
              </mc:AlternateContent>
            </a:graphicData>
          </a:graphic>
        </p:graphicFrame>
        <p:sp>
          <p:nvSpPr>
            <p:cNvPr id="56" name="TextBox 55"/>
            <p:cNvSpPr txBox="1"/>
            <p:nvPr/>
          </p:nvSpPr>
          <p:spPr>
            <a:xfrm>
              <a:off x="6303811" y="4008106"/>
              <a:ext cx="2566505" cy="430887"/>
            </a:xfrm>
            <a:prstGeom prst="rect">
              <a:avLst/>
            </a:prstGeom>
            <a:solidFill>
              <a:srgbClr val="244A58"/>
            </a:solidFill>
          </p:spPr>
          <p:txBody>
            <a:bodyPr wrap="square" rtlCol="0">
              <a:spAutoFit/>
            </a:bodyPr>
            <a:lstStyle/>
            <a:p>
              <a:pPr marL="457200" indent="-457200"/>
              <a:r>
                <a:rPr lang="en-US" sz="1100" dirty="0" smtClean="0">
                  <a:effectLst>
                    <a:outerShdw blurRad="50800" dist="38100" dir="2700000" algn="tl" rotWithShape="0">
                      <a:srgbClr val="000000">
                        <a:alpha val="43000"/>
                      </a:srgbClr>
                    </a:outerShdw>
                  </a:effectLst>
                </a:rPr>
                <a:t>r</a:t>
              </a:r>
              <a:r>
                <a:rPr lang="en-US" sz="1100" baseline="-25000" dirty="0" smtClean="0">
                  <a:effectLst>
                    <a:outerShdw blurRad="50800" dist="38100" dir="2700000" algn="tl" rotWithShape="0">
                      <a:srgbClr val="000000">
                        <a:alpha val="43000"/>
                      </a:srgbClr>
                    </a:outerShdw>
                  </a:effectLst>
                </a:rPr>
                <a:t>1</a:t>
              </a:r>
              <a:r>
                <a:rPr lang="en-US" sz="1100" dirty="0" smtClean="0">
                  <a:effectLst>
                    <a:outerShdw blurRad="50800" dist="38100" dir="2700000" algn="tl" rotWithShape="0">
                      <a:srgbClr val="000000">
                        <a:alpha val="43000"/>
                      </a:srgbClr>
                    </a:outerShdw>
                  </a:effectLst>
                </a:rPr>
                <a:t> &amp; r</a:t>
              </a:r>
              <a:r>
                <a:rPr lang="en-US" sz="1100" baseline="-25000" dirty="0" smtClean="0">
                  <a:effectLst>
                    <a:outerShdw blurRad="50800" dist="38100" dir="2700000" algn="tl" rotWithShape="0">
                      <a:srgbClr val="000000">
                        <a:alpha val="43000"/>
                      </a:srgbClr>
                    </a:outerShdw>
                  </a:effectLst>
                </a:rPr>
                <a:t>2</a:t>
              </a:r>
              <a:r>
                <a:rPr lang="en-US" sz="1100" dirty="0">
                  <a:effectLst>
                    <a:outerShdw blurRad="50800" dist="38100" dir="2700000" algn="tl" rotWithShape="0">
                      <a:srgbClr val="000000">
                        <a:alpha val="43000"/>
                      </a:srgbClr>
                    </a:outerShdw>
                  </a:effectLst>
                </a:rPr>
                <a:t>: </a:t>
              </a:r>
              <a:r>
                <a:rPr lang="en-US" sz="1100" dirty="0" smtClean="0">
                  <a:effectLst>
                    <a:outerShdw blurRad="50800" dist="38100" dir="2700000" algn="tl" rotWithShape="0">
                      <a:srgbClr val="000000">
                        <a:alpha val="43000"/>
                      </a:srgbClr>
                    </a:outerShdw>
                  </a:effectLst>
                </a:rPr>
                <a:t>beginning and ending gates of rain segments in a given radial</a:t>
              </a:r>
            </a:p>
          </p:txBody>
        </p:sp>
        <p:sp>
          <p:nvSpPr>
            <p:cNvPr id="57" name="TextBox 56"/>
            <p:cNvSpPr txBox="1"/>
            <p:nvPr/>
          </p:nvSpPr>
          <p:spPr>
            <a:xfrm>
              <a:off x="6303811" y="5261220"/>
              <a:ext cx="2537529" cy="800219"/>
            </a:xfrm>
            <a:prstGeom prst="rect">
              <a:avLst/>
            </a:prstGeom>
            <a:solidFill>
              <a:srgbClr val="244A58"/>
            </a:solidFill>
          </p:spPr>
          <p:txBody>
            <a:bodyPr wrap="square" rtlCol="0">
              <a:spAutoFit/>
            </a:bodyPr>
            <a:lstStyle/>
            <a:p>
              <a:pPr marL="228600" indent="-228600"/>
              <a:r>
                <a:rPr lang="en-US" sz="1200" b="1" dirty="0" smtClean="0">
                  <a:solidFill>
                    <a:srgbClr val="FF0000"/>
                  </a:solidFill>
                  <a:effectLst>
                    <a:outerShdw blurRad="50800" dist="38100" dir="2700000" algn="tl" rotWithShape="0">
                      <a:srgbClr val="000000">
                        <a:alpha val="43000"/>
                      </a:srgbClr>
                    </a:outerShdw>
                  </a:effectLst>
                </a:rPr>
                <a:t>b</a:t>
              </a:r>
              <a:r>
                <a:rPr lang="en-US" sz="1100" dirty="0" smtClean="0">
                  <a:effectLst>
                    <a:outerShdw blurRad="50800" dist="38100" dir="2700000" algn="tl" rotWithShape="0">
                      <a:srgbClr val="000000">
                        <a:alpha val="43000"/>
                      </a:srgbClr>
                    </a:outerShdw>
                  </a:effectLst>
                </a:rPr>
                <a:t>: ≈ 0.62</a:t>
              </a:r>
            </a:p>
            <a:p>
              <a:pPr marL="228600" indent="-228600"/>
              <a:r>
                <a:rPr lang="en-US" sz="1200" b="1" dirty="0">
                  <a:solidFill>
                    <a:srgbClr val="FF0000"/>
                  </a:solidFill>
                  <a:effectLst>
                    <a:outerShdw blurRad="50800" dist="38100" dir="2700000" algn="tl" rotWithShape="0">
                      <a:srgbClr val="000000">
                        <a:alpha val="43000"/>
                      </a:srgbClr>
                    </a:outerShdw>
                  </a:effectLst>
                  <a:latin typeface="Symbol" charset="2"/>
                  <a:cs typeface="Symbol" charset="2"/>
                </a:rPr>
                <a:t>a</a:t>
              </a:r>
              <a:r>
                <a:rPr lang="en-US" sz="1100" dirty="0" smtClean="0">
                  <a:effectLst>
                    <a:outerShdw blurRad="50800" dist="38100" dir="2700000" algn="tl" rotWithShape="0">
                      <a:srgbClr val="000000">
                        <a:alpha val="43000"/>
                      </a:srgbClr>
                    </a:outerShdw>
                  </a:effectLst>
                </a:rPr>
                <a:t>: a function of DSD (determined by Z</a:t>
              </a:r>
              <a:r>
                <a:rPr lang="en-US" sz="1100" baseline="-25000" dirty="0" smtClean="0">
                  <a:effectLst>
                    <a:outerShdw blurRad="50800" dist="38100" dir="2700000" algn="tl" rotWithShape="0">
                      <a:srgbClr val="000000">
                        <a:alpha val="43000"/>
                      </a:srgbClr>
                    </a:outerShdw>
                  </a:effectLst>
                </a:rPr>
                <a:t>DR</a:t>
              </a:r>
              <a:r>
                <a:rPr lang="en-US" sz="1100" dirty="0" smtClean="0">
                  <a:effectLst>
                    <a:outerShdw blurRad="50800" dist="38100" dir="2700000" algn="tl" rotWithShape="0">
                      <a:srgbClr val="000000">
                        <a:alpha val="43000"/>
                      </a:srgbClr>
                    </a:outerShdw>
                  </a:effectLst>
                </a:rPr>
                <a:t> slope between Z=20 and 40dBZ. </a:t>
              </a:r>
            </a:p>
          </p:txBody>
        </p:sp>
        <p:grpSp>
          <p:nvGrpSpPr>
            <p:cNvPr id="66" name="Group 65"/>
            <p:cNvGrpSpPr/>
            <p:nvPr/>
          </p:nvGrpSpPr>
          <p:grpSpPr>
            <a:xfrm>
              <a:off x="6435008" y="4517829"/>
              <a:ext cx="2209106" cy="644915"/>
              <a:chOff x="6350115" y="4882149"/>
              <a:chExt cx="2209106" cy="644915"/>
            </a:xfrm>
          </p:grpSpPr>
          <p:graphicFrame>
            <p:nvGraphicFramePr>
              <p:cNvPr id="10" name="Object 9"/>
              <p:cNvGraphicFramePr>
                <a:graphicFrameLocks noChangeAspect="1"/>
              </p:cNvGraphicFramePr>
              <p:nvPr>
                <p:extLst>
                  <p:ext uri="{D42A27DB-BD31-4B8C-83A1-F6EECF244321}">
                    <p14:modId xmlns:p14="http://schemas.microsoft.com/office/powerpoint/2010/main" val="4078774132"/>
                  </p:ext>
                </p:extLst>
              </p:nvPr>
            </p:nvGraphicFramePr>
            <p:xfrm>
              <a:off x="6350115" y="5162744"/>
              <a:ext cx="2209106" cy="288914"/>
            </p:xfrm>
            <a:graphic>
              <a:graphicData uri="http://schemas.openxmlformats.org/presentationml/2006/ole">
                <mc:AlternateContent xmlns:mc="http://schemas.openxmlformats.org/markup-compatibility/2006">
                  <mc:Choice xmlns:v="urn:schemas-microsoft-com:vml" Requires="v">
                    <p:oleObj spid="_x0000_s9353" name="Equation" r:id="rId11" imgW="1651000" imgH="215900" progId="Equation.3">
                      <p:embed/>
                    </p:oleObj>
                  </mc:Choice>
                  <mc:Fallback>
                    <p:oleObj name="Equation" r:id="rId11" imgW="1651000" imgH="215900" progId="Equation.3">
                      <p:embed/>
                      <p:pic>
                        <p:nvPicPr>
                          <p:cNvPr id="0" name=""/>
                          <p:cNvPicPr/>
                          <p:nvPr/>
                        </p:nvPicPr>
                        <p:blipFill>
                          <a:blip r:embed="rId12"/>
                          <a:stretch>
                            <a:fillRect/>
                          </a:stretch>
                        </p:blipFill>
                        <p:spPr>
                          <a:xfrm>
                            <a:off x="6350115" y="5162744"/>
                            <a:ext cx="2209106" cy="288914"/>
                          </a:xfrm>
                          <a:prstGeom prst="rect">
                            <a:avLst/>
                          </a:prstGeom>
                          <a:solidFill>
                            <a:srgbClr val="F9E3D2"/>
                          </a:solidFill>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525120558"/>
                  </p:ext>
                </p:extLst>
              </p:nvPr>
            </p:nvGraphicFramePr>
            <p:xfrm>
              <a:off x="6450673" y="4882149"/>
              <a:ext cx="1894991" cy="211636"/>
            </p:xfrm>
            <a:graphic>
              <a:graphicData uri="http://schemas.openxmlformats.org/presentationml/2006/ole">
                <mc:AlternateContent xmlns:mc="http://schemas.openxmlformats.org/markup-compatibility/2006">
                  <mc:Choice xmlns:v="urn:schemas-microsoft-com:vml" Requires="v">
                    <p:oleObj spid="_x0000_s9354" name="Equation" r:id="rId13" imgW="1587500" imgH="177800" progId="Equation.3">
                      <p:embed/>
                    </p:oleObj>
                  </mc:Choice>
                  <mc:Fallback>
                    <p:oleObj name="Equation" r:id="rId13" imgW="1587500" imgH="177800" progId="Equation.3">
                      <p:embed/>
                      <p:pic>
                        <p:nvPicPr>
                          <p:cNvPr id="0" name=""/>
                          <p:cNvPicPr/>
                          <p:nvPr/>
                        </p:nvPicPr>
                        <p:blipFill>
                          <a:blip r:embed="rId14"/>
                          <a:stretch>
                            <a:fillRect/>
                          </a:stretch>
                        </p:blipFill>
                        <p:spPr>
                          <a:xfrm>
                            <a:off x="6450673" y="4882149"/>
                            <a:ext cx="1894991" cy="211636"/>
                          </a:xfrm>
                          <a:prstGeom prst="rect">
                            <a:avLst/>
                          </a:prstGeom>
                          <a:solidFill>
                            <a:srgbClr val="F9E3D2"/>
                          </a:solidFill>
                        </p:spPr>
                      </p:pic>
                    </p:oleObj>
                  </mc:Fallback>
                </mc:AlternateContent>
              </a:graphicData>
            </a:graphic>
          </p:graphicFrame>
          <p:cxnSp>
            <p:nvCxnSpPr>
              <p:cNvPr id="61" name="Straight Arrow Connector 60"/>
              <p:cNvCxnSpPr/>
              <p:nvPr/>
            </p:nvCxnSpPr>
            <p:spPr>
              <a:xfrm flipH="1" flipV="1">
                <a:off x="7785505" y="5027285"/>
                <a:ext cx="6615" cy="1587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flipV="1">
                <a:off x="7263206" y="5368307"/>
                <a:ext cx="6615" cy="1587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64" name="TextBox 63"/>
            <p:cNvSpPr txBox="1"/>
            <p:nvPr/>
          </p:nvSpPr>
          <p:spPr>
            <a:xfrm>
              <a:off x="6207095" y="1902426"/>
              <a:ext cx="1143169" cy="307777"/>
            </a:xfrm>
            <a:prstGeom prst="rect">
              <a:avLst/>
            </a:prstGeom>
            <a:solidFill>
              <a:srgbClr val="244A58"/>
            </a:solidFill>
          </p:spPr>
          <p:txBody>
            <a:bodyPr wrap="square" rtlCol="0">
              <a:spAutoFit/>
            </a:bodyPr>
            <a:lstStyle/>
            <a:p>
              <a:pPr marL="457200" indent="-457200"/>
              <a:r>
                <a:rPr lang="en-US" sz="1400" u="sng" dirty="0" smtClean="0">
                  <a:solidFill>
                    <a:srgbClr val="FFFF00"/>
                  </a:solidFill>
                  <a:effectLst>
                    <a:outerShdw blurRad="50800" dist="38100" dir="2700000" algn="tl" rotWithShape="0">
                      <a:srgbClr val="000000">
                        <a:alpha val="43000"/>
                      </a:srgbClr>
                    </a:outerShdw>
                  </a:effectLst>
                </a:rPr>
                <a:t>At S-band:</a:t>
              </a:r>
            </a:p>
          </p:txBody>
        </p:sp>
      </p:grpSp>
      <p:sp>
        <p:nvSpPr>
          <p:cNvPr id="22" name="Slide Number Placeholder 2"/>
          <p:cNvSpPr>
            <a:spLocks noGrp="1"/>
          </p:cNvSpPr>
          <p:nvPr>
            <p:ph type="sldNum" sz="quarter" idx="12"/>
          </p:nvPr>
        </p:nvSpPr>
        <p:spPr>
          <a:xfrm>
            <a:off x="8065214" y="134999"/>
            <a:ext cx="941203" cy="301752"/>
          </a:xfrm>
        </p:spPr>
        <p:txBody>
          <a:bodyPr/>
          <a:lstStyle/>
          <a:p>
            <a:fld id="{65A2D853-AEF1-954B-B0E8-4D0164F320ED}" type="slidenum">
              <a:rPr lang="en-US" smtClean="0"/>
              <a:t>29</a:t>
            </a:fld>
            <a:endParaRPr lang="en-US" dirty="0"/>
          </a:p>
        </p:txBody>
      </p:sp>
    </p:spTree>
    <p:extLst>
      <p:ext uri="{BB962C8B-B14F-4D97-AF65-F5344CB8AC3E}">
        <p14:creationId xmlns:p14="http://schemas.microsoft.com/office/powerpoint/2010/main" val="4063318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142" y="288606"/>
            <a:ext cx="7583488" cy="854394"/>
          </a:xfrm>
        </p:spPr>
        <p:txBody>
          <a:bodyPr>
            <a:normAutofit/>
          </a:bodyPr>
          <a:lstStyle/>
          <a:p>
            <a:r>
              <a:rPr lang="en-US" dirty="0" smtClean="0">
                <a:latin typeface="Arial"/>
                <a:cs typeface="Arial"/>
              </a:rPr>
              <a:t>What is MRMS?</a:t>
            </a:r>
            <a:endParaRPr lang="en-US" dirty="0">
              <a:latin typeface="Arial"/>
              <a:cs typeface="Arial"/>
            </a:endParaRPr>
          </a:p>
        </p:txBody>
      </p:sp>
      <p:sp>
        <p:nvSpPr>
          <p:cNvPr id="5" name="Slide Number Placeholder 4"/>
          <p:cNvSpPr>
            <a:spLocks noGrp="1"/>
          </p:cNvSpPr>
          <p:nvPr>
            <p:ph type="sldNum" sz="quarter" idx="4294967295"/>
          </p:nvPr>
        </p:nvSpPr>
        <p:spPr>
          <a:xfrm>
            <a:off x="6812830" y="106043"/>
            <a:ext cx="2133600" cy="365125"/>
          </a:xfrm>
          <a:prstGeom prst="rect">
            <a:avLst/>
          </a:prstGeom>
        </p:spPr>
        <p:txBody>
          <a:bodyPr/>
          <a:lstStyle/>
          <a:p>
            <a:fld id="{2AE81A39-2840-ED4D-A514-D08330109612}" type="slidenum">
              <a:rPr lang="en-US" smtClean="0">
                <a:latin typeface="Arial"/>
                <a:cs typeface="Arial"/>
              </a:rPr>
              <a:pPr/>
              <a:t>3</a:t>
            </a:fld>
            <a:endParaRPr lang="en-US" dirty="0">
              <a:latin typeface="Arial"/>
              <a:cs typeface="Arial"/>
            </a:endParaRPr>
          </a:p>
        </p:txBody>
      </p:sp>
      <p:grpSp>
        <p:nvGrpSpPr>
          <p:cNvPr id="15" name="Group 14"/>
          <p:cNvGrpSpPr/>
          <p:nvPr/>
        </p:nvGrpSpPr>
        <p:grpSpPr>
          <a:xfrm>
            <a:off x="105166" y="2449536"/>
            <a:ext cx="8973942" cy="4317898"/>
            <a:chOff x="105166" y="2449536"/>
            <a:chExt cx="8973942" cy="4317898"/>
          </a:xfrm>
        </p:grpSpPr>
        <p:sp>
          <p:nvSpPr>
            <p:cNvPr id="42" name="Rectangle 41"/>
            <p:cNvSpPr/>
            <p:nvPr/>
          </p:nvSpPr>
          <p:spPr>
            <a:xfrm>
              <a:off x="105166" y="2458374"/>
              <a:ext cx="4314170" cy="4309060"/>
            </a:xfrm>
            <a:prstGeom prst="rect">
              <a:avLst/>
            </a:prstGeom>
            <a:solidFill>
              <a:schemeClr val="bg1">
                <a:lumMod val="50000"/>
                <a:lumOff val="50000"/>
                <a:alpha val="3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4922534" y="2458373"/>
              <a:ext cx="4156574" cy="4309061"/>
            </a:xfrm>
            <a:prstGeom prst="rect">
              <a:avLst/>
            </a:prstGeom>
            <a:solidFill>
              <a:schemeClr val="bg1">
                <a:lumMod val="50000"/>
                <a:lumOff val="50000"/>
                <a:alpha val="3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0" name="Picture 79"/>
            <p:cNvPicPr>
              <a:picLocks noChangeAspect="1"/>
            </p:cNvPicPr>
            <p:nvPr/>
          </p:nvPicPr>
          <p:blipFill>
            <a:blip r:embed="rId3"/>
            <a:stretch>
              <a:fillRect/>
            </a:stretch>
          </p:blipFill>
          <p:spPr>
            <a:xfrm>
              <a:off x="357624" y="2870446"/>
              <a:ext cx="1880758" cy="1186863"/>
            </a:xfrm>
            <a:prstGeom prst="rect">
              <a:avLst/>
            </a:prstGeom>
            <a:ln>
              <a:solidFill>
                <a:schemeClr val="tx1"/>
              </a:solidFill>
            </a:ln>
          </p:spPr>
        </p:pic>
        <p:pic>
          <p:nvPicPr>
            <p:cNvPr id="73" name="Picture 72"/>
            <p:cNvPicPr>
              <a:picLocks noChangeAspect="1"/>
            </p:cNvPicPr>
            <p:nvPr/>
          </p:nvPicPr>
          <p:blipFill rotWithShape="1">
            <a:blip r:embed="rId4"/>
            <a:srcRect t="7514" b="16967"/>
            <a:stretch/>
          </p:blipFill>
          <p:spPr>
            <a:xfrm>
              <a:off x="357624" y="4069438"/>
              <a:ext cx="1888584" cy="1177301"/>
            </a:xfrm>
            <a:prstGeom prst="rect">
              <a:avLst/>
            </a:prstGeom>
            <a:ln>
              <a:solidFill>
                <a:schemeClr val="tx1"/>
              </a:solidFill>
            </a:ln>
          </p:spPr>
        </p:pic>
        <p:pic>
          <p:nvPicPr>
            <p:cNvPr id="4" name="Picture 3"/>
            <p:cNvPicPr>
              <a:picLocks noChangeAspect="1"/>
            </p:cNvPicPr>
            <p:nvPr/>
          </p:nvPicPr>
          <p:blipFill>
            <a:blip r:embed="rId5"/>
            <a:stretch>
              <a:fillRect/>
            </a:stretch>
          </p:blipFill>
          <p:spPr>
            <a:xfrm>
              <a:off x="357623" y="5251881"/>
              <a:ext cx="1872933" cy="1326515"/>
            </a:xfrm>
            <a:prstGeom prst="rect">
              <a:avLst/>
            </a:prstGeom>
            <a:ln>
              <a:solidFill>
                <a:srgbClr val="FFFFFF"/>
              </a:solidFill>
            </a:ln>
          </p:spPr>
        </p:pic>
        <p:pic>
          <p:nvPicPr>
            <p:cNvPr id="6" name="Picture 5"/>
            <p:cNvPicPr>
              <a:picLocks noChangeAspect="1"/>
            </p:cNvPicPr>
            <p:nvPr/>
          </p:nvPicPr>
          <p:blipFill>
            <a:blip r:embed="rId6"/>
            <a:stretch>
              <a:fillRect/>
            </a:stretch>
          </p:blipFill>
          <p:spPr>
            <a:xfrm>
              <a:off x="2238382" y="2870446"/>
              <a:ext cx="1790889" cy="1198992"/>
            </a:xfrm>
            <a:prstGeom prst="rect">
              <a:avLst/>
            </a:prstGeom>
            <a:ln>
              <a:solidFill>
                <a:srgbClr val="FFFFFF"/>
              </a:solidFill>
            </a:ln>
          </p:spPr>
        </p:pic>
        <p:pic>
          <p:nvPicPr>
            <p:cNvPr id="7" name="Picture 6" descr="lightning.tiff"/>
            <p:cNvPicPr>
              <a:picLocks noChangeAspect="1"/>
            </p:cNvPicPr>
            <p:nvPr/>
          </p:nvPicPr>
          <p:blipFill rotWithShape="1">
            <a:blip r:embed="rId7">
              <a:extLst>
                <a:ext uri="{28A0092B-C50C-407E-A947-70E740481C1C}">
                  <a14:useLocalDpi xmlns:a14="http://schemas.microsoft.com/office/drawing/2010/main" val="0"/>
                </a:ext>
              </a:extLst>
            </a:blip>
            <a:srcRect l="1" r="5648"/>
            <a:stretch/>
          </p:blipFill>
          <p:spPr>
            <a:xfrm>
              <a:off x="2238382" y="4059487"/>
              <a:ext cx="1790889" cy="1187252"/>
            </a:xfrm>
            <a:prstGeom prst="rect">
              <a:avLst/>
            </a:prstGeom>
            <a:ln>
              <a:solidFill>
                <a:srgbClr val="FFFFFF"/>
              </a:solidFill>
            </a:ln>
          </p:spPr>
        </p:pic>
        <p:sp>
          <p:nvSpPr>
            <p:cNvPr id="8" name="TextBox 7"/>
            <p:cNvSpPr txBox="1"/>
            <p:nvPr/>
          </p:nvSpPr>
          <p:spPr>
            <a:xfrm>
              <a:off x="357624" y="3687977"/>
              <a:ext cx="1878239" cy="338554"/>
            </a:xfrm>
            <a:prstGeom prst="rect">
              <a:avLst/>
            </a:prstGeom>
            <a:noFill/>
          </p:spPr>
          <p:txBody>
            <a:bodyPr wrap="none" rtlCol="0">
              <a:spAutoFit/>
            </a:bodyPr>
            <a:lstStyle/>
            <a:p>
              <a:r>
                <a:rPr lang="en-US" sz="1600" dirty="0" smtClean="0">
                  <a:effectLst>
                    <a:outerShdw blurRad="50800" dist="38100" dir="2700000" algn="tl" rotWithShape="0">
                      <a:srgbClr val="000000">
                        <a:alpha val="43000"/>
                      </a:srgbClr>
                    </a:outerShdw>
                  </a:effectLst>
                </a:rPr>
                <a:t>Radar (~180 sites)</a:t>
              </a:r>
              <a:endParaRPr lang="en-US" sz="1600" dirty="0">
                <a:effectLst>
                  <a:outerShdw blurRad="50800" dist="38100" dir="2700000" algn="tl" rotWithShape="0">
                    <a:srgbClr val="000000">
                      <a:alpha val="43000"/>
                    </a:srgbClr>
                  </a:outerShdw>
                </a:effectLst>
              </a:endParaRPr>
            </a:p>
          </p:txBody>
        </p:sp>
        <p:sp>
          <p:nvSpPr>
            <p:cNvPr id="37" name="TextBox 36"/>
            <p:cNvSpPr txBox="1"/>
            <p:nvPr/>
          </p:nvSpPr>
          <p:spPr>
            <a:xfrm>
              <a:off x="349419" y="4916138"/>
              <a:ext cx="1570662" cy="338554"/>
            </a:xfrm>
            <a:prstGeom prst="rect">
              <a:avLst/>
            </a:prstGeom>
            <a:noFill/>
          </p:spPr>
          <p:txBody>
            <a:bodyPr wrap="none" rtlCol="0">
              <a:spAutoFit/>
            </a:bodyPr>
            <a:lstStyle/>
            <a:p>
              <a:r>
                <a:rPr lang="en-US" sz="1600" dirty="0" smtClean="0">
                  <a:effectLst>
                    <a:outerShdw blurRad="50800" dist="38100" dir="2700000" algn="tl" rotWithShape="0">
                      <a:srgbClr val="000000">
                        <a:alpha val="43000"/>
                      </a:srgbClr>
                    </a:outerShdw>
                  </a:effectLst>
                </a:rPr>
                <a:t>Gauge (~</a:t>
              </a:r>
              <a:r>
                <a:rPr lang="en-US" sz="1600" dirty="0">
                  <a:effectLst>
                    <a:outerShdw blurRad="50800" dist="38100" dir="2700000" algn="tl" rotWithShape="0">
                      <a:srgbClr val="000000">
                        <a:alpha val="43000"/>
                      </a:srgbClr>
                    </a:outerShdw>
                  </a:effectLst>
                </a:rPr>
                <a:t>7</a:t>
              </a:r>
              <a:r>
                <a:rPr lang="en-US" sz="1600" dirty="0" smtClean="0">
                  <a:effectLst>
                    <a:outerShdw blurRad="50800" dist="38100" dir="2700000" algn="tl" rotWithShape="0">
                      <a:srgbClr val="000000">
                        <a:alpha val="43000"/>
                      </a:srgbClr>
                    </a:outerShdw>
                  </a:effectLst>
                </a:rPr>
                <a:t>000)</a:t>
              </a:r>
              <a:endParaRPr lang="en-US" sz="1600" dirty="0">
                <a:effectLst>
                  <a:outerShdw blurRad="50800" dist="38100" dir="2700000" algn="tl" rotWithShape="0">
                    <a:srgbClr val="000000">
                      <a:alpha val="43000"/>
                    </a:srgbClr>
                  </a:outerShdw>
                </a:effectLst>
              </a:endParaRPr>
            </a:p>
          </p:txBody>
        </p:sp>
        <p:sp>
          <p:nvSpPr>
            <p:cNvPr id="38" name="TextBox 37"/>
            <p:cNvSpPr txBox="1"/>
            <p:nvPr/>
          </p:nvSpPr>
          <p:spPr>
            <a:xfrm>
              <a:off x="357624" y="6238007"/>
              <a:ext cx="813369" cy="369332"/>
            </a:xfrm>
            <a:prstGeom prst="rect">
              <a:avLst/>
            </a:prstGeom>
            <a:noFill/>
          </p:spPr>
          <p:txBody>
            <a:bodyPr wrap="none" rtlCol="0">
              <a:spAutoFit/>
            </a:bodyPr>
            <a:lstStyle/>
            <a:p>
              <a:r>
                <a:rPr lang="en-US" dirty="0" smtClean="0">
                  <a:effectLst>
                    <a:outerShdw blurRad="50800" dist="38100" dir="2700000" algn="tl" rotWithShape="0">
                      <a:srgbClr val="000000">
                        <a:alpha val="43000"/>
                      </a:srgbClr>
                    </a:outerShdw>
                  </a:effectLst>
                </a:rPr>
                <a:t>Model</a:t>
              </a:r>
              <a:endParaRPr lang="en-US" dirty="0">
                <a:effectLst>
                  <a:outerShdw blurRad="50800" dist="38100" dir="2700000" algn="tl" rotWithShape="0">
                    <a:srgbClr val="000000">
                      <a:alpha val="43000"/>
                    </a:srgbClr>
                  </a:outerShdw>
                </a:effectLst>
              </a:endParaRPr>
            </a:p>
          </p:txBody>
        </p:sp>
        <p:sp>
          <p:nvSpPr>
            <p:cNvPr id="39" name="TextBox 38"/>
            <p:cNvSpPr txBox="1"/>
            <p:nvPr/>
          </p:nvSpPr>
          <p:spPr>
            <a:xfrm>
              <a:off x="2230556" y="3716321"/>
              <a:ext cx="1005879" cy="369332"/>
            </a:xfrm>
            <a:prstGeom prst="rect">
              <a:avLst/>
            </a:prstGeom>
            <a:noFill/>
          </p:spPr>
          <p:txBody>
            <a:bodyPr wrap="none" rtlCol="0">
              <a:spAutoFit/>
            </a:bodyPr>
            <a:lstStyle/>
            <a:p>
              <a:r>
                <a:rPr lang="en-US" dirty="0" smtClean="0">
                  <a:effectLst>
                    <a:outerShdw blurRad="50800" dist="38100" dir="2700000" algn="tl" rotWithShape="0">
                      <a:srgbClr val="000000">
                        <a:alpha val="43000"/>
                      </a:srgbClr>
                    </a:outerShdw>
                  </a:effectLst>
                </a:rPr>
                <a:t>Satellite</a:t>
              </a:r>
              <a:endParaRPr lang="en-US" dirty="0">
                <a:effectLst>
                  <a:outerShdw blurRad="50800" dist="38100" dir="2700000" algn="tl" rotWithShape="0">
                    <a:srgbClr val="000000">
                      <a:alpha val="43000"/>
                    </a:srgbClr>
                  </a:outerShdw>
                </a:effectLst>
              </a:endParaRPr>
            </a:p>
          </p:txBody>
        </p:sp>
        <p:sp>
          <p:nvSpPr>
            <p:cNvPr id="40" name="TextBox 39"/>
            <p:cNvSpPr txBox="1"/>
            <p:nvPr/>
          </p:nvSpPr>
          <p:spPr>
            <a:xfrm>
              <a:off x="2230556" y="4877407"/>
              <a:ext cx="1121634" cy="369332"/>
            </a:xfrm>
            <a:prstGeom prst="rect">
              <a:avLst/>
            </a:prstGeom>
            <a:noFill/>
          </p:spPr>
          <p:txBody>
            <a:bodyPr wrap="none" rtlCol="0">
              <a:spAutoFit/>
            </a:bodyPr>
            <a:lstStyle/>
            <a:p>
              <a:r>
                <a:rPr lang="en-US" dirty="0" smtClean="0">
                  <a:effectLst>
                    <a:outerShdw blurRad="50800" dist="38100" dir="2700000" algn="tl" rotWithShape="0">
                      <a:srgbClr val="000000">
                        <a:alpha val="43000"/>
                      </a:srgbClr>
                    </a:outerShdw>
                  </a:effectLst>
                </a:rPr>
                <a:t>Lightning</a:t>
              </a:r>
              <a:endParaRPr lang="en-US" dirty="0">
                <a:effectLst>
                  <a:outerShdw blurRad="50800" dist="38100" dir="2700000" algn="tl" rotWithShape="0">
                    <a:srgbClr val="000000">
                      <a:alpha val="43000"/>
                    </a:srgbClr>
                  </a:outerShdw>
                </a:effectLst>
              </a:endParaRPr>
            </a:p>
          </p:txBody>
        </p:sp>
        <p:pic>
          <p:nvPicPr>
            <p:cNvPr id="9" name="Picture 8"/>
            <p:cNvPicPr>
              <a:picLocks noChangeAspect="1"/>
            </p:cNvPicPr>
            <p:nvPr/>
          </p:nvPicPr>
          <p:blipFill>
            <a:blip r:embed="rId8"/>
            <a:stretch>
              <a:fillRect/>
            </a:stretch>
          </p:blipFill>
          <p:spPr>
            <a:xfrm>
              <a:off x="2230556" y="5246738"/>
              <a:ext cx="1798716" cy="1331658"/>
            </a:xfrm>
            <a:prstGeom prst="rect">
              <a:avLst/>
            </a:prstGeom>
            <a:ln>
              <a:solidFill>
                <a:srgbClr val="FFFFFF"/>
              </a:solidFill>
            </a:ln>
          </p:spPr>
        </p:pic>
        <p:sp>
          <p:nvSpPr>
            <p:cNvPr id="32" name="TextBox 31"/>
            <p:cNvSpPr txBox="1"/>
            <p:nvPr/>
          </p:nvSpPr>
          <p:spPr>
            <a:xfrm>
              <a:off x="2246403" y="6209063"/>
              <a:ext cx="1390563" cy="369332"/>
            </a:xfrm>
            <a:prstGeom prst="rect">
              <a:avLst/>
            </a:prstGeom>
            <a:noFill/>
          </p:spPr>
          <p:txBody>
            <a:bodyPr wrap="none" rtlCol="0">
              <a:spAutoFit/>
            </a:bodyPr>
            <a:lstStyle/>
            <a:p>
              <a:r>
                <a:rPr lang="en-US" dirty="0" smtClean="0">
                  <a:solidFill>
                    <a:schemeClr val="bg1">
                      <a:lumMod val="50000"/>
                      <a:lumOff val="50000"/>
                    </a:schemeClr>
                  </a:solidFill>
                  <a:effectLst>
                    <a:outerShdw blurRad="50800" dist="38100" dir="2700000" algn="tl" rotWithShape="0">
                      <a:srgbClr val="000000">
                        <a:alpha val="43000"/>
                      </a:srgbClr>
                    </a:outerShdw>
                  </a:effectLst>
                </a:rPr>
                <a:t>Climatology</a:t>
              </a:r>
              <a:endParaRPr lang="en-US" dirty="0">
                <a:solidFill>
                  <a:schemeClr val="bg1">
                    <a:lumMod val="50000"/>
                    <a:lumOff val="50000"/>
                  </a:schemeClr>
                </a:solidFill>
                <a:effectLst>
                  <a:outerShdw blurRad="50800" dist="38100" dir="2700000" algn="tl" rotWithShape="0">
                    <a:srgbClr val="000000">
                      <a:alpha val="43000"/>
                    </a:srgbClr>
                  </a:outerShdw>
                </a:effectLst>
              </a:endParaRPr>
            </a:p>
          </p:txBody>
        </p:sp>
        <p:sp>
          <p:nvSpPr>
            <p:cNvPr id="10" name="Right Arrow 9"/>
            <p:cNvSpPr/>
            <p:nvPr/>
          </p:nvSpPr>
          <p:spPr>
            <a:xfrm>
              <a:off x="4329235" y="4271576"/>
              <a:ext cx="792408" cy="5970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6" descr="okc1"/>
            <p:cNvPicPr>
              <a:picLocks noChangeAspect="1" noChangeArrowheads="1"/>
            </p:cNvPicPr>
            <p:nvPr/>
          </p:nvPicPr>
          <p:blipFill>
            <a:blip r:embed="rId9">
              <a:extLst>
                <a:ext uri="{28A0092B-C50C-407E-A947-70E740481C1C}">
                  <a14:useLocalDpi xmlns:a14="http://schemas.microsoft.com/office/drawing/2010/main" val="0"/>
                </a:ext>
              </a:extLst>
            </a:blip>
            <a:srcRect t="34265" r="35861"/>
            <a:stretch>
              <a:fillRect/>
            </a:stretch>
          </p:blipFill>
          <p:spPr bwMode="auto">
            <a:xfrm>
              <a:off x="7044449" y="2889925"/>
              <a:ext cx="107807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5" descr="20060312_hail"/>
            <p:cNvPicPr>
              <a:picLocks noChangeAspect="1" noChangeArrowheads="1"/>
            </p:cNvPicPr>
            <p:nvPr/>
          </p:nvPicPr>
          <p:blipFill rotWithShape="1">
            <a:blip r:embed="rId10">
              <a:extLst>
                <a:ext uri="{28A0092B-C50C-407E-A947-70E740481C1C}">
                  <a14:useLocalDpi xmlns:a14="http://schemas.microsoft.com/office/drawing/2010/main" val="0"/>
                </a:ext>
              </a:extLst>
            </a:blip>
            <a:srcRect r="20524"/>
            <a:stretch/>
          </p:blipFill>
          <p:spPr bwMode="auto">
            <a:xfrm>
              <a:off x="8122523" y="2870446"/>
              <a:ext cx="95658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11"/>
            <a:srcRect l="27091" t="9165" r="24544" b="30497"/>
            <a:stretch/>
          </p:blipFill>
          <p:spPr>
            <a:xfrm>
              <a:off x="7528865" y="3784846"/>
              <a:ext cx="1105893" cy="914400"/>
            </a:xfrm>
            <a:prstGeom prst="rect">
              <a:avLst/>
            </a:prstGeom>
          </p:spPr>
        </p:pic>
        <p:pic>
          <p:nvPicPr>
            <p:cNvPr id="21" name="Picture 20"/>
            <p:cNvPicPr>
              <a:picLocks noChangeAspect="1"/>
            </p:cNvPicPr>
            <p:nvPr/>
          </p:nvPicPr>
          <p:blipFill rotWithShape="1">
            <a:blip r:embed="rId12"/>
            <a:srcRect l="4466" r="6036"/>
            <a:stretch/>
          </p:blipFill>
          <p:spPr>
            <a:xfrm>
              <a:off x="6198752" y="5787786"/>
              <a:ext cx="1228155" cy="914400"/>
            </a:xfrm>
            <a:prstGeom prst="rect">
              <a:avLst/>
            </a:prstGeom>
          </p:spPr>
        </p:pic>
        <p:pic>
          <p:nvPicPr>
            <p:cNvPr id="3" name="Picture 2"/>
            <p:cNvPicPr>
              <a:picLocks noChangeAspect="1"/>
            </p:cNvPicPr>
            <p:nvPr/>
          </p:nvPicPr>
          <p:blipFill>
            <a:blip r:embed="rId13"/>
            <a:stretch>
              <a:fillRect/>
            </a:stretch>
          </p:blipFill>
          <p:spPr>
            <a:xfrm>
              <a:off x="6241978" y="4880010"/>
              <a:ext cx="1157468" cy="914400"/>
            </a:xfrm>
            <a:prstGeom prst="rect">
              <a:avLst/>
            </a:prstGeom>
          </p:spPr>
        </p:pic>
        <p:pic>
          <p:nvPicPr>
            <p:cNvPr id="12" name="Picture 11"/>
            <p:cNvPicPr>
              <a:picLocks noChangeAspect="1"/>
            </p:cNvPicPr>
            <p:nvPr/>
          </p:nvPicPr>
          <p:blipFill>
            <a:blip r:embed="rId14"/>
            <a:stretch>
              <a:fillRect/>
            </a:stretch>
          </p:blipFill>
          <p:spPr>
            <a:xfrm>
              <a:off x="6310076" y="3804325"/>
              <a:ext cx="1218789" cy="914400"/>
            </a:xfrm>
            <a:prstGeom prst="rect">
              <a:avLst/>
            </a:prstGeom>
          </p:spPr>
        </p:pic>
        <p:pic>
          <p:nvPicPr>
            <p:cNvPr id="11" name="Picture 10"/>
            <p:cNvPicPr>
              <a:picLocks noChangeAspect="1"/>
            </p:cNvPicPr>
            <p:nvPr/>
          </p:nvPicPr>
          <p:blipFill rotWithShape="1">
            <a:blip r:embed="rId15"/>
            <a:srcRect l="10631" r="-1"/>
            <a:stretch/>
          </p:blipFill>
          <p:spPr>
            <a:xfrm>
              <a:off x="7426907" y="5780807"/>
              <a:ext cx="1225188" cy="914400"/>
            </a:xfrm>
            <a:prstGeom prst="rect">
              <a:avLst/>
            </a:prstGeom>
          </p:spPr>
        </p:pic>
        <p:pic>
          <p:nvPicPr>
            <p:cNvPr id="13" name="Picture 12"/>
            <p:cNvPicPr>
              <a:picLocks noChangeAspect="1"/>
            </p:cNvPicPr>
            <p:nvPr/>
          </p:nvPicPr>
          <p:blipFill>
            <a:blip r:embed="rId16"/>
            <a:stretch>
              <a:fillRect/>
            </a:stretch>
          </p:blipFill>
          <p:spPr>
            <a:xfrm>
              <a:off x="7460767" y="4880010"/>
              <a:ext cx="1157468" cy="914400"/>
            </a:xfrm>
            <a:prstGeom prst="rect">
              <a:avLst/>
            </a:prstGeom>
          </p:spPr>
        </p:pic>
        <p:sp>
          <p:nvSpPr>
            <p:cNvPr id="33" name="TextBox 32"/>
            <p:cNvSpPr txBox="1"/>
            <p:nvPr/>
          </p:nvSpPr>
          <p:spPr>
            <a:xfrm>
              <a:off x="4988494" y="3556898"/>
              <a:ext cx="1103956" cy="646331"/>
            </a:xfrm>
            <a:prstGeom prst="rect">
              <a:avLst/>
            </a:prstGeom>
            <a:noFill/>
          </p:spPr>
          <p:txBody>
            <a:bodyPr wrap="square" rtlCol="0">
              <a:spAutoFit/>
            </a:bodyPr>
            <a:lstStyle/>
            <a:p>
              <a:r>
                <a:rPr lang="en-US" dirty="0" smtClean="0">
                  <a:effectLst>
                    <a:outerShdw blurRad="50800" dist="38100" dir="2700000" algn="tl" rotWithShape="0">
                      <a:srgbClr val="000000">
                        <a:alpha val="43000"/>
                      </a:srgbClr>
                    </a:outerShdw>
                  </a:effectLst>
                </a:rPr>
                <a:t>Severe Weather</a:t>
              </a:r>
              <a:endParaRPr lang="en-US" dirty="0">
                <a:effectLst>
                  <a:outerShdw blurRad="50800" dist="38100" dir="2700000" algn="tl" rotWithShape="0">
                    <a:srgbClr val="000000">
                      <a:alpha val="43000"/>
                    </a:srgbClr>
                  </a:outerShdw>
                </a:effectLst>
              </a:endParaRPr>
            </a:p>
          </p:txBody>
        </p:sp>
        <p:sp>
          <p:nvSpPr>
            <p:cNvPr id="34" name="TextBox 33"/>
            <p:cNvSpPr txBox="1"/>
            <p:nvPr/>
          </p:nvSpPr>
          <p:spPr>
            <a:xfrm>
              <a:off x="5218029" y="5713725"/>
              <a:ext cx="672142" cy="369332"/>
            </a:xfrm>
            <a:prstGeom prst="rect">
              <a:avLst/>
            </a:prstGeom>
            <a:noFill/>
          </p:spPr>
          <p:txBody>
            <a:bodyPr wrap="none" rtlCol="0">
              <a:spAutoFit/>
            </a:bodyPr>
            <a:lstStyle/>
            <a:p>
              <a:r>
                <a:rPr lang="en-US" dirty="0" smtClean="0">
                  <a:effectLst>
                    <a:outerShdw blurRad="50800" dist="38100" dir="2700000" algn="tl" rotWithShape="0">
                      <a:srgbClr val="000000">
                        <a:alpha val="43000"/>
                      </a:srgbClr>
                    </a:outerShdw>
                  </a:effectLst>
                </a:rPr>
                <a:t>QPE</a:t>
              </a:r>
              <a:endParaRPr lang="en-US" dirty="0">
                <a:effectLst>
                  <a:outerShdw blurRad="50800" dist="38100" dir="2700000" algn="tl" rotWithShape="0">
                    <a:srgbClr val="000000">
                      <a:alpha val="43000"/>
                    </a:srgbClr>
                  </a:outerShdw>
                </a:effectLst>
              </a:endParaRPr>
            </a:p>
          </p:txBody>
        </p:sp>
        <p:sp>
          <p:nvSpPr>
            <p:cNvPr id="41" name="TextBox 40"/>
            <p:cNvSpPr txBox="1"/>
            <p:nvPr/>
          </p:nvSpPr>
          <p:spPr>
            <a:xfrm>
              <a:off x="6325058" y="2458374"/>
              <a:ext cx="2293177" cy="369332"/>
            </a:xfrm>
            <a:prstGeom prst="rect">
              <a:avLst/>
            </a:prstGeom>
            <a:noFill/>
          </p:spPr>
          <p:txBody>
            <a:bodyPr wrap="square" rtlCol="0">
              <a:spAutoFit/>
            </a:bodyPr>
            <a:lstStyle/>
            <a:p>
              <a:pPr>
                <a:spcAft>
                  <a:spcPts val="600"/>
                </a:spcAft>
              </a:pPr>
              <a:r>
                <a:rPr lang="en-US" dirty="0" smtClean="0">
                  <a:solidFill>
                    <a:srgbClr val="FF0000"/>
                  </a:solidFill>
                  <a:effectLst>
                    <a:outerShdw blurRad="50800" dist="38100" dir="2700000" algn="tl" rotWithShape="0">
                      <a:srgbClr val="000000">
                        <a:alpha val="43000"/>
                      </a:srgbClr>
                    </a:outerShdw>
                  </a:effectLst>
                  <a:latin typeface="Arial"/>
                  <a:cs typeface="Arial"/>
                </a:rPr>
                <a:t>PRODUCTS</a:t>
              </a:r>
              <a:endParaRPr lang="en-US" dirty="0">
                <a:solidFill>
                  <a:srgbClr val="FF0000"/>
                </a:solidFill>
                <a:effectLst>
                  <a:outerShdw blurRad="50800" dist="38100" dir="2700000" algn="tl" rotWithShape="0">
                    <a:srgbClr val="000000">
                      <a:alpha val="43000"/>
                    </a:srgbClr>
                  </a:outerShdw>
                </a:effectLst>
                <a:latin typeface="Arial"/>
                <a:cs typeface="Arial"/>
              </a:endParaRPr>
            </a:p>
          </p:txBody>
        </p:sp>
        <p:sp>
          <p:nvSpPr>
            <p:cNvPr id="43" name="TextBox 42"/>
            <p:cNvSpPr txBox="1"/>
            <p:nvPr/>
          </p:nvSpPr>
          <p:spPr>
            <a:xfrm>
              <a:off x="1227146" y="2449536"/>
              <a:ext cx="2293177" cy="369332"/>
            </a:xfrm>
            <a:prstGeom prst="rect">
              <a:avLst/>
            </a:prstGeom>
            <a:noFill/>
          </p:spPr>
          <p:txBody>
            <a:bodyPr wrap="square" rtlCol="0">
              <a:spAutoFit/>
            </a:bodyPr>
            <a:lstStyle/>
            <a:p>
              <a:pPr>
                <a:spcAft>
                  <a:spcPts val="600"/>
                </a:spcAft>
              </a:pPr>
              <a:r>
                <a:rPr lang="en-US" dirty="0" smtClean="0">
                  <a:solidFill>
                    <a:srgbClr val="FF0000"/>
                  </a:solidFill>
                  <a:effectLst>
                    <a:outerShdw blurRad="50800" dist="38100" dir="2700000" algn="tl" rotWithShape="0">
                      <a:srgbClr val="000000">
                        <a:alpha val="43000"/>
                      </a:srgbClr>
                    </a:outerShdw>
                  </a:effectLst>
                  <a:latin typeface="Arial"/>
                  <a:cs typeface="Arial"/>
                </a:rPr>
                <a:t>INPUT DATA</a:t>
              </a:r>
              <a:endParaRPr lang="en-US" dirty="0">
                <a:solidFill>
                  <a:srgbClr val="FF0000"/>
                </a:solidFill>
                <a:effectLst>
                  <a:outerShdw blurRad="50800" dist="38100" dir="2700000" algn="tl" rotWithShape="0">
                    <a:srgbClr val="000000">
                      <a:alpha val="43000"/>
                    </a:srgbClr>
                  </a:outerShdw>
                </a:effectLst>
                <a:latin typeface="Arial"/>
                <a:cs typeface="Arial"/>
              </a:endParaRPr>
            </a:p>
          </p:txBody>
        </p:sp>
        <p:pic>
          <p:nvPicPr>
            <p:cNvPr id="44" name="Picture 43"/>
            <p:cNvPicPr>
              <a:picLocks noChangeAspect="1"/>
            </p:cNvPicPr>
            <p:nvPr/>
          </p:nvPicPr>
          <p:blipFill rotWithShape="1">
            <a:blip r:embed="rId17"/>
            <a:srcRect l="27152"/>
            <a:stretch/>
          </p:blipFill>
          <p:spPr>
            <a:xfrm>
              <a:off x="5957600" y="2889925"/>
              <a:ext cx="1154409" cy="914400"/>
            </a:xfrm>
            <a:prstGeom prst="rect">
              <a:avLst/>
            </a:prstGeom>
          </p:spPr>
        </p:pic>
      </p:grpSp>
      <p:sp>
        <p:nvSpPr>
          <p:cNvPr id="45" name="TextBox 44"/>
          <p:cNvSpPr txBox="1"/>
          <p:nvPr/>
        </p:nvSpPr>
        <p:spPr>
          <a:xfrm>
            <a:off x="573336" y="1365509"/>
            <a:ext cx="8044899" cy="1015663"/>
          </a:xfrm>
          <a:prstGeom prst="rect">
            <a:avLst/>
          </a:prstGeom>
          <a:noFill/>
        </p:spPr>
        <p:txBody>
          <a:bodyPr wrap="square" rtlCol="0">
            <a:spAutoFit/>
          </a:bodyPr>
          <a:lstStyle/>
          <a:p>
            <a:pPr>
              <a:spcAft>
                <a:spcPts val="600"/>
              </a:spcAft>
            </a:pPr>
            <a:r>
              <a:rPr lang="en-US" sz="2000" dirty="0" smtClean="0">
                <a:effectLst>
                  <a:outerShdw blurRad="50800" dist="38100" dir="2700000" algn="tl" rotWithShape="0">
                    <a:srgbClr val="000000">
                      <a:alpha val="43000"/>
                    </a:srgbClr>
                  </a:outerShdw>
                </a:effectLst>
                <a:latin typeface="Arial"/>
                <a:cs typeface="Arial"/>
              </a:rPr>
              <a:t>An </a:t>
            </a:r>
            <a:r>
              <a:rPr lang="en-US" sz="2000" i="1" u="sng" dirty="0" smtClean="0">
                <a:solidFill>
                  <a:srgbClr val="FF0000"/>
                </a:solidFill>
                <a:effectLst>
                  <a:outerShdw blurRad="50800" dist="38100" dir="2700000" algn="tl" rotWithShape="0">
                    <a:srgbClr val="000000">
                      <a:alpha val="43000"/>
                    </a:srgbClr>
                  </a:outerShdw>
                </a:effectLst>
                <a:latin typeface="Arial"/>
                <a:cs typeface="Arial"/>
              </a:rPr>
              <a:t>operational</a:t>
            </a:r>
            <a:r>
              <a:rPr lang="en-US" sz="2000" dirty="0" smtClean="0">
                <a:solidFill>
                  <a:srgbClr val="FF0000"/>
                </a:solidFill>
                <a:effectLst>
                  <a:outerShdw blurRad="50800" dist="38100" dir="2700000" algn="tl" rotWithShape="0">
                    <a:srgbClr val="000000">
                      <a:alpha val="43000"/>
                    </a:srgbClr>
                  </a:outerShdw>
                </a:effectLst>
                <a:latin typeface="Arial"/>
                <a:cs typeface="Arial"/>
              </a:rPr>
              <a:t> </a:t>
            </a:r>
            <a:r>
              <a:rPr lang="en-US" sz="2000" dirty="0" smtClean="0">
                <a:effectLst>
                  <a:outerShdw blurRad="50800" dist="38100" dir="2700000" algn="tl" rotWithShape="0">
                    <a:srgbClr val="000000">
                      <a:alpha val="43000"/>
                    </a:srgbClr>
                  </a:outerShdw>
                </a:effectLst>
                <a:latin typeface="Arial"/>
                <a:cs typeface="Arial"/>
              </a:rPr>
              <a:t>system for the </a:t>
            </a:r>
            <a:r>
              <a:rPr lang="en-US" sz="2000" dirty="0">
                <a:effectLst>
                  <a:outerShdw blurRad="50800" dist="38100" dir="2700000" algn="tl" rotWithShape="0">
                    <a:srgbClr val="000000">
                      <a:alpha val="43000"/>
                    </a:srgbClr>
                  </a:outerShdw>
                </a:effectLst>
                <a:latin typeface="Arial"/>
                <a:cs typeface="Arial"/>
              </a:rPr>
              <a:t>integration </a:t>
            </a:r>
            <a:r>
              <a:rPr lang="en-US" sz="2000" dirty="0" smtClean="0">
                <a:effectLst>
                  <a:outerShdw blurRad="50800" dist="38100" dir="2700000" algn="tl" rotWithShape="0">
                    <a:srgbClr val="000000">
                      <a:alpha val="43000"/>
                    </a:srgbClr>
                  </a:outerShdw>
                </a:effectLst>
                <a:latin typeface="Arial"/>
                <a:cs typeface="Arial"/>
              </a:rPr>
              <a:t>of </a:t>
            </a:r>
            <a:r>
              <a:rPr lang="en-US" sz="2000" dirty="0">
                <a:effectLst>
                  <a:outerShdw blurRad="50800" dist="38100" dir="2700000" algn="tl" rotWithShape="0">
                    <a:srgbClr val="000000">
                      <a:alpha val="43000"/>
                    </a:srgbClr>
                  </a:outerShdw>
                </a:effectLst>
                <a:latin typeface="Arial"/>
                <a:cs typeface="Arial"/>
              </a:rPr>
              <a:t>multi-sensor </a:t>
            </a:r>
            <a:r>
              <a:rPr lang="en-US" sz="2000" dirty="0" smtClean="0">
                <a:effectLst>
                  <a:outerShdw blurRad="50800" dist="38100" dir="2700000" algn="tl" rotWithShape="0">
                    <a:srgbClr val="000000">
                      <a:alpha val="43000"/>
                    </a:srgbClr>
                  </a:outerShdw>
                </a:effectLst>
                <a:latin typeface="Arial"/>
                <a:cs typeface="Arial"/>
              </a:rPr>
              <a:t>data and creation of high-resolution (</a:t>
            </a:r>
            <a:r>
              <a:rPr lang="en-US" sz="2000" i="1" dirty="0" smtClean="0">
                <a:solidFill>
                  <a:srgbClr val="FFFF00"/>
                </a:solidFill>
                <a:effectLst>
                  <a:outerShdw blurRad="50800" dist="38100" dir="2700000" algn="tl" rotWithShape="0">
                    <a:srgbClr val="000000">
                      <a:alpha val="43000"/>
                    </a:srgbClr>
                  </a:outerShdw>
                </a:effectLst>
                <a:latin typeface="Arial"/>
                <a:cs typeface="Arial"/>
              </a:rPr>
              <a:t>1km, 2min</a:t>
            </a:r>
            <a:r>
              <a:rPr lang="en-US" sz="2000" dirty="0" smtClean="0">
                <a:effectLst>
                  <a:outerShdw blurRad="50800" dist="38100" dir="2700000" algn="tl" rotWithShape="0">
                    <a:srgbClr val="000000">
                      <a:alpha val="43000"/>
                    </a:srgbClr>
                  </a:outerShdw>
                </a:effectLst>
                <a:latin typeface="Arial"/>
                <a:cs typeface="Arial"/>
              </a:rPr>
              <a:t>) severe weather and QPE products over CONUS and southern Canada.  </a:t>
            </a:r>
            <a:endParaRPr lang="en-US" sz="2000" dirty="0">
              <a:effectLst>
                <a:outerShdw blurRad="50800" dist="38100" dir="27000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406075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0120" y="395554"/>
            <a:ext cx="8224779" cy="1006233"/>
          </a:xfrm>
        </p:spPr>
        <p:txBody>
          <a:bodyPr>
            <a:noAutofit/>
          </a:bodyPr>
          <a:lstStyle/>
          <a:p>
            <a:pPr algn="ctr"/>
            <a:r>
              <a:rPr lang="en-US" sz="3600" dirty="0"/>
              <a:t>I</a:t>
            </a:r>
            <a:r>
              <a:rPr lang="en-US" sz="3600" dirty="0" smtClean="0"/>
              <a:t>mpact of Rain Drop Size Distribution on R(A): S-Band </a:t>
            </a:r>
            <a:endParaRPr lang="en-US" sz="3600" dirty="0"/>
          </a:p>
        </p:txBody>
      </p:sp>
      <p:pic>
        <p:nvPicPr>
          <p:cNvPr id="6" name="Picture 5" descr="scatter_plot.jpg"/>
          <p:cNvPicPr/>
          <p:nvPr/>
        </p:nvPicPr>
        <p:blipFill>
          <a:blip r:embed="rId3">
            <a:extLst>
              <a:ext uri="{28A0092B-C50C-407E-A947-70E740481C1C}">
                <a14:useLocalDpi xmlns:a14="http://schemas.microsoft.com/office/drawing/2010/main" val="0"/>
              </a:ext>
            </a:extLst>
          </a:blip>
          <a:stretch>
            <a:fillRect/>
          </a:stretch>
        </p:blipFill>
        <p:spPr>
          <a:xfrm>
            <a:off x="81987" y="3062568"/>
            <a:ext cx="4306120" cy="3179663"/>
          </a:xfrm>
          <a:prstGeom prst="rect">
            <a:avLst/>
          </a:prstGeom>
        </p:spPr>
      </p:pic>
      <p:grpSp>
        <p:nvGrpSpPr>
          <p:cNvPr id="7" name="Group 6"/>
          <p:cNvGrpSpPr/>
          <p:nvPr/>
        </p:nvGrpSpPr>
        <p:grpSpPr>
          <a:xfrm>
            <a:off x="4543980" y="3049028"/>
            <a:ext cx="4243699" cy="3193203"/>
            <a:chOff x="0" y="0"/>
            <a:chExt cx="6426199" cy="4981778"/>
          </a:xfrm>
        </p:grpSpPr>
        <p:grpSp>
          <p:nvGrpSpPr>
            <p:cNvPr id="8" name="Group 7"/>
            <p:cNvGrpSpPr/>
            <p:nvPr/>
          </p:nvGrpSpPr>
          <p:grpSpPr>
            <a:xfrm>
              <a:off x="0" y="0"/>
              <a:ext cx="6426199" cy="4981778"/>
              <a:chOff x="0" y="0"/>
              <a:chExt cx="6426199" cy="4981778"/>
            </a:xfrm>
          </p:grpSpPr>
          <p:pic>
            <p:nvPicPr>
              <p:cNvPr id="19" name="Picture 18" descr="polyfitt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426199" cy="4981778"/>
              </a:xfrm>
              <a:prstGeom prst="rect">
                <a:avLst/>
              </a:prstGeom>
            </p:spPr>
          </p:pic>
          <p:sp>
            <p:nvSpPr>
              <p:cNvPr id="20" name="Oval 19"/>
              <p:cNvSpPr/>
              <p:nvPr/>
            </p:nvSpPr>
            <p:spPr>
              <a:xfrm>
                <a:off x="4908983" y="344104"/>
                <a:ext cx="91440" cy="9144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1" name="Oval 20"/>
              <p:cNvSpPr/>
              <p:nvPr/>
            </p:nvSpPr>
            <p:spPr>
              <a:xfrm>
                <a:off x="4917444" y="564240"/>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sp>
            <p:nvSpPr>
              <p:cNvPr id="22" name="Oval 21"/>
              <p:cNvSpPr/>
              <p:nvPr/>
            </p:nvSpPr>
            <p:spPr>
              <a:xfrm>
                <a:off x="4925905" y="767442"/>
                <a:ext cx="91440" cy="9144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a:spcBef>
                    <a:spcPts val="0"/>
                  </a:spcBef>
                  <a:spcAft>
                    <a:spcPts val="0"/>
                  </a:spcAft>
                </a:pPr>
                <a:r>
                  <a:rPr lang="en-US" sz="1200">
                    <a:effectLst/>
                    <a:ea typeface="Times New Roman"/>
                    <a:cs typeface="Times New Roman"/>
                  </a:rPr>
                  <a:t> </a:t>
                </a:r>
                <a:endParaRPr lang="en-US" sz="1200">
                  <a:effectLst/>
                  <a:ea typeface="ＭＳ 明朝"/>
                  <a:cs typeface="Times New Roman"/>
                </a:endParaRPr>
              </a:p>
            </p:txBody>
          </p:sp>
        </p:grpSp>
        <p:cxnSp>
          <p:nvCxnSpPr>
            <p:cNvPr id="9" name="Straight Connector 8"/>
            <p:cNvCxnSpPr/>
            <p:nvPr/>
          </p:nvCxnSpPr>
          <p:spPr>
            <a:xfrm flipV="1">
              <a:off x="832035" y="3584523"/>
              <a:ext cx="1131702" cy="31437"/>
            </a:xfrm>
            <a:prstGeom prst="line">
              <a:avLst/>
            </a:prstGeom>
            <a:ln w="19050" cmpd="sng">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770669" y="4252491"/>
              <a:ext cx="1131702" cy="31437"/>
            </a:xfrm>
            <a:prstGeom prst="line">
              <a:avLst/>
            </a:prstGeom>
            <a:ln w="1905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770669" y="4373454"/>
              <a:ext cx="1131702" cy="31437"/>
            </a:xfrm>
            <a:prstGeom prst="line">
              <a:avLst/>
            </a:prstGeom>
            <a:ln w="1905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3" name="Text Box 203"/>
            <p:cNvSpPr txBox="1"/>
            <p:nvPr/>
          </p:nvSpPr>
          <p:spPr>
            <a:xfrm>
              <a:off x="1234411" y="3307169"/>
              <a:ext cx="532362" cy="378905"/>
            </a:xfrm>
            <a:prstGeom prst="rect">
              <a:avLst/>
            </a:prstGeom>
            <a:noFill/>
          </p:spPr>
          <p:txBody>
            <a:bodyPr wrap="none" rtlCol="0">
              <a:spAutoFit/>
            </a:bodyPr>
            <a:lstStyle/>
            <a:p>
              <a:pPr marL="0" marR="0">
                <a:spcBef>
                  <a:spcPts val="0"/>
                </a:spcBef>
                <a:spcAft>
                  <a:spcPts val="0"/>
                </a:spcAft>
              </a:pPr>
              <a:r>
                <a:rPr lang="en-US" sz="1200" b="1" i="1" kern="1200">
                  <a:solidFill>
                    <a:srgbClr val="0000FF"/>
                  </a:solidFill>
                  <a:effectLst/>
                  <a:latin typeface="Times New Roman"/>
                  <a:ea typeface="ＭＳ 明朝"/>
                  <a:cs typeface="Times New Roman"/>
                </a:rPr>
                <a:t>K</a:t>
              </a:r>
              <a:r>
                <a:rPr lang="en-US" sz="1200" b="1" i="1" kern="1200" baseline="30000">
                  <a:solidFill>
                    <a:srgbClr val="0000FF"/>
                  </a:solidFill>
                  <a:effectLst/>
                  <a:latin typeface="Times New Roman"/>
                  <a:ea typeface="ＭＳ 明朝"/>
                  <a:cs typeface="Times New Roman"/>
                </a:rPr>
                <a:t>con</a:t>
              </a:r>
              <a:endParaRPr lang="en-US" sz="1000">
                <a:effectLst/>
                <a:latin typeface="Times"/>
                <a:ea typeface="ＭＳ 明朝"/>
                <a:cs typeface="Times New Roman"/>
              </a:endParaRPr>
            </a:p>
          </p:txBody>
        </p:sp>
        <p:sp>
          <p:nvSpPr>
            <p:cNvPr id="14" name="Text Box 204"/>
            <p:cNvSpPr txBox="1"/>
            <p:nvPr/>
          </p:nvSpPr>
          <p:spPr>
            <a:xfrm>
              <a:off x="336357" y="4027656"/>
              <a:ext cx="477503" cy="378905"/>
            </a:xfrm>
            <a:prstGeom prst="rect">
              <a:avLst/>
            </a:prstGeom>
            <a:noFill/>
          </p:spPr>
          <p:txBody>
            <a:bodyPr wrap="none" rtlCol="0">
              <a:spAutoFit/>
            </a:bodyPr>
            <a:lstStyle/>
            <a:p>
              <a:pPr marL="0" marR="0">
                <a:spcBef>
                  <a:spcPts val="0"/>
                </a:spcBef>
                <a:spcAft>
                  <a:spcPts val="0"/>
                </a:spcAft>
              </a:pPr>
              <a:r>
                <a:rPr lang="en-US" sz="1200" b="1" i="1" kern="1200">
                  <a:solidFill>
                    <a:srgbClr val="FF0000"/>
                  </a:solidFill>
                  <a:effectLst/>
                  <a:latin typeface="Times New Roman"/>
                  <a:ea typeface="ＭＳ 明朝"/>
                  <a:cs typeface="Times New Roman"/>
                </a:rPr>
                <a:t>K</a:t>
              </a:r>
              <a:r>
                <a:rPr lang="en-US" sz="1200" b="1" i="1" kern="1200" baseline="30000">
                  <a:solidFill>
                    <a:srgbClr val="FF0000"/>
                  </a:solidFill>
                  <a:effectLst/>
                  <a:latin typeface="Times New Roman"/>
                  <a:ea typeface="ＭＳ 明朝"/>
                  <a:cs typeface="Times New Roman"/>
                </a:rPr>
                <a:t>str</a:t>
              </a:r>
              <a:endParaRPr lang="en-US" sz="1000">
                <a:effectLst/>
                <a:latin typeface="Times"/>
                <a:ea typeface="ＭＳ 明朝"/>
                <a:cs typeface="Times New Roman"/>
              </a:endParaRPr>
            </a:p>
          </p:txBody>
        </p:sp>
        <p:sp>
          <p:nvSpPr>
            <p:cNvPr id="15" name="Text Box 205"/>
            <p:cNvSpPr txBox="1"/>
            <p:nvPr/>
          </p:nvSpPr>
          <p:spPr>
            <a:xfrm>
              <a:off x="1963728" y="4144982"/>
              <a:ext cx="490639" cy="378905"/>
            </a:xfrm>
            <a:prstGeom prst="rect">
              <a:avLst/>
            </a:prstGeom>
            <a:noFill/>
          </p:spPr>
          <p:txBody>
            <a:bodyPr wrap="none" rtlCol="0">
              <a:spAutoFit/>
            </a:bodyPr>
            <a:lstStyle/>
            <a:p>
              <a:pPr marL="0" marR="0">
                <a:spcBef>
                  <a:spcPts val="0"/>
                </a:spcBef>
                <a:spcAft>
                  <a:spcPts val="0"/>
                </a:spcAft>
              </a:pPr>
              <a:r>
                <a:rPr lang="en-US" sz="1200" b="1" i="1" kern="1200">
                  <a:solidFill>
                    <a:srgbClr val="000000"/>
                  </a:solidFill>
                  <a:effectLst/>
                  <a:latin typeface="Times New Roman"/>
                  <a:ea typeface="ＭＳ 明朝"/>
                  <a:cs typeface="Times New Roman"/>
                </a:rPr>
                <a:t>K</a:t>
              </a:r>
              <a:r>
                <a:rPr lang="en-US" sz="1200" b="1" i="1" kern="1200" baseline="30000">
                  <a:solidFill>
                    <a:srgbClr val="000000"/>
                  </a:solidFill>
                  <a:effectLst/>
                  <a:latin typeface="Times New Roman"/>
                  <a:ea typeface="ＭＳ 明朝"/>
                  <a:cs typeface="Times New Roman"/>
                </a:rPr>
                <a:t>tro</a:t>
              </a:r>
              <a:endParaRPr lang="en-US" sz="1000">
                <a:effectLst/>
                <a:latin typeface="Times"/>
                <a:ea typeface="ＭＳ 明朝"/>
                <a:cs typeface="Times New Roman"/>
              </a:endParaRPr>
            </a:p>
          </p:txBody>
        </p:sp>
        <p:sp>
          <p:nvSpPr>
            <p:cNvPr id="16" name="Text Box 206"/>
            <p:cNvSpPr txBox="1"/>
            <p:nvPr/>
          </p:nvSpPr>
          <p:spPr>
            <a:xfrm>
              <a:off x="3843491" y="1219299"/>
              <a:ext cx="484457" cy="559852"/>
            </a:xfrm>
            <a:prstGeom prst="rect">
              <a:avLst/>
            </a:prstGeom>
            <a:noFill/>
          </p:spPr>
          <p:txBody>
            <a:bodyPr wrap="none" rtlCol="0">
              <a:spAutoFit/>
            </a:bodyPr>
            <a:lstStyle/>
            <a:p>
              <a:pPr marL="0" marR="0">
                <a:spcBef>
                  <a:spcPts val="0"/>
                </a:spcBef>
                <a:spcAft>
                  <a:spcPts val="0"/>
                </a:spcAft>
              </a:pPr>
              <a:r>
                <a:rPr lang="en-US" sz="2000" b="1" kern="1200" dirty="0">
                  <a:solidFill>
                    <a:srgbClr val="0000FF"/>
                  </a:solidFill>
                  <a:effectLst/>
                  <a:latin typeface="Times New Roman"/>
                  <a:ea typeface="ＭＳ 明朝"/>
                  <a:cs typeface="Times New Roman"/>
                </a:rPr>
                <a:t>α</a:t>
              </a:r>
              <a:r>
                <a:rPr lang="en-US" sz="2000" b="1" kern="1200" baseline="30000" dirty="0">
                  <a:solidFill>
                    <a:srgbClr val="0000FF"/>
                  </a:solidFill>
                  <a:effectLst/>
                  <a:latin typeface="Times New Roman"/>
                  <a:ea typeface="ＭＳ 明朝"/>
                  <a:cs typeface="Times New Roman"/>
                </a:rPr>
                <a:t>c</a:t>
              </a:r>
              <a:endParaRPr lang="en-US" sz="1000" dirty="0">
                <a:effectLst/>
                <a:latin typeface="Times"/>
                <a:ea typeface="ＭＳ 明朝"/>
                <a:cs typeface="Times New Roman"/>
              </a:endParaRPr>
            </a:p>
          </p:txBody>
        </p:sp>
        <p:sp>
          <p:nvSpPr>
            <p:cNvPr id="17" name="Text Box 207"/>
            <p:cNvSpPr txBox="1"/>
            <p:nvPr/>
          </p:nvSpPr>
          <p:spPr>
            <a:xfrm>
              <a:off x="4526784" y="1981398"/>
              <a:ext cx="473640" cy="559852"/>
            </a:xfrm>
            <a:prstGeom prst="rect">
              <a:avLst/>
            </a:prstGeom>
            <a:noFill/>
          </p:spPr>
          <p:txBody>
            <a:bodyPr wrap="none" rtlCol="0">
              <a:spAutoFit/>
            </a:bodyPr>
            <a:lstStyle/>
            <a:p>
              <a:pPr marL="0" marR="0">
                <a:spcBef>
                  <a:spcPts val="0"/>
                </a:spcBef>
                <a:spcAft>
                  <a:spcPts val="0"/>
                </a:spcAft>
              </a:pPr>
              <a:r>
                <a:rPr lang="en-US" sz="2000" b="1" kern="1200" dirty="0">
                  <a:solidFill>
                    <a:srgbClr val="FF0000"/>
                  </a:solidFill>
                  <a:effectLst/>
                  <a:latin typeface="Times New Roman"/>
                  <a:ea typeface="ＭＳ 明朝"/>
                  <a:cs typeface="Times New Roman"/>
                </a:rPr>
                <a:t>α</a:t>
              </a:r>
              <a:r>
                <a:rPr lang="en-US" sz="2000" b="1" kern="1200" baseline="30000" dirty="0">
                  <a:solidFill>
                    <a:srgbClr val="FF0000"/>
                  </a:solidFill>
                  <a:effectLst/>
                  <a:latin typeface="Times New Roman"/>
                  <a:ea typeface="ＭＳ 明朝"/>
                  <a:cs typeface="Times New Roman"/>
                </a:rPr>
                <a:t>s</a:t>
              </a:r>
              <a:endParaRPr lang="en-US" sz="1000" dirty="0">
                <a:effectLst/>
                <a:latin typeface="Times"/>
                <a:ea typeface="ＭＳ 明朝"/>
                <a:cs typeface="Times New Roman"/>
              </a:endParaRPr>
            </a:p>
          </p:txBody>
        </p:sp>
        <p:sp>
          <p:nvSpPr>
            <p:cNvPr id="18" name="Text Box 208"/>
            <p:cNvSpPr txBox="1"/>
            <p:nvPr/>
          </p:nvSpPr>
          <p:spPr>
            <a:xfrm>
              <a:off x="4908983" y="2528325"/>
              <a:ext cx="462050" cy="559852"/>
            </a:xfrm>
            <a:prstGeom prst="rect">
              <a:avLst/>
            </a:prstGeom>
            <a:noFill/>
          </p:spPr>
          <p:txBody>
            <a:bodyPr wrap="none" rtlCol="0">
              <a:spAutoFit/>
            </a:bodyPr>
            <a:lstStyle/>
            <a:p>
              <a:pPr marL="0" marR="0">
                <a:spcBef>
                  <a:spcPts val="0"/>
                </a:spcBef>
                <a:spcAft>
                  <a:spcPts val="0"/>
                </a:spcAft>
              </a:pPr>
              <a:r>
                <a:rPr lang="en-US" sz="2000" b="1" kern="1200" dirty="0">
                  <a:solidFill>
                    <a:srgbClr val="000000"/>
                  </a:solidFill>
                  <a:effectLst/>
                  <a:latin typeface="Times New Roman"/>
                  <a:ea typeface="ＭＳ 明朝"/>
                  <a:cs typeface="Times New Roman"/>
                </a:rPr>
                <a:t>α</a:t>
              </a:r>
              <a:r>
                <a:rPr lang="en-US" sz="2000" b="1" kern="1200" baseline="30000" dirty="0">
                  <a:solidFill>
                    <a:srgbClr val="000000"/>
                  </a:solidFill>
                  <a:effectLst/>
                  <a:latin typeface="Times New Roman"/>
                  <a:ea typeface="ＭＳ 明朝"/>
                  <a:cs typeface="Times New Roman"/>
                </a:rPr>
                <a:t>t</a:t>
              </a:r>
              <a:endParaRPr lang="en-US" sz="1000" dirty="0">
                <a:effectLst/>
                <a:latin typeface="Times"/>
                <a:ea typeface="ＭＳ 明朝"/>
                <a:cs typeface="Times New Roman"/>
              </a:endParaRPr>
            </a:p>
          </p:txBody>
        </p:sp>
      </p:grpSp>
      <p:sp>
        <p:nvSpPr>
          <p:cNvPr id="4" name="TextBox 3"/>
          <p:cNvSpPr txBox="1"/>
          <p:nvPr/>
        </p:nvSpPr>
        <p:spPr>
          <a:xfrm>
            <a:off x="3164530" y="2005013"/>
            <a:ext cx="5340369" cy="646331"/>
          </a:xfrm>
          <a:prstGeom prst="rect">
            <a:avLst/>
          </a:prstGeom>
          <a:noFill/>
        </p:spPr>
        <p:txBody>
          <a:bodyPr wrap="square" rtlCol="0">
            <a:spAutoFit/>
          </a:bodyPr>
          <a:lstStyle/>
          <a:p>
            <a:r>
              <a:rPr lang="en-US" dirty="0" smtClean="0">
                <a:effectLst>
                  <a:outerShdw blurRad="50800" dist="38100" dir="2700000" algn="tl" rotWithShape="0">
                    <a:srgbClr val="000000">
                      <a:alpha val="43000"/>
                    </a:srgbClr>
                  </a:outerShdw>
                </a:effectLst>
                <a:latin typeface="Arial"/>
                <a:cs typeface="Arial"/>
              </a:rPr>
              <a:t>At S-band, </a:t>
            </a:r>
            <a:r>
              <a:rPr lang="en-US" i="1" dirty="0" smtClean="0">
                <a:effectLst>
                  <a:outerShdw blurRad="50800" dist="38100" dir="2700000" algn="tl" rotWithShape="0">
                    <a:srgbClr val="000000">
                      <a:alpha val="43000"/>
                    </a:srgbClr>
                  </a:outerShdw>
                </a:effectLst>
              </a:rPr>
              <a:t>d</a:t>
            </a:r>
            <a:r>
              <a:rPr lang="en-US" dirty="0" smtClean="0">
                <a:effectLst>
                  <a:outerShdw blurRad="50800" dist="38100" dir="2700000" algn="tl" rotWithShape="0">
                    <a:srgbClr val="000000">
                      <a:alpha val="43000"/>
                    </a:srgbClr>
                  </a:outerShdw>
                </a:effectLst>
              </a:rPr>
              <a:t> and </a:t>
            </a:r>
            <a:r>
              <a:rPr lang="en-US" dirty="0" smtClean="0">
                <a:effectLst>
                  <a:outerShdw blurRad="50800" dist="38100" dir="2700000" algn="tl" rotWithShape="0">
                    <a:srgbClr val="000000">
                      <a:alpha val="43000"/>
                    </a:srgbClr>
                  </a:outerShdw>
                </a:effectLst>
                <a:latin typeface="Symbol" charset="2"/>
                <a:cs typeface="Symbol" charset="2"/>
              </a:rPr>
              <a:t>g</a:t>
            </a:r>
            <a:r>
              <a:rPr lang="en-US" dirty="0" smtClean="0">
                <a:effectLst>
                  <a:outerShdw blurRad="50800" dist="38100" dir="2700000" algn="tl" rotWithShape="0">
                    <a:srgbClr val="000000">
                      <a:alpha val="43000"/>
                    </a:srgbClr>
                  </a:outerShdw>
                </a:effectLst>
              </a:rPr>
              <a:t> are not sensitive to rain drop size distributions (RDSD) variations, while </a:t>
            </a:r>
            <a:r>
              <a:rPr lang="en-US" dirty="0" smtClean="0">
                <a:effectLst>
                  <a:outerShdw blurRad="50800" dist="38100" dir="2700000" algn="tl" rotWithShape="0">
                    <a:srgbClr val="000000">
                      <a:alpha val="43000"/>
                    </a:srgbClr>
                  </a:outerShdw>
                </a:effectLst>
                <a:latin typeface="Symbol" charset="2"/>
                <a:cs typeface="Symbol" charset="2"/>
              </a:rPr>
              <a:t>a</a:t>
            </a:r>
            <a:r>
              <a:rPr lang="en-US" dirty="0" smtClean="0">
                <a:effectLst>
                  <a:outerShdw blurRad="50800" dist="38100" dir="2700000" algn="tl" rotWithShape="0">
                    <a:srgbClr val="000000">
                      <a:alpha val="43000"/>
                    </a:srgbClr>
                  </a:outerShdw>
                </a:effectLst>
              </a:rPr>
              <a:t> is.</a:t>
            </a:r>
            <a:endParaRPr lang="en-US" dirty="0">
              <a:effectLst>
                <a:outerShdw blurRad="50800" dist="38100" dir="2700000" algn="tl" rotWithShape="0">
                  <a:srgbClr val="000000">
                    <a:alpha val="43000"/>
                  </a:srgbClr>
                </a:outerShdw>
              </a:effectLst>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084371673"/>
              </p:ext>
            </p:extLst>
          </p:nvPr>
        </p:nvGraphicFramePr>
        <p:xfrm>
          <a:off x="1157574" y="2118704"/>
          <a:ext cx="1514184" cy="449632"/>
        </p:xfrm>
        <a:graphic>
          <a:graphicData uri="http://schemas.openxmlformats.org/presentationml/2006/ole">
            <mc:AlternateContent xmlns:mc="http://schemas.openxmlformats.org/markup-compatibility/2006">
              <mc:Choice xmlns:v="urn:schemas-microsoft-com:vml" Requires="v">
                <p:oleObj spid="_x0000_s5179" name="Equation" r:id="rId5" imgW="723900" imgH="215900" progId="Equation.3">
                  <p:embed/>
                </p:oleObj>
              </mc:Choice>
              <mc:Fallback>
                <p:oleObj name="Equation" r:id="rId5" imgW="723900" imgH="215900" progId="Equation.3">
                  <p:embed/>
                  <p:pic>
                    <p:nvPicPr>
                      <p:cNvPr id="0" name=""/>
                      <p:cNvPicPr/>
                      <p:nvPr/>
                    </p:nvPicPr>
                    <p:blipFill>
                      <a:blip r:embed="rId6"/>
                      <a:stretch>
                        <a:fillRect/>
                      </a:stretch>
                    </p:blipFill>
                    <p:spPr>
                      <a:xfrm>
                        <a:off x="1157574" y="2118704"/>
                        <a:ext cx="1514184" cy="449632"/>
                      </a:xfrm>
                      <a:prstGeom prst="rect">
                        <a:avLst/>
                      </a:prstGeom>
                      <a:solidFill>
                        <a:schemeClr val="accent3">
                          <a:lumMod val="20000"/>
                          <a:lumOff val="80000"/>
                        </a:schemeClr>
                      </a:solidFill>
                    </p:spPr>
                  </p:pic>
                </p:oleObj>
              </mc:Fallback>
            </mc:AlternateContent>
          </a:graphicData>
        </a:graphic>
      </p:graphicFrame>
      <p:sp>
        <p:nvSpPr>
          <p:cNvPr id="23" name="Slide Number Placeholder 2"/>
          <p:cNvSpPr>
            <a:spLocks noGrp="1"/>
          </p:cNvSpPr>
          <p:nvPr>
            <p:ph type="sldNum" sz="quarter" idx="12"/>
          </p:nvPr>
        </p:nvSpPr>
        <p:spPr>
          <a:xfrm>
            <a:off x="8065214" y="120730"/>
            <a:ext cx="941203" cy="301752"/>
          </a:xfrm>
        </p:spPr>
        <p:txBody>
          <a:bodyPr/>
          <a:lstStyle/>
          <a:p>
            <a:fld id="{65A2D853-AEF1-954B-B0E8-4D0164F320ED}" type="slidenum">
              <a:rPr lang="en-US" smtClean="0"/>
              <a:t>30</a:t>
            </a:fld>
            <a:endParaRPr lang="en-US" dirty="0"/>
          </a:p>
        </p:txBody>
      </p:sp>
    </p:spTree>
    <p:extLst>
      <p:ext uri="{BB962C8B-B14F-4D97-AF65-F5344CB8AC3E}">
        <p14:creationId xmlns:p14="http://schemas.microsoft.com/office/powerpoint/2010/main" val="225052327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727" y="235944"/>
            <a:ext cx="8224779" cy="1089508"/>
          </a:xfrm>
        </p:spPr>
        <p:txBody>
          <a:bodyPr>
            <a:noAutofit/>
          </a:bodyPr>
          <a:lstStyle/>
          <a:p>
            <a:pPr algn="ctr"/>
            <a:r>
              <a:rPr lang="en-US" sz="3600" dirty="0"/>
              <a:t>Impact of Rain Drop Size Distribution on R(A</a:t>
            </a:r>
            <a:r>
              <a:rPr lang="en-US" sz="3600" dirty="0" smtClean="0"/>
              <a:t>): C-Band </a:t>
            </a:r>
            <a:endParaRPr lang="en-US" sz="3600" b="1" dirty="0"/>
          </a:p>
        </p:txBody>
      </p:sp>
      <p:pic>
        <p:nvPicPr>
          <p:cNvPr id="2" name="Picture 1" descr="RainR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805812"/>
            <a:ext cx="4572000" cy="3764915"/>
          </a:xfrm>
          <a:prstGeom prst="rect">
            <a:avLst/>
          </a:prstGeom>
        </p:spPr>
      </p:pic>
      <p:pic>
        <p:nvPicPr>
          <p:cNvPr id="6" name="Picture 5" descr="A-KD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05812"/>
            <a:ext cx="4572000" cy="3764915"/>
          </a:xfrm>
          <a:prstGeom prst="rect">
            <a:avLst/>
          </a:prstGeom>
        </p:spPr>
      </p:pic>
      <p:sp>
        <p:nvSpPr>
          <p:cNvPr id="7" name="TextBox 6"/>
          <p:cNvSpPr txBox="1"/>
          <p:nvPr/>
        </p:nvSpPr>
        <p:spPr>
          <a:xfrm>
            <a:off x="6404902" y="2904530"/>
            <a:ext cx="923074" cy="276999"/>
          </a:xfrm>
          <a:prstGeom prst="rect">
            <a:avLst/>
          </a:prstGeom>
          <a:noFill/>
        </p:spPr>
        <p:txBody>
          <a:bodyPr wrap="none" rtlCol="0">
            <a:spAutoFit/>
          </a:bodyPr>
          <a:lstStyle/>
          <a:p>
            <a:r>
              <a:rPr lang="en-US" sz="1200" b="1" dirty="0" err="1" smtClean="0">
                <a:solidFill>
                  <a:srgbClr val="0000FF"/>
                </a:solidFill>
              </a:rPr>
              <a:t>stratiform</a:t>
            </a:r>
            <a:endParaRPr lang="en-US" sz="1200" b="1" dirty="0">
              <a:solidFill>
                <a:srgbClr val="0000FF"/>
              </a:solidFill>
            </a:endParaRPr>
          </a:p>
        </p:txBody>
      </p:sp>
      <p:sp>
        <p:nvSpPr>
          <p:cNvPr id="12" name="TextBox 11"/>
          <p:cNvSpPr txBox="1"/>
          <p:nvPr/>
        </p:nvSpPr>
        <p:spPr>
          <a:xfrm>
            <a:off x="2254958" y="2896428"/>
            <a:ext cx="923074" cy="276999"/>
          </a:xfrm>
          <a:prstGeom prst="rect">
            <a:avLst/>
          </a:prstGeom>
          <a:noFill/>
        </p:spPr>
        <p:txBody>
          <a:bodyPr wrap="none" rtlCol="0">
            <a:spAutoFit/>
          </a:bodyPr>
          <a:lstStyle/>
          <a:p>
            <a:r>
              <a:rPr lang="en-US" sz="1200" b="1" dirty="0" err="1" smtClean="0">
                <a:solidFill>
                  <a:srgbClr val="0000FF"/>
                </a:solidFill>
              </a:rPr>
              <a:t>stratiform</a:t>
            </a:r>
            <a:endParaRPr lang="en-US" sz="1200" b="1" dirty="0">
              <a:solidFill>
                <a:srgbClr val="0000FF"/>
              </a:solidFill>
            </a:endParaRPr>
          </a:p>
        </p:txBody>
      </p:sp>
      <p:sp>
        <p:nvSpPr>
          <p:cNvPr id="13" name="TextBox 12"/>
          <p:cNvSpPr txBox="1"/>
          <p:nvPr/>
        </p:nvSpPr>
        <p:spPr>
          <a:xfrm>
            <a:off x="1057837" y="5918924"/>
            <a:ext cx="946744" cy="276999"/>
          </a:xfrm>
          <a:prstGeom prst="rect">
            <a:avLst/>
          </a:prstGeom>
          <a:noFill/>
        </p:spPr>
        <p:txBody>
          <a:bodyPr wrap="none" rtlCol="0">
            <a:spAutoFit/>
          </a:bodyPr>
          <a:lstStyle/>
          <a:p>
            <a:r>
              <a:rPr lang="en-US" sz="1200" b="1" dirty="0" smtClean="0">
                <a:solidFill>
                  <a:srgbClr val="0000FF"/>
                </a:solidFill>
              </a:rPr>
              <a:t>convective</a:t>
            </a:r>
            <a:endParaRPr lang="en-US" sz="1200" b="1" dirty="0">
              <a:solidFill>
                <a:srgbClr val="0000FF"/>
              </a:solidFill>
            </a:endParaRPr>
          </a:p>
        </p:txBody>
      </p:sp>
      <p:sp>
        <p:nvSpPr>
          <p:cNvPr id="14" name="TextBox 13"/>
          <p:cNvSpPr txBox="1"/>
          <p:nvPr/>
        </p:nvSpPr>
        <p:spPr>
          <a:xfrm>
            <a:off x="5076614" y="4807426"/>
            <a:ext cx="946744" cy="276999"/>
          </a:xfrm>
          <a:prstGeom prst="rect">
            <a:avLst/>
          </a:prstGeom>
          <a:noFill/>
        </p:spPr>
        <p:txBody>
          <a:bodyPr wrap="none" rtlCol="0">
            <a:spAutoFit/>
          </a:bodyPr>
          <a:lstStyle/>
          <a:p>
            <a:r>
              <a:rPr lang="en-US" sz="1200" b="1" dirty="0" smtClean="0">
                <a:solidFill>
                  <a:srgbClr val="0000FF"/>
                </a:solidFill>
              </a:rPr>
              <a:t>convective</a:t>
            </a:r>
            <a:endParaRPr lang="en-US" sz="1200" b="1" dirty="0">
              <a:solidFill>
                <a:srgbClr val="0000FF"/>
              </a:solidFill>
            </a:endParaRPr>
          </a:p>
        </p:txBody>
      </p:sp>
      <p:sp>
        <p:nvSpPr>
          <p:cNvPr id="15" name="TextBox 14"/>
          <p:cNvSpPr txBox="1"/>
          <p:nvPr/>
        </p:nvSpPr>
        <p:spPr>
          <a:xfrm>
            <a:off x="3637548" y="5917388"/>
            <a:ext cx="757239" cy="276999"/>
          </a:xfrm>
          <a:prstGeom prst="rect">
            <a:avLst/>
          </a:prstGeom>
          <a:noFill/>
        </p:spPr>
        <p:txBody>
          <a:bodyPr wrap="none" rtlCol="0">
            <a:spAutoFit/>
          </a:bodyPr>
          <a:lstStyle/>
          <a:p>
            <a:r>
              <a:rPr lang="en-US" sz="1200" b="1" dirty="0" smtClean="0">
                <a:solidFill>
                  <a:srgbClr val="0000FF"/>
                </a:solidFill>
              </a:rPr>
              <a:t>tropical</a:t>
            </a:r>
            <a:endParaRPr lang="en-US" sz="1200" b="1" dirty="0">
              <a:solidFill>
                <a:srgbClr val="0000FF"/>
              </a:solidFill>
            </a:endParaRPr>
          </a:p>
        </p:txBody>
      </p:sp>
      <p:sp>
        <p:nvSpPr>
          <p:cNvPr id="16" name="TextBox 15"/>
          <p:cNvSpPr txBox="1"/>
          <p:nvPr/>
        </p:nvSpPr>
        <p:spPr>
          <a:xfrm>
            <a:off x="7575771" y="4789198"/>
            <a:ext cx="757239" cy="276999"/>
          </a:xfrm>
          <a:prstGeom prst="rect">
            <a:avLst/>
          </a:prstGeom>
          <a:noFill/>
        </p:spPr>
        <p:txBody>
          <a:bodyPr wrap="none" rtlCol="0">
            <a:spAutoFit/>
          </a:bodyPr>
          <a:lstStyle/>
          <a:p>
            <a:r>
              <a:rPr lang="en-US" sz="1200" b="1" dirty="0" smtClean="0">
                <a:solidFill>
                  <a:srgbClr val="0000FF"/>
                </a:solidFill>
              </a:rPr>
              <a:t>tropical</a:t>
            </a:r>
            <a:endParaRPr lang="en-US" sz="1200" b="1" dirty="0">
              <a:solidFill>
                <a:srgbClr val="0000FF"/>
              </a:solidFill>
            </a:endParaRPr>
          </a:p>
        </p:txBody>
      </p:sp>
      <p:sp>
        <p:nvSpPr>
          <p:cNvPr id="19" name="TextBox 18"/>
          <p:cNvSpPr txBox="1"/>
          <p:nvPr/>
        </p:nvSpPr>
        <p:spPr>
          <a:xfrm>
            <a:off x="3495047" y="1879712"/>
            <a:ext cx="5056622" cy="646331"/>
          </a:xfrm>
          <a:prstGeom prst="rect">
            <a:avLst/>
          </a:prstGeom>
          <a:noFill/>
        </p:spPr>
        <p:txBody>
          <a:bodyPr wrap="square" rtlCol="0">
            <a:spAutoFit/>
          </a:bodyPr>
          <a:lstStyle/>
          <a:p>
            <a:r>
              <a:rPr lang="en-US" dirty="0" smtClean="0">
                <a:effectLst>
                  <a:outerShdw blurRad="50800" dist="38100" dir="2700000" algn="tl" rotWithShape="0">
                    <a:srgbClr val="000000">
                      <a:alpha val="43000"/>
                    </a:srgbClr>
                  </a:outerShdw>
                </a:effectLst>
                <a:latin typeface="Arial"/>
                <a:cs typeface="Arial"/>
              </a:rPr>
              <a:t>At C-band, </a:t>
            </a:r>
            <a:r>
              <a:rPr lang="en-US" i="1" dirty="0" smtClean="0">
                <a:effectLst>
                  <a:outerShdw blurRad="50800" dist="38100" dir="2700000" algn="tl" rotWithShape="0">
                    <a:srgbClr val="000000">
                      <a:alpha val="43000"/>
                    </a:srgbClr>
                  </a:outerShdw>
                </a:effectLst>
              </a:rPr>
              <a:t>d</a:t>
            </a:r>
            <a:r>
              <a:rPr lang="en-US" dirty="0" smtClean="0">
                <a:effectLst>
                  <a:outerShdw blurRad="50800" dist="38100" dir="2700000" algn="tl" rotWithShape="0">
                    <a:srgbClr val="000000">
                      <a:alpha val="43000"/>
                    </a:srgbClr>
                  </a:outerShdw>
                </a:effectLst>
              </a:rPr>
              <a:t> and </a:t>
            </a:r>
            <a:r>
              <a:rPr lang="en-US" dirty="0" smtClean="0">
                <a:effectLst>
                  <a:outerShdw blurRad="50800" dist="38100" dir="2700000" algn="tl" rotWithShape="0">
                    <a:srgbClr val="000000">
                      <a:alpha val="43000"/>
                    </a:srgbClr>
                  </a:outerShdw>
                </a:effectLst>
                <a:latin typeface="Symbol" charset="2"/>
                <a:cs typeface="Symbol" charset="2"/>
              </a:rPr>
              <a:t>g</a:t>
            </a:r>
            <a:r>
              <a:rPr lang="en-US" dirty="0" smtClean="0">
                <a:effectLst>
                  <a:outerShdw blurRad="50800" dist="38100" dir="2700000" algn="tl" rotWithShape="0">
                    <a:srgbClr val="000000">
                      <a:alpha val="43000"/>
                    </a:srgbClr>
                  </a:outerShdw>
                </a:effectLst>
              </a:rPr>
              <a:t> are sensitive to the RDSD variations, while </a:t>
            </a:r>
            <a:r>
              <a:rPr lang="en-US" dirty="0" smtClean="0">
                <a:effectLst>
                  <a:outerShdw blurRad="50800" dist="38100" dir="2700000" algn="tl" rotWithShape="0">
                    <a:srgbClr val="000000">
                      <a:alpha val="43000"/>
                    </a:srgbClr>
                  </a:outerShdw>
                </a:effectLst>
                <a:latin typeface="Symbol" charset="2"/>
                <a:cs typeface="Symbol" charset="2"/>
              </a:rPr>
              <a:t>a</a:t>
            </a:r>
            <a:r>
              <a:rPr lang="en-US" dirty="0" smtClean="0">
                <a:effectLst>
                  <a:outerShdw blurRad="50800" dist="38100" dir="2700000" algn="tl" rotWithShape="0">
                    <a:srgbClr val="000000">
                      <a:alpha val="43000"/>
                    </a:srgbClr>
                  </a:outerShdw>
                </a:effectLst>
              </a:rPr>
              <a:t> is relatively stable (≈0.1dB/°).</a:t>
            </a:r>
            <a:endParaRPr lang="en-US" dirty="0">
              <a:effectLst>
                <a:outerShdw blurRad="50800" dist="38100" dir="2700000" algn="tl" rotWithShape="0">
                  <a:srgbClr val="000000">
                    <a:alpha val="43000"/>
                  </a:srgbClr>
                </a:outerShdw>
              </a:effectLst>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585207436"/>
              </p:ext>
            </p:extLst>
          </p:nvPr>
        </p:nvGraphicFramePr>
        <p:xfrm>
          <a:off x="1435391" y="1893888"/>
          <a:ext cx="1514184" cy="449632"/>
        </p:xfrm>
        <a:graphic>
          <a:graphicData uri="http://schemas.openxmlformats.org/presentationml/2006/ole">
            <mc:AlternateContent xmlns:mc="http://schemas.openxmlformats.org/markup-compatibility/2006">
              <mc:Choice xmlns:v="urn:schemas-microsoft-com:vml" Requires="v">
                <p:oleObj spid="_x0000_s6203" name="Equation" r:id="rId5" imgW="723900" imgH="215900" progId="Equation.3">
                  <p:embed/>
                </p:oleObj>
              </mc:Choice>
              <mc:Fallback>
                <p:oleObj name="Equation" r:id="rId5" imgW="723900" imgH="215900" progId="Equation.3">
                  <p:embed/>
                  <p:pic>
                    <p:nvPicPr>
                      <p:cNvPr id="0" name=""/>
                      <p:cNvPicPr/>
                      <p:nvPr/>
                    </p:nvPicPr>
                    <p:blipFill>
                      <a:blip r:embed="rId6"/>
                      <a:stretch>
                        <a:fillRect/>
                      </a:stretch>
                    </p:blipFill>
                    <p:spPr>
                      <a:xfrm>
                        <a:off x="1435391" y="1893888"/>
                        <a:ext cx="1514184" cy="449632"/>
                      </a:xfrm>
                      <a:prstGeom prst="rect">
                        <a:avLst/>
                      </a:prstGeom>
                      <a:solidFill>
                        <a:schemeClr val="accent3">
                          <a:lumMod val="20000"/>
                          <a:lumOff val="80000"/>
                        </a:schemeClr>
                      </a:solidFill>
                    </p:spPr>
                  </p:pic>
                </p:oleObj>
              </mc:Fallback>
            </mc:AlternateContent>
          </a:graphicData>
        </a:graphic>
      </p:graphicFrame>
      <p:sp>
        <p:nvSpPr>
          <p:cNvPr id="17" name="Slide Number Placeholder 2"/>
          <p:cNvSpPr>
            <a:spLocks noGrp="1"/>
          </p:cNvSpPr>
          <p:nvPr>
            <p:ph type="sldNum" sz="quarter" idx="12"/>
          </p:nvPr>
        </p:nvSpPr>
        <p:spPr>
          <a:xfrm>
            <a:off x="8065214" y="120730"/>
            <a:ext cx="941203" cy="301752"/>
          </a:xfrm>
        </p:spPr>
        <p:txBody>
          <a:bodyPr/>
          <a:lstStyle/>
          <a:p>
            <a:fld id="{65A2D853-AEF1-954B-B0E8-4D0164F320ED}" type="slidenum">
              <a:rPr lang="en-US" smtClean="0"/>
              <a:t>31</a:t>
            </a:fld>
            <a:endParaRPr lang="en-US" dirty="0"/>
          </a:p>
        </p:txBody>
      </p:sp>
    </p:spTree>
    <p:extLst>
      <p:ext uri="{BB962C8B-B14F-4D97-AF65-F5344CB8AC3E}">
        <p14:creationId xmlns:p14="http://schemas.microsoft.com/office/powerpoint/2010/main" val="15072204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0317" y="257102"/>
            <a:ext cx="8481218" cy="774947"/>
          </a:xfrm>
        </p:spPr>
        <p:txBody>
          <a:bodyPr>
            <a:normAutofit/>
          </a:bodyPr>
          <a:lstStyle/>
          <a:p>
            <a:pPr algn="ctr"/>
            <a:r>
              <a:rPr lang="en-US" dirty="0" smtClean="0"/>
              <a:t>Adaptive R(A) for Typhoon </a:t>
            </a:r>
            <a:r>
              <a:rPr lang="en-US" dirty="0" err="1" smtClean="0"/>
              <a:t>Dujuan</a:t>
            </a:r>
            <a:r>
              <a:rPr lang="en-US" dirty="0" smtClean="0"/>
              <a:t> </a:t>
            </a:r>
            <a:endParaRPr lang="en-US" dirty="0"/>
          </a:p>
        </p:txBody>
      </p:sp>
      <p:pic>
        <p:nvPicPr>
          <p:cNvPr id="9" name="Picture 8" descr="Screen Shot 2015-12-01 at 11.02.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9" y="3930313"/>
            <a:ext cx="3200400" cy="2529155"/>
          </a:xfrm>
          <a:prstGeom prst="rect">
            <a:avLst/>
          </a:prstGeom>
        </p:spPr>
      </p:pic>
      <p:pic>
        <p:nvPicPr>
          <p:cNvPr id="13" name="Picture 12" descr="Screen Shot 2015-12-01 at 10.51.5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6208" y="3930313"/>
            <a:ext cx="3200400" cy="2529155"/>
          </a:xfrm>
          <a:prstGeom prst="rect">
            <a:avLst/>
          </a:prstGeom>
        </p:spPr>
      </p:pic>
      <p:pic>
        <p:nvPicPr>
          <p:cNvPr id="14" name="Picture 13" descr="2_Q2RAD_SHSR_DP456_24_1_20150929_0000_25.500000117.00000021.500000_metric_6_0_0_063_1_none.png"/>
          <p:cNvPicPr>
            <a:picLocks noChangeAspect="1"/>
          </p:cNvPicPr>
          <p:nvPr/>
        </p:nvPicPr>
        <p:blipFill rotWithShape="1">
          <a:blip r:embed="rId5">
            <a:extLst>
              <a:ext uri="{28A0092B-C50C-407E-A947-70E740481C1C}">
                <a14:useLocalDpi xmlns:a14="http://schemas.microsoft.com/office/drawing/2010/main" val="0"/>
              </a:ext>
            </a:extLst>
          </a:blip>
          <a:srcRect t="23840" r="39550"/>
          <a:stretch/>
        </p:blipFill>
        <p:spPr>
          <a:xfrm>
            <a:off x="6456608" y="3919394"/>
            <a:ext cx="2552032" cy="2540074"/>
          </a:xfrm>
          <a:prstGeom prst="rect">
            <a:avLst/>
          </a:prstGeom>
        </p:spPr>
      </p:pic>
      <p:pic>
        <p:nvPicPr>
          <p:cNvPr id="15" name="Picture 14" descr="Screen Shot 2015-12-01 at 11.03.0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8" y="1413725"/>
            <a:ext cx="3200400" cy="2516588"/>
          </a:xfrm>
          <a:prstGeom prst="rect">
            <a:avLst/>
          </a:prstGeom>
        </p:spPr>
      </p:pic>
      <p:pic>
        <p:nvPicPr>
          <p:cNvPr id="16" name="Picture 15" descr="Screen Shot 2015-12-01 at 10.52.06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6208" y="1413725"/>
            <a:ext cx="3200400" cy="2533151"/>
          </a:xfrm>
          <a:prstGeom prst="rect">
            <a:avLst/>
          </a:prstGeom>
        </p:spPr>
      </p:pic>
      <p:pic>
        <p:nvPicPr>
          <p:cNvPr id="17" name="Picture 16" descr="2_Q2RAD_SHSR_DP451_24_1_20150929_0000_25.500000117.00000021.500000_metric_6_0_0_063_1_none.png"/>
          <p:cNvPicPr>
            <a:picLocks noChangeAspect="1"/>
          </p:cNvPicPr>
          <p:nvPr/>
        </p:nvPicPr>
        <p:blipFill rotWithShape="1">
          <a:blip r:embed="rId8">
            <a:extLst>
              <a:ext uri="{28A0092B-C50C-407E-A947-70E740481C1C}">
                <a14:useLocalDpi xmlns:a14="http://schemas.microsoft.com/office/drawing/2010/main" val="0"/>
              </a:ext>
            </a:extLst>
          </a:blip>
          <a:srcRect t="23913" r="38889"/>
          <a:stretch/>
        </p:blipFill>
        <p:spPr>
          <a:xfrm>
            <a:off x="6461272" y="1413818"/>
            <a:ext cx="2547368" cy="2505576"/>
          </a:xfrm>
          <a:prstGeom prst="rect">
            <a:avLst/>
          </a:prstGeom>
        </p:spPr>
      </p:pic>
      <p:sp>
        <p:nvSpPr>
          <p:cNvPr id="18" name="TextBox 17"/>
          <p:cNvSpPr txBox="1"/>
          <p:nvPr/>
        </p:nvSpPr>
        <p:spPr>
          <a:xfrm>
            <a:off x="1880388" y="3275264"/>
            <a:ext cx="2280304" cy="369332"/>
          </a:xfrm>
          <a:prstGeom prst="rect">
            <a:avLst/>
          </a:prstGeom>
          <a:noFill/>
        </p:spPr>
        <p:txBody>
          <a:bodyPr wrap="none" rtlCol="0">
            <a:spAutoFit/>
          </a:bodyPr>
          <a:lstStyle/>
          <a:p>
            <a:r>
              <a:rPr lang="en-US" dirty="0" smtClean="0">
                <a:solidFill>
                  <a:srgbClr val="FF0000"/>
                </a:solidFill>
                <a:effectLst>
                  <a:outerShdw blurRad="50800" dist="38100" dir="2700000" algn="tl" rotWithShape="0">
                    <a:srgbClr val="000000">
                      <a:alpha val="43000"/>
                    </a:srgbClr>
                  </a:outerShdw>
                </a:effectLst>
              </a:rPr>
              <a:t>R(A) with adaptive </a:t>
            </a:r>
            <a:r>
              <a:rPr lang="en-US" dirty="0" smtClean="0">
                <a:solidFill>
                  <a:srgbClr val="FF0000"/>
                </a:solidFill>
                <a:effectLst>
                  <a:outerShdw blurRad="50800" dist="38100" dir="2700000" algn="tl" rotWithShape="0">
                    <a:srgbClr val="000000">
                      <a:alpha val="43000"/>
                    </a:srgbClr>
                  </a:outerShdw>
                </a:effectLst>
                <a:latin typeface="Symbol" charset="2"/>
                <a:cs typeface="Symbol" charset="2"/>
              </a:rPr>
              <a:t>a</a:t>
            </a:r>
            <a:endParaRPr lang="en-US" dirty="0">
              <a:solidFill>
                <a:srgbClr val="FF0000"/>
              </a:solidFill>
              <a:effectLst>
                <a:outerShdw blurRad="50800" dist="38100" dir="2700000" algn="tl" rotWithShape="0">
                  <a:srgbClr val="000000">
                    <a:alpha val="43000"/>
                  </a:srgbClr>
                </a:outerShdw>
              </a:effectLst>
              <a:latin typeface="Symbol" charset="2"/>
              <a:cs typeface="Symbol" charset="2"/>
            </a:endParaRPr>
          </a:p>
        </p:txBody>
      </p:sp>
      <p:sp>
        <p:nvSpPr>
          <p:cNvPr id="19" name="TextBox 18"/>
          <p:cNvSpPr txBox="1"/>
          <p:nvPr/>
        </p:nvSpPr>
        <p:spPr>
          <a:xfrm>
            <a:off x="2600945" y="5747085"/>
            <a:ext cx="1704238" cy="369332"/>
          </a:xfrm>
          <a:prstGeom prst="rect">
            <a:avLst/>
          </a:prstGeom>
          <a:noFill/>
        </p:spPr>
        <p:txBody>
          <a:bodyPr wrap="none" rtlCol="0">
            <a:spAutoFit/>
          </a:bodyPr>
          <a:lstStyle/>
          <a:p>
            <a:r>
              <a:rPr lang="en-US" dirty="0" smtClean="0">
                <a:solidFill>
                  <a:srgbClr val="FF0000"/>
                </a:solidFill>
                <a:effectLst>
                  <a:outerShdw blurRad="50800" dist="38100" dir="2700000" algn="tl" rotWithShape="0">
                    <a:srgbClr val="000000">
                      <a:alpha val="43000"/>
                    </a:srgbClr>
                  </a:outerShdw>
                </a:effectLst>
              </a:rPr>
              <a:t>R(Z) + R(KDP)</a:t>
            </a:r>
            <a:endParaRPr lang="en-US" dirty="0">
              <a:solidFill>
                <a:srgbClr val="FF0000"/>
              </a:solidFill>
              <a:effectLst>
                <a:outerShdw blurRad="50800" dist="38100" dir="2700000" algn="tl" rotWithShape="0">
                  <a:srgbClr val="000000">
                    <a:alpha val="43000"/>
                  </a:srgbClr>
                </a:outerShdw>
              </a:effectLst>
            </a:endParaRPr>
          </a:p>
        </p:txBody>
      </p:sp>
      <p:sp>
        <p:nvSpPr>
          <p:cNvPr id="2" name="TextBox 1"/>
          <p:cNvSpPr txBox="1"/>
          <p:nvPr/>
        </p:nvSpPr>
        <p:spPr>
          <a:xfrm>
            <a:off x="7709226" y="1498167"/>
            <a:ext cx="1185391" cy="646331"/>
          </a:xfrm>
          <a:prstGeom prst="rect">
            <a:avLst/>
          </a:prstGeom>
          <a:noFill/>
        </p:spPr>
        <p:txBody>
          <a:bodyPr wrap="none" rtlCol="0">
            <a:spAutoFit/>
          </a:bodyPr>
          <a:lstStyle/>
          <a:p>
            <a:r>
              <a:rPr lang="en-US" sz="1200" dirty="0" smtClean="0">
                <a:solidFill>
                  <a:srgbClr val="800000"/>
                </a:solidFill>
              </a:rPr>
              <a:t>Bias R/G: 1.03</a:t>
            </a:r>
          </a:p>
          <a:p>
            <a:r>
              <a:rPr lang="en-US" sz="1200" dirty="0" smtClean="0">
                <a:solidFill>
                  <a:srgbClr val="800000"/>
                </a:solidFill>
              </a:rPr>
              <a:t>CC: 0.80</a:t>
            </a:r>
          </a:p>
          <a:p>
            <a:r>
              <a:rPr lang="en-US" sz="1200" dirty="0" smtClean="0">
                <a:solidFill>
                  <a:srgbClr val="800000"/>
                </a:solidFill>
              </a:rPr>
              <a:t>RMSE: 70mm</a:t>
            </a:r>
            <a:endParaRPr lang="en-US" sz="1200" dirty="0">
              <a:solidFill>
                <a:srgbClr val="800000"/>
              </a:solidFill>
            </a:endParaRPr>
          </a:p>
        </p:txBody>
      </p:sp>
      <p:sp>
        <p:nvSpPr>
          <p:cNvPr id="22" name="TextBox 21"/>
          <p:cNvSpPr txBox="1"/>
          <p:nvPr/>
        </p:nvSpPr>
        <p:spPr>
          <a:xfrm>
            <a:off x="7682478" y="4019453"/>
            <a:ext cx="1227920" cy="646331"/>
          </a:xfrm>
          <a:prstGeom prst="rect">
            <a:avLst/>
          </a:prstGeom>
          <a:noFill/>
        </p:spPr>
        <p:txBody>
          <a:bodyPr wrap="none" rtlCol="0">
            <a:spAutoFit/>
          </a:bodyPr>
          <a:lstStyle/>
          <a:p>
            <a:r>
              <a:rPr lang="en-US" sz="1200" dirty="0" smtClean="0">
                <a:solidFill>
                  <a:srgbClr val="800000"/>
                </a:solidFill>
              </a:rPr>
              <a:t>Bias R/G: 0.35</a:t>
            </a:r>
          </a:p>
          <a:p>
            <a:r>
              <a:rPr lang="en-US" sz="1200" dirty="0" smtClean="0">
                <a:solidFill>
                  <a:srgbClr val="800000"/>
                </a:solidFill>
              </a:rPr>
              <a:t>CC: 0.42</a:t>
            </a:r>
          </a:p>
          <a:p>
            <a:r>
              <a:rPr lang="en-US" sz="1200" dirty="0" smtClean="0">
                <a:solidFill>
                  <a:srgbClr val="800000"/>
                </a:solidFill>
              </a:rPr>
              <a:t>RMSE: 155mm</a:t>
            </a:r>
            <a:endParaRPr lang="en-US" sz="1200" dirty="0">
              <a:solidFill>
                <a:srgbClr val="800000"/>
              </a:solidFill>
            </a:endParaRPr>
          </a:p>
        </p:txBody>
      </p:sp>
      <p:sp>
        <p:nvSpPr>
          <p:cNvPr id="20" name="Slide Number Placeholder 2"/>
          <p:cNvSpPr>
            <a:spLocks noGrp="1"/>
          </p:cNvSpPr>
          <p:nvPr>
            <p:ph type="sldNum" sz="quarter" idx="12"/>
          </p:nvPr>
        </p:nvSpPr>
        <p:spPr>
          <a:xfrm>
            <a:off x="8065214" y="120730"/>
            <a:ext cx="941203" cy="301752"/>
          </a:xfrm>
        </p:spPr>
        <p:txBody>
          <a:bodyPr/>
          <a:lstStyle/>
          <a:p>
            <a:fld id="{65A2D853-AEF1-954B-B0E8-4D0164F320ED}" type="slidenum">
              <a:rPr lang="en-US" smtClean="0"/>
              <a:t>32</a:t>
            </a:fld>
            <a:endParaRPr lang="en-US" dirty="0"/>
          </a:p>
        </p:txBody>
      </p:sp>
    </p:spTree>
    <p:extLst>
      <p:ext uri="{BB962C8B-B14F-4D97-AF65-F5344CB8AC3E}">
        <p14:creationId xmlns:p14="http://schemas.microsoft.com/office/powerpoint/2010/main" val="29165322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1135" y="182677"/>
            <a:ext cx="8464819" cy="860013"/>
          </a:xfrm>
        </p:spPr>
        <p:txBody>
          <a:bodyPr>
            <a:noAutofit/>
          </a:bodyPr>
          <a:lstStyle/>
          <a:p>
            <a:pPr>
              <a:spcBef>
                <a:spcPts val="600"/>
              </a:spcBef>
            </a:pPr>
            <a:r>
              <a:rPr lang="en-US" sz="3600" dirty="0" smtClean="0"/>
              <a:t>New Dual-Pol Radar Synthetic QPE</a:t>
            </a:r>
            <a:endParaRPr lang="en-US" sz="3600" dirty="0"/>
          </a:p>
        </p:txBody>
      </p:sp>
      <p:grpSp>
        <p:nvGrpSpPr>
          <p:cNvPr id="4" name="Group 3"/>
          <p:cNvGrpSpPr/>
          <p:nvPr/>
        </p:nvGrpSpPr>
        <p:grpSpPr>
          <a:xfrm>
            <a:off x="1419254" y="1483191"/>
            <a:ext cx="5352886" cy="4448450"/>
            <a:chOff x="1769833" y="1483191"/>
            <a:chExt cx="5352886" cy="4448450"/>
          </a:xfrm>
        </p:grpSpPr>
        <p:sp>
          <p:nvSpPr>
            <p:cNvPr id="6" name="Rectangle 5"/>
            <p:cNvSpPr/>
            <p:nvPr/>
          </p:nvSpPr>
          <p:spPr>
            <a:xfrm>
              <a:off x="1933098" y="1483191"/>
              <a:ext cx="5189620" cy="496632"/>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effectLst>
                    <a:outerShdw blurRad="50800" dist="38100" dir="2700000" algn="tl" rotWithShape="0">
                      <a:srgbClr val="000000">
                        <a:alpha val="43000"/>
                      </a:srgbClr>
                    </a:outerShdw>
                  </a:effectLst>
                </a:rPr>
                <a:t>Variable: </a:t>
              </a:r>
              <a:r>
                <a:rPr lang="en-US" i="1" dirty="0">
                  <a:effectLst>
                    <a:outerShdw blurRad="50800" dist="38100" dir="2700000" algn="tl" rotWithShape="0">
                      <a:srgbClr val="000000">
                        <a:alpha val="43000"/>
                      </a:srgbClr>
                    </a:outerShdw>
                  </a:effectLst>
                </a:rPr>
                <a:t>Z</a:t>
              </a:r>
              <a:r>
                <a:rPr lang="en-US" dirty="0">
                  <a:effectLst>
                    <a:outerShdw blurRad="50800" dist="38100" dir="2700000" algn="tl" rotWithShape="0">
                      <a:srgbClr val="000000">
                        <a:alpha val="43000"/>
                      </a:srgbClr>
                    </a:outerShdw>
                  </a:effectLst>
                </a:rPr>
                <a:t>, </a:t>
              </a:r>
              <a:r>
                <a:rPr lang="en-US" i="1" dirty="0">
                  <a:effectLst>
                    <a:outerShdw blurRad="50800" dist="38100" dir="2700000" algn="tl" rotWithShape="0">
                      <a:srgbClr val="000000">
                        <a:alpha val="43000"/>
                      </a:srgbClr>
                    </a:outerShdw>
                  </a:effectLst>
                </a:rPr>
                <a:t>Z</a:t>
              </a:r>
              <a:r>
                <a:rPr lang="en-US" i="1" baseline="-25000" dirty="0">
                  <a:effectLst>
                    <a:outerShdw blurRad="50800" dist="38100" dir="2700000" algn="tl" rotWithShape="0">
                      <a:srgbClr val="000000">
                        <a:alpha val="43000"/>
                      </a:srgbClr>
                    </a:outerShdw>
                  </a:effectLst>
                </a:rPr>
                <a:t>DR</a:t>
              </a:r>
              <a:r>
                <a:rPr lang="en-US" dirty="0">
                  <a:effectLst>
                    <a:outerShdw blurRad="50800" dist="38100" dir="2700000" algn="tl" rotWithShape="0">
                      <a:srgbClr val="000000">
                        <a:alpha val="43000"/>
                      </a:srgbClr>
                    </a:outerShdw>
                  </a:effectLst>
                </a:rPr>
                <a:t>, </a:t>
              </a:r>
              <a:r>
                <a:rPr lang="en-US" dirty="0" err="1">
                  <a:effectLst>
                    <a:outerShdw blurRad="50800" dist="38100" dir="2700000" algn="tl" rotWithShape="0">
                      <a:srgbClr val="000000">
                        <a:alpha val="43000"/>
                      </a:srgbClr>
                    </a:outerShdw>
                  </a:effectLst>
                </a:rPr>
                <a:t>ρ</a:t>
              </a:r>
              <a:r>
                <a:rPr lang="en-US" baseline="-25000" dirty="0" err="1">
                  <a:effectLst>
                    <a:outerShdw blurRad="50800" dist="38100" dir="2700000" algn="tl" rotWithShape="0">
                      <a:srgbClr val="000000">
                        <a:alpha val="43000"/>
                      </a:srgbClr>
                    </a:outerShdw>
                  </a:effectLst>
                </a:rPr>
                <a:t>HV</a:t>
              </a:r>
              <a:r>
                <a:rPr lang="en-US" dirty="0">
                  <a:effectLst>
                    <a:outerShdw blurRad="50800" dist="38100" dir="2700000" algn="tl" rotWithShape="0">
                      <a:srgbClr val="000000">
                        <a:alpha val="43000"/>
                      </a:srgbClr>
                    </a:outerShdw>
                  </a:effectLst>
                </a:rPr>
                <a:t>, Φ</a:t>
              </a:r>
              <a:r>
                <a:rPr lang="en-US" baseline="-25000" dirty="0">
                  <a:effectLst>
                    <a:outerShdw blurRad="50800" dist="38100" dir="2700000" algn="tl" rotWithShape="0">
                      <a:srgbClr val="000000">
                        <a:alpha val="43000"/>
                      </a:srgbClr>
                    </a:outerShdw>
                  </a:effectLst>
                </a:rPr>
                <a:t>DP</a:t>
              </a:r>
              <a:r>
                <a:rPr lang="en-US" dirty="0">
                  <a:effectLst>
                    <a:outerShdw blurRad="50800" dist="38100" dir="2700000" algn="tl" rotWithShape="0">
                      <a:srgbClr val="000000">
                        <a:alpha val="43000"/>
                      </a:srgbClr>
                    </a:outerShdw>
                  </a:effectLst>
                </a:rPr>
                <a:t>, </a:t>
              </a:r>
              <a:r>
                <a:rPr lang="en-US" dirty="0" smtClean="0">
                  <a:effectLst>
                    <a:outerShdw blurRad="50800" dist="38100" dir="2700000" algn="tl" rotWithShape="0">
                      <a:srgbClr val="000000">
                        <a:alpha val="43000"/>
                      </a:srgbClr>
                    </a:outerShdw>
                  </a:effectLst>
                </a:rPr>
                <a:t>environmental data</a:t>
              </a:r>
              <a:endParaRPr lang="en-US" baseline="-25000" dirty="0">
                <a:effectLst>
                  <a:outerShdw blurRad="50800" dist="38100" dir="2700000" algn="tl" rotWithShape="0">
                    <a:srgbClr val="000000">
                      <a:alpha val="43000"/>
                    </a:srgbClr>
                  </a:outerShdw>
                </a:effectLst>
              </a:endParaRPr>
            </a:p>
          </p:txBody>
        </p:sp>
        <p:sp>
          <p:nvSpPr>
            <p:cNvPr id="7" name="Down Arrow 6"/>
            <p:cNvSpPr/>
            <p:nvPr/>
          </p:nvSpPr>
          <p:spPr>
            <a:xfrm>
              <a:off x="4540151" y="1979823"/>
              <a:ext cx="174715" cy="3361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953258" y="2315958"/>
              <a:ext cx="5169460" cy="496632"/>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effectLst>
                    <a:outerShdw blurRad="50800" dist="38100" dir="2700000" algn="tl" rotWithShape="0">
                      <a:srgbClr val="000000">
                        <a:alpha val="43000"/>
                      </a:srgbClr>
                    </a:outerShdw>
                  </a:effectLst>
                </a:rPr>
                <a:t>Preprocessing of </a:t>
              </a:r>
              <a:r>
                <a:rPr lang="en-US" i="1" dirty="0" smtClean="0">
                  <a:effectLst>
                    <a:outerShdw blurRad="50800" dist="38100" dir="2700000" algn="tl" rotWithShape="0">
                      <a:srgbClr val="000000">
                        <a:alpha val="43000"/>
                      </a:srgbClr>
                    </a:outerShdw>
                  </a:effectLst>
                </a:rPr>
                <a:t>Z</a:t>
              </a:r>
              <a:r>
                <a:rPr lang="en-US" dirty="0" smtClean="0">
                  <a:effectLst>
                    <a:outerShdw blurRad="50800" dist="38100" dir="2700000" algn="tl" rotWithShape="0">
                      <a:srgbClr val="000000">
                        <a:alpha val="43000"/>
                      </a:srgbClr>
                    </a:outerShdw>
                  </a:effectLst>
                </a:rPr>
                <a:t>, </a:t>
              </a:r>
              <a:r>
                <a:rPr lang="en-US" i="1" dirty="0" smtClean="0">
                  <a:effectLst>
                    <a:outerShdw blurRad="50800" dist="38100" dir="2700000" algn="tl" rotWithShape="0">
                      <a:srgbClr val="000000">
                        <a:alpha val="43000"/>
                      </a:srgbClr>
                    </a:outerShdw>
                  </a:effectLst>
                </a:rPr>
                <a:t>Z</a:t>
              </a:r>
              <a:r>
                <a:rPr lang="en-US" i="1" baseline="-25000" dirty="0" smtClean="0">
                  <a:effectLst>
                    <a:outerShdw blurRad="50800" dist="38100" dir="2700000" algn="tl" rotWithShape="0">
                      <a:srgbClr val="000000">
                        <a:alpha val="43000"/>
                      </a:srgbClr>
                    </a:outerShdw>
                  </a:effectLst>
                </a:rPr>
                <a:t>DR</a:t>
              </a:r>
              <a:r>
                <a:rPr lang="en-US" dirty="0" smtClean="0">
                  <a:effectLst>
                    <a:outerShdw blurRad="50800" dist="38100" dir="2700000" algn="tl" rotWithShape="0">
                      <a:srgbClr val="000000">
                        <a:alpha val="43000"/>
                      </a:srgbClr>
                    </a:outerShdw>
                  </a:effectLst>
                </a:rPr>
                <a:t>, Φ</a:t>
              </a:r>
              <a:r>
                <a:rPr lang="en-US" baseline="-25000" dirty="0" smtClean="0">
                  <a:effectLst>
                    <a:outerShdw blurRad="50800" dist="38100" dir="2700000" algn="tl" rotWithShape="0">
                      <a:srgbClr val="000000">
                        <a:alpha val="43000"/>
                      </a:srgbClr>
                    </a:outerShdw>
                  </a:effectLst>
                </a:rPr>
                <a:t>DP</a:t>
              </a:r>
              <a:endParaRPr lang="en-US" baseline="-25000" dirty="0">
                <a:effectLst>
                  <a:outerShdw blurRad="50800" dist="38100" dir="2700000" algn="tl" rotWithShape="0">
                    <a:srgbClr val="000000">
                      <a:alpha val="43000"/>
                    </a:srgbClr>
                  </a:outerShdw>
                </a:effectLst>
              </a:endParaRPr>
            </a:p>
          </p:txBody>
        </p:sp>
        <p:sp>
          <p:nvSpPr>
            <p:cNvPr id="9" name="Down Arrow 8"/>
            <p:cNvSpPr/>
            <p:nvPr/>
          </p:nvSpPr>
          <p:spPr>
            <a:xfrm>
              <a:off x="2725798" y="2812590"/>
              <a:ext cx="174715" cy="4608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4540151" y="2812590"/>
              <a:ext cx="174715" cy="4608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792424" y="3273430"/>
              <a:ext cx="1626566" cy="496632"/>
            </a:xfrm>
            <a:prstGeom prst="rect">
              <a:avLst/>
            </a:prstGeom>
            <a:solidFill>
              <a:srgbClr val="244A58"/>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i="1" dirty="0" smtClean="0">
                  <a:effectLst>
                    <a:outerShdw blurRad="50800" dist="38100" dir="2700000" algn="tl" rotWithShape="0">
                      <a:srgbClr val="000000">
                        <a:alpha val="43000"/>
                      </a:srgbClr>
                    </a:outerShdw>
                  </a:effectLst>
                </a:rPr>
                <a:t>K</a:t>
              </a:r>
              <a:r>
                <a:rPr lang="en-US" sz="1400" i="1" baseline="-25000" dirty="0" smtClean="0">
                  <a:effectLst>
                    <a:outerShdw blurRad="50800" dist="38100" dir="2700000" algn="tl" rotWithShape="0">
                      <a:srgbClr val="000000">
                        <a:alpha val="43000"/>
                      </a:srgbClr>
                    </a:outerShdw>
                  </a:effectLst>
                </a:rPr>
                <a:t>DP</a:t>
              </a:r>
              <a:r>
                <a:rPr lang="en-US" sz="1400" dirty="0">
                  <a:effectLst>
                    <a:outerShdw blurRad="50800" dist="38100" dir="2700000" algn="tl" rotWithShape="0">
                      <a:srgbClr val="000000">
                        <a:alpha val="43000"/>
                      </a:srgbClr>
                    </a:outerShdw>
                  </a:effectLst>
                </a:rPr>
                <a:t> </a:t>
              </a:r>
              <a:r>
                <a:rPr lang="en-US" sz="1400" dirty="0" smtClean="0">
                  <a:effectLst>
                    <a:outerShdw blurRad="50800" dist="38100" dir="2700000" algn="tl" rotWithShape="0">
                      <a:srgbClr val="000000">
                        <a:alpha val="43000"/>
                      </a:srgbClr>
                    </a:outerShdw>
                  </a:effectLst>
                </a:rPr>
                <a:t>estimation</a:t>
              </a:r>
              <a:endParaRPr lang="en-US" sz="1400" baseline="-25000" dirty="0">
                <a:effectLst>
                  <a:outerShdw blurRad="50800" dist="38100" dir="2700000" algn="tl" rotWithShape="0">
                    <a:srgbClr val="000000">
                      <a:alpha val="43000"/>
                    </a:srgbClr>
                  </a:outerShdw>
                </a:effectLst>
              </a:endParaRPr>
            </a:p>
          </p:txBody>
        </p:sp>
        <p:sp>
          <p:nvSpPr>
            <p:cNvPr id="14" name="Rectangle 13"/>
            <p:cNvSpPr/>
            <p:nvPr/>
          </p:nvSpPr>
          <p:spPr>
            <a:xfrm>
              <a:off x="1978164" y="3273430"/>
              <a:ext cx="1596803" cy="496632"/>
            </a:xfrm>
            <a:prstGeom prst="rect">
              <a:avLst/>
            </a:prstGeom>
            <a:solidFill>
              <a:srgbClr val="244A58"/>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i="1" dirty="0" smtClean="0">
                  <a:effectLst>
                    <a:outerShdw blurRad="50800" dist="38100" dir="2700000" algn="tl" rotWithShape="0">
                      <a:srgbClr val="000000">
                        <a:alpha val="43000"/>
                      </a:srgbClr>
                    </a:outerShdw>
                  </a:effectLst>
                </a:rPr>
                <a:t>A</a:t>
              </a:r>
              <a:r>
                <a:rPr lang="en-US" sz="1400" dirty="0" smtClean="0">
                  <a:effectLst>
                    <a:outerShdw blurRad="50800" dist="38100" dir="2700000" algn="tl" rotWithShape="0">
                      <a:srgbClr val="000000">
                        <a:alpha val="43000"/>
                      </a:srgbClr>
                    </a:outerShdw>
                  </a:effectLst>
                </a:rPr>
                <a:t> estimation</a:t>
              </a:r>
              <a:endParaRPr lang="en-US" sz="1400" baseline="-25000" dirty="0">
                <a:effectLst>
                  <a:outerShdw blurRad="50800" dist="38100" dir="2700000" algn="tl" rotWithShape="0">
                    <a:srgbClr val="000000">
                      <a:alpha val="43000"/>
                    </a:srgbClr>
                  </a:outerShdw>
                </a:effectLst>
              </a:endParaRPr>
            </a:p>
          </p:txBody>
        </p:sp>
        <p:sp>
          <p:nvSpPr>
            <p:cNvPr id="15" name="Down Arrow 14"/>
            <p:cNvSpPr/>
            <p:nvPr/>
          </p:nvSpPr>
          <p:spPr>
            <a:xfrm>
              <a:off x="2725799" y="3770062"/>
              <a:ext cx="174716" cy="4199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984884" y="4186359"/>
              <a:ext cx="1590083" cy="49663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i="1" dirty="0" smtClean="0">
                  <a:effectLst>
                    <a:outerShdw blurRad="50800" dist="38100" dir="2700000" algn="tl" rotWithShape="0">
                      <a:srgbClr val="000000">
                        <a:alpha val="43000"/>
                      </a:srgbClr>
                    </a:outerShdw>
                  </a:effectLst>
                </a:rPr>
                <a:t>R(A</a:t>
              </a:r>
              <a:r>
                <a:rPr lang="en-US" sz="1400" dirty="0" smtClean="0">
                  <a:effectLst>
                    <a:outerShdw blurRad="50800" dist="38100" dir="2700000" algn="tl" rotWithShape="0">
                      <a:srgbClr val="000000">
                        <a:alpha val="43000"/>
                      </a:srgbClr>
                    </a:outerShdw>
                  </a:effectLst>
                </a:rPr>
                <a:t>) estimation</a:t>
              </a:r>
              <a:endParaRPr lang="en-US" sz="1400" baseline="-25000" dirty="0">
                <a:effectLst>
                  <a:outerShdw blurRad="50800" dist="38100" dir="2700000" algn="tl" rotWithShape="0">
                    <a:srgbClr val="000000">
                      <a:alpha val="43000"/>
                    </a:srgbClr>
                  </a:outerShdw>
                </a:effectLst>
              </a:endParaRPr>
            </a:p>
          </p:txBody>
        </p:sp>
        <p:sp>
          <p:nvSpPr>
            <p:cNvPr id="18" name="Down Arrow 17"/>
            <p:cNvSpPr/>
            <p:nvPr/>
          </p:nvSpPr>
          <p:spPr>
            <a:xfrm>
              <a:off x="2757244" y="4686675"/>
              <a:ext cx="143269" cy="7483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792423" y="4190043"/>
              <a:ext cx="1626567" cy="49663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i="1" dirty="0" smtClean="0">
                  <a:effectLst>
                    <a:outerShdw blurRad="50800" dist="38100" dir="2700000" algn="tl" rotWithShape="0">
                      <a:srgbClr val="000000">
                        <a:alpha val="43000"/>
                      </a:srgbClr>
                    </a:outerShdw>
                  </a:effectLst>
                </a:rPr>
                <a:t>R(K</a:t>
              </a:r>
              <a:r>
                <a:rPr lang="en-US" sz="1400" i="1" baseline="-25000" dirty="0" smtClean="0">
                  <a:effectLst>
                    <a:outerShdw blurRad="50800" dist="38100" dir="2700000" algn="tl" rotWithShape="0">
                      <a:srgbClr val="000000">
                        <a:alpha val="43000"/>
                      </a:srgbClr>
                    </a:outerShdw>
                  </a:effectLst>
                </a:rPr>
                <a:t>DP</a:t>
              </a:r>
              <a:r>
                <a:rPr lang="en-US" sz="1400" dirty="0" smtClean="0">
                  <a:effectLst>
                    <a:outerShdw blurRad="50800" dist="38100" dir="2700000" algn="tl" rotWithShape="0">
                      <a:srgbClr val="000000">
                        <a:alpha val="43000"/>
                      </a:srgbClr>
                    </a:outerShdw>
                  </a:effectLst>
                </a:rPr>
                <a:t>) estimation</a:t>
              </a:r>
              <a:endParaRPr lang="en-US" sz="1400" baseline="-25000" dirty="0">
                <a:effectLst>
                  <a:outerShdw blurRad="50800" dist="38100" dir="2700000" algn="tl" rotWithShape="0">
                    <a:srgbClr val="000000">
                      <a:alpha val="43000"/>
                    </a:srgbClr>
                  </a:outerShdw>
                </a:effectLst>
              </a:endParaRPr>
            </a:p>
          </p:txBody>
        </p:sp>
        <p:sp>
          <p:nvSpPr>
            <p:cNvPr id="22" name="Down Arrow 21"/>
            <p:cNvSpPr/>
            <p:nvPr/>
          </p:nvSpPr>
          <p:spPr>
            <a:xfrm>
              <a:off x="4553591" y="4686675"/>
              <a:ext cx="161275" cy="7483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6329985" y="3770062"/>
              <a:ext cx="153344" cy="4199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933098" y="5435009"/>
              <a:ext cx="5064559" cy="496632"/>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effectLst>
                    <a:outerShdw blurRad="50800" dist="38100" dir="2700000" algn="tl" rotWithShape="0">
                      <a:srgbClr val="000000">
                        <a:alpha val="43000"/>
                      </a:srgbClr>
                    </a:outerShdw>
                  </a:effectLst>
                </a:rPr>
                <a:t>Synthetic </a:t>
              </a:r>
              <a:r>
                <a:rPr lang="en-US" i="1" dirty="0" smtClean="0">
                  <a:effectLst>
                    <a:outerShdw blurRad="50800" dist="38100" dir="2700000" algn="tl" rotWithShape="0">
                      <a:srgbClr val="000000">
                        <a:alpha val="43000"/>
                      </a:srgbClr>
                    </a:outerShdw>
                  </a:effectLst>
                </a:rPr>
                <a:t>R</a:t>
              </a:r>
              <a:r>
                <a:rPr lang="en-US" dirty="0" smtClean="0">
                  <a:effectLst>
                    <a:outerShdw blurRad="50800" dist="38100" dir="2700000" algn="tl" rotWithShape="0">
                      <a:srgbClr val="000000">
                        <a:alpha val="43000"/>
                      </a:srgbClr>
                    </a:outerShdw>
                  </a:effectLst>
                </a:rPr>
                <a:t>(</a:t>
              </a:r>
              <a:r>
                <a:rPr lang="en-US" i="1" dirty="0" smtClean="0">
                  <a:effectLst>
                    <a:outerShdw blurRad="50800" dist="38100" dir="2700000" algn="tl" rotWithShape="0">
                      <a:srgbClr val="000000">
                        <a:alpha val="43000"/>
                      </a:srgbClr>
                    </a:outerShdw>
                  </a:effectLst>
                </a:rPr>
                <a:t>A</a:t>
              </a:r>
              <a:r>
                <a:rPr lang="en-US" dirty="0" smtClean="0">
                  <a:effectLst>
                    <a:outerShdw blurRad="50800" dist="38100" dir="2700000" algn="tl" rotWithShape="0">
                      <a:srgbClr val="000000">
                        <a:alpha val="43000"/>
                      </a:srgbClr>
                    </a:outerShdw>
                  </a:effectLst>
                </a:rPr>
                <a:t>) + </a:t>
              </a:r>
              <a:r>
                <a:rPr lang="en-US" i="1" dirty="0" smtClean="0">
                  <a:effectLst>
                    <a:outerShdw blurRad="50800" dist="38100" dir="2700000" algn="tl" rotWithShape="0">
                      <a:srgbClr val="000000">
                        <a:alpha val="43000"/>
                      </a:srgbClr>
                    </a:outerShdw>
                  </a:effectLst>
                </a:rPr>
                <a:t>R</a:t>
              </a:r>
              <a:r>
                <a:rPr lang="en-US" dirty="0" smtClean="0">
                  <a:effectLst>
                    <a:outerShdw blurRad="50800" dist="38100" dir="2700000" algn="tl" rotWithShape="0">
                      <a:srgbClr val="000000">
                        <a:alpha val="43000"/>
                      </a:srgbClr>
                    </a:outerShdw>
                  </a:effectLst>
                </a:rPr>
                <a:t>(</a:t>
              </a:r>
              <a:r>
                <a:rPr lang="en-US" i="1" dirty="0" smtClean="0">
                  <a:effectLst>
                    <a:outerShdw blurRad="50800" dist="38100" dir="2700000" algn="tl" rotWithShape="0">
                      <a:srgbClr val="000000">
                        <a:alpha val="43000"/>
                      </a:srgbClr>
                    </a:outerShdw>
                  </a:effectLst>
                </a:rPr>
                <a:t>K</a:t>
              </a:r>
              <a:r>
                <a:rPr lang="en-US" i="1" baseline="-25000" dirty="0" smtClean="0">
                  <a:effectLst>
                    <a:outerShdw blurRad="50800" dist="38100" dir="2700000" algn="tl" rotWithShape="0">
                      <a:srgbClr val="000000">
                        <a:alpha val="43000"/>
                      </a:srgbClr>
                    </a:outerShdw>
                  </a:effectLst>
                </a:rPr>
                <a:t>DP</a:t>
              </a:r>
              <a:r>
                <a:rPr lang="en-US" dirty="0" smtClean="0">
                  <a:effectLst>
                    <a:outerShdw blurRad="50800" dist="38100" dir="2700000" algn="tl" rotWithShape="0">
                      <a:srgbClr val="000000">
                        <a:alpha val="43000"/>
                      </a:srgbClr>
                    </a:outerShdw>
                  </a:effectLst>
                </a:rPr>
                <a:t>) + </a:t>
              </a:r>
              <a:r>
                <a:rPr lang="en-US" i="1" dirty="0" smtClean="0">
                  <a:effectLst>
                    <a:outerShdw blurRad="50800" dist="38100" dir="2700000" algn="tl" rotWithShape="0">
                      <a:srgbClr val="000000">
                        <a:alpha val="43000"/>
                      </a:srgbClr>
                    </a:outerShdw>
                  </a:effectLst>
                </a:rPr>
                <a:t>R</a:t>
              </a:r>
              <a:r>
                <a:rPr lang="en-US" dirty="0" smtClean="0">
                  <a:effectLst>
                    <a:outerShdw blurRad="50800" dist="38100" dir="2700000" algn="tl" rotWithShape="0">
                      <a:srgbClr val="000000">
                        <a:alpha val="43000"/>
                      </a:srgbClr>
                    </a:outerShdw>
                  </a:effectLst>
                </a:rPr>
                <a:t>(</a:t>
              </a:r>
              <a:r>
                <a:rPr lang="en-US" i="1" dirty="0" smtClean="0">
                  <a:effectLst>
                    <a:outerShdw blurRad="50800" dist="38100" dir="2700000" algn="tl" rotWithShape="0">
                      <a:srgbClr val="000000">
                        <a:alpha val="43000"/>
                      </a:srgbClr>
                    </a:outerShdw>
                  </a:effectLst>
                </a:rPr>
                <a:t>Z</a:t>
              </a:r>
              <a:r>
                <a:rPr lang="en-US" dirty="0" smtClean="0">
                  <a:effectLst>
                    <a:outerShdw blurRad="50800" dist="38100" dir="2700000" algn="tl" rotWithShape="0">
                      <a:srgbClr val="000000">
                        <a:alpha val="43000"/>
                      </a:srgbClr>
                    </a:outerShdw>
                  </a:effectLst>
                </a:rPr>
                <a:t>)</a:t>
              </a:r>
              <a:endParaRPr lang="en-US" baseline="-25000" dirty="0">
                <a:effectLst>
                  <a:outerShdw blurRad="50800" dist="38100" dir="2700000" algn="tl" rotWithShape="0">
                    <a:srgbClr val="000000">
                      <a:alpha val="43000"/>
                    </a:srgbClr>
                  </a:outerShdw>
                </a:effectLst>
              </a:endParaRPr>
            </a:p>
          </p:txBody>
        </p:sp>
        <p:sp>
          <p:nvSpPr>
            <p:cNvPr id="27" name="Rectangle 26"/>
            <p:cNvSpPr/>
            <p:nvPr/>
          </p:nvSpPr>
          <p:spPr>
            <a:xfrm>
              <a:off x="5566858" y="4190043"/>
              <a:ext cx="1515541" cy="49663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i="1" dirty="0" smtClean="0">
                  <a:effectLst>
                    <a:outerShdw blurRad="50800" dist="38100" dir="2700000" algn="tl" rotWithShape="0">
                      <a:srgbClr val="000000">
                        <a:alpha val="43000"/>
                      </a:srgbClr>
                    </a:outerShdw>
                  </a:effectLst>
                </a:rPr>
                <a:t>R(Z) estimation</a:t>
              </a:r>
              <a:endParaRPr lang="en-US" sz="1400" baseline="-25000" dirty="0">
                <a:effectLst>
                  <a:outerShdw blurRad="50800" dist="38100" dir="2700000" algn="tl" rotWithShape="0">
                    <a:srgbClr val="000000">
                      <a:alpha val="43000"/>
                    </a:srgbClr>
                  </a:outerShdw>
                </a:effectLst>
              </a:endParaRPr>
            </a:p>
          </p:txBody>
        </p:sp>
        <p:sp>
          <p:nvSpPr>
            <p:cNvPr id="28" name="Down Arrow 27"/>
            <p:cNvSpPr/>
            <p:nvPr/>
          </p:nvSpPr>
          <p:spPr>
            <a:xfrm>
              <a:off x="4553591" y="3770062"/>
              <a:ext cx="174715" cy="4199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566859" y="3273430"/>
              <a:ext cx="1555860" cy="496632"/>
            </a:xfrm>
            <a:prstGeom prst="rect">
              <a:avLst/>
            </a:prstGeom>
            <a:solidFill>
              <a:srgbClr val="244A58"/>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i="1" dirty="0" smtClean="0">
                  <a:effectLst>
                    <a:outerShdw blurRad="50800" dist="38100" dir="2700000" algn="tl" rotWithShape="0">
                      <a:srgbClr val="000000">
                        <a:alpha val="43000"/>
                      </a:srgbClr>
                    </a:outerShdw>
                  </a:effectLst>
                </a:rPr>
                <a:t>Z VPR correction</a:t>
              </a:r>
              <a:endParaRPr lang="en-US" sz="1400" baseline="-25000" dirty="0">
                <a:effectLst>
                  <a:outerShdw blurRad="50800" dist="38100" dir="2700000" algn="tl" rotWithShape="0">
                    <a:srgbClr val="000000">
                      <a:alpha val="43000"/>
                    </a:srgbClr>
                  </a:outerShdw>
                </a:effectLst>
              </a:endParaRPr>
            </a:p>
          </p:txBody>
        </p:sp>
        <p:sp>
          <p:nvSpPr>
            <p:cNvPr id="30" name="Down Arrow 29"/>
            <p:cNvSpPr/>
            <p:nvPr/>
          </p:nvSpPr>
          <p:spPr>
            <a:xfrm>
              <a:off x="6322116" y="2834122"/>
              <a:ext cx="188155" cy="4393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a:off x="6308614" y="4686675"/>
              <a:ext cx="174715" cy="74833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769833" y="4762434"/>
              <a:ext cx="1100486" cy="584776"/>
            </a:xfrm>
            <a:prstGeom prst="rect">
              <a:avLst/>
            </a:prstGeom>
            <a:noFill/>
          </p:spPr>
          <p:txBody>
            <a:bodyPr wrap="square" rtlCol="0">
              <a:spAutoFit/>
            </a:bodyPr>
            <a:lstStyle/>
            <a:p>
              <a:r>
                <a:rPr lang="en-US" sz="1600" dirty="0">
                  <a:effectLst>
                    <a:outerShdw blurRad="50800" dist="38100" dir="2700000" algn="tl" rotWithShape="0">
                      <a:srgbClr val="000000">
                        <a:alpha val="43000"/>
                      </a:srgbClr>
                    </a:outerShdw>
                  </a:effectLst>
                </a:rPr>
                <a:t>p</a:t>
              </a:r>
              <a:r>
                <a:rPr lang="en-US" sz="1600" dirty="0" smtClean="0">
                  <a:effectLst>
                    <a:outerShdw blurRad="50800" dist="38100" dir="2700000" algn="tl" rotWithShape="0">
                      <a:srgbClr val="000000">
                        <a:alpha val="43000"/>
                      </a:srgbClr>
                    </a:outerShdw>
                  </a:effectLst>
                </a:rPr>
                <a:t>ure rain, </a:t>
              </a:r>
              <a:r>
                <a:rPr lang="en-US" sz="1600" dirty="0" err="1" smtClean="0">
                  <a:effectLst>
                    <a:outerShdw blurRad="50800" dist="38100" dir="2700000" algn="tl" rotWithShape="0">
                      <a:srgbClr val="000000">
                        <a:alpha val="43000"/>
                      </a:srgbClr>
                    </a:outerShdw>
                  </a:effectLst>
                  <a:latin typeface="Symbol" charset="2"/>
                  <a:cs typeface="Symbol" charset="2"/>
                </a:rPr>
                <a:t>Df</a:t>
              </a:r>
              <a:r>
                <a:rPr lang="en-US" sz="1600" baseline="-25000" dirty="0" err="1" smtClean="0">
                  <a:effectLst>
                    <a:outerShdw blurRad="50800" dist="38100" dir="2700000" algn="tl" rotWithShape="0">
                      <a:srgbClr val="000000">
                        <a:alpha val="43000"/>
                      </a:srgbClr>
                    </a:outerShdw>
                  </a:effectLst>
                </a:rPr>
                <a:t>DP</a:t>
              </a:r>
              <a:r>
                <a:rPr lang="en-US" sz="1600" dirty="0" smtClean="0">
                  <a:effectLst>
                    <a:outerShdw blurRad="50800" dist="38100" dir="2700000" algn="tl" rotWithShape="0">
                      <a:srgbClr val="000000">
                        <a:alpha val="43000"/>
                      </a:srgbClr>
                    </a:outerShdw>
                  </a:effectLst>
                </a:rPr>
                <a:t>&gt;3°</a:t>
              </a:r>
              <a:endParaRPr lang="en-US" sz="1600" dirty="0">
                <a:effectLst>
                  <a:outerShdw blurRad="50800" dist="38100" dir="2700000" algn="tl" rotWithShape="0">
                    <a:srgbClr val="000000">
                      <a:alpha val="43000"/>
                    </a:srgbClr>
                  </a:outerShdw>
                </a:effectLst>
              </a:endParaRPr>
            </a:p>
          </p:txBody>
        </p:sp>
        <p:sp>
          <p:nvSpPr>
            <p:cNvPr id="35" name="TextBox 34"/>
            <p:cNvSpPr txBox="1"/>
            <p:nvPr/>
          </p:nvSpPr>
          <p:spPr>
            <a:xfrm>
              <a:off x="4036087" y="4909997"/>
              <a:ext cx="504064" cy="338554"/>
            </a:xfrm>
            <a:prstGeom prst="rect">
              <a:avLst/>
            </a:prstGeom>
            <a:noFill/>
          </p:spPr>
          <p:txBody>
            <a:bodyPr wrap="none" rtlCol="0">
              <a:spAutoFit/>
            </a:bodyPr>
            <a:lstStyle/>
            <a:p>
              <a:r>
                <a:rPr lang="en-US" sz="1600" dirty="0" smtClean="0">
                  <a:effectLst>
                    <a:outerShdw blurRad="50800" dist="38100" dir="2700000" algn="tl" rotWithShape="0">
                      <a:srgbClr val="000000">
                        <a:alpha val="43000"/>
                      </a:srgbClr>
                    </a:outerShdw>
                  </a:effectLst>
                </a:rPr>
                <a:t>hail</a:t>
              </a:r>
              <a:endParaRPr lang="en-US" sz="1600" dirty="0">
                <a:effectLst>
                  <a:outerShdw blurRad="50800" dist="38100" dir="2700000" algn="tl" rotWithShape="0">
                    <a:srgbClr val="000000">
                      <a:alpha val="43000"/>
                    </a:srgbClr>
                  </a:outerShdw>
                </a:effectLst>
              </a:endParaRPr>
            </a:p>
          </p:txBody>
        </p:sp>
        <p:sp>
          <p:nvSpPr>
            <p:cNvPr id="36" name="TextBox 35"/>
            <p:cNvSpPr txBox="1"/>
            <p:nvPr/>
          </p:nvSpPr>
          <p:spPr>
            <a:xfrm>
              <a:off x="5701977" y="4909997"/>
              <a:ext cx="652342" cy="338554"/>
            </a:xfrm>
            <a:prstGeom prst="rect">
              <a:avLst/>
            </a:prstGeom>
            <a:noFill/>
          </p:spPr>
          <p:txBody>
            <a:bodyPr wrap="none" rtlCol="0">
              <a:spAutoFit/>
            </a:bodyPr>
            <a:lstStyle/>
            <a:p>
              <a:r>
                <a:rPr lang="en-US" sz="1600" dirty="0" smtClean="0">
                  <a:effectLst>
                    <a:outerShdw blurRad="50800" dist="38100" dir="2700000" algn="tl" rotWithShape="0">
                      <a:srgbClr val="000000">
                        <a:alpha val="43000"/>
                      </a:srgbClr>
                    </a:outerShdw>
                  </a:effectLst>
                </a:rPr>
                <a:t>other</a:t>
              </a:r>
              <a:endParaRPr lang="en-US" sz="1600" dirty="0">
                <a:effectLst>
                  <a:outerShdw blurRad="50800" dist="38100" dir="2700000" algn="tl" rotWithShape="0">
                    <a:srgbClr val="000000">
                      <a:alpha val="43000"/>
                    </a:srgbClr>
                  </a:outerShdw>
                </a:effectLst>
              </a:endParaRPr>
            </a:p>
          </p:txBody>
        </p:sp>
      </p:grpSp>
      <p:sp>
        <p:nvSpPr>
          <p:cNvPr id="3" name="TextBox 2"/>
          <p:cNvSpPr txBox="1"/>
          <p:nvPr/>
        </p:nvSpPr>
        <p:spPr>
          <a:xfrm>
            <a:off x="3502201" y="6054752"/>
            <a:ext cx="1401621" cy="523220"/>
          </a:xfrm>
          <a:prstGeom prst="rect">
            <a:avLst/>
          </a:prstGeom>
          <a:noFill/>
        </p:spPr>
        <p:txBody>
          <a:bodyPr wrap="none" rtlCol="0">
            <a:spAutoFit/>
          </a:bodyPr>
          <a:lstStyle/>
          <a:p>
            <a:r>
              <a:rPr lang="en-US" sz="2800" dirty="0" smtClean="0">
                <a:effectLst>
                  <a:outerShdw blurRad="50800" dist="38100" dir="2700000" algn="tl" rotWithShape="0">
                    <a:srgbClr val="000000">
                      <a:alpha val="43000"/>
                    </a:srgbClr>
                  </a:outerShdw>
                </a:effectLst>
              </a:rPr>
              <a:t>“Q3DP”</a:t>
            </a:r>
            <a:endParaRPr lang="en-US" sz="2800" dirty="0">
              <a:effectLst>
                <a:outerShdw blurRad="50800" dist="38100" dir="2700000" algn="tl" rotWithShape="0">
                  <a:srgbClr val="000000">
                    <a:alpha val="43000"/>
                  </a:srgbClr>
                </a:outerShdw>
              </a:effectLst>
            </a:endParaRPr>
          </a:p>
        </p:txBody>
      </p:sp>
      <p:sp>
        <p:nvSpPr>
          <p:cNvPr id="32" name="TextBox 31"/>
          <p:cNvSpPr txBox="1"/>
          <p:nvPr/>
        </p:nvSpPr>
        <p:spPr>
          <a:xfrm>
            <a:off x="7055378" y="5931641"/>
            <a:ext cx="1840576" cy="646331"/>
          </a:xfrm>
          <a:prstGeom prst="rect">
            <a:avLst/>
          </a:prstGeom>
          <a:noFill/>
        </p:spPr>
        <p:txBody>
          <a:bodyPr wrap="none" rtlCol="0">
            <a:spAutoFit/>
          </a:bodyPr>
          <a:lstStyle/>
          <a:p>
            <a:r>
              <a:rPr lang="en-US" sz="1200" dirty="0" smtClean="0">
                <a:solidFill>
                  <a:srgbClr val="FFFF00"/>
                </a:solidFill>
                <a:effectLst>
                  <a:outerShdw blurRad="50800" dist="38100" dir="2700000" algn="tl" rotWithShape="0">
                    <a:srgbClr val="000000">
                      <a:alpha val="43000"/>
                    </a:srgbClr>
                  </a:outerShdw>
                </a:effectLst>
              </a:rPr>
              <a:t>Stratiform:  </a:t>
            </a:r>
            <a:r>
              <a:rPr lang="en-US" sz="1200" i="1" dirty="0" smtClean="0">
                <a:solidFill>
                  <a:srgbClr val="FFFF00"/>
                </a:solidFill>
                <a:effectLst>
                  <a:outerShdw blurRad="50800" dist="38100" dir="2700000" algn="tl" rotWithShape="0">
                    <a:srgbClr val="000000">
                      <a:alpha val="43000"/>
                    </a:srgbClr>
                  </a:outerShdw>
                </a:effectLst>
              </a:rPr>
              <a:t>Z=131R</a:t>
            </a:r>
            <a:r>
              <a:rPr lang="en-US" sz="1200" i="1" baseline="30000" dirty="0" smtClean="0">
                <a:solidFill>
                  <a:srgbClr val="FFFF00"/>
                </a:solidFill>
                <a:effectLst>
                  <a:outerShdw blurRad="50800" dist="38100" dir="2700000" algn="tl" rotWithShape="0">
                    <a:srgbClr val="000000">
                      <a:alpha val="43000"/>
                    </a:srgbClr>
                  </a:outerShdw>
                </a:effectLst>
              </a:rPr>
              <a:t>1.72</a:t>
            </a:r>
          </a:p>
          <a:p>
            <a:r>
              <a:rPr lang="en-US" sz="1200" dirty="0" smtClean="0">
                <a:solidFill>
                  <a:srgbClr val="FFFF00"/>
                </a:solidFill>
                <a:effectLst>
                  <a:outerShdw blurRad="50800" dist="38100" dir="2700000" algn="tl" rotWithShape="0">
                    <a:srgbClr val="000000">
                      <a:alpha val="43000"/>
                    </a:srgbClr>
                  </a:outerShdw>
                </a:effectLst>
              </a:rPr>
              <a:t>Convective: </a:t>
            </a:r>
            <a:r>
              <a:rPr lang="en-US" sz="1200" i="1" dirty="0" smtClean="0">
                <a:solidFill>
                  <a:srgbClr val="FFFF00"/>
                </a:solidFill>
                <a:effectLst>
                  <a:outerShdw blurRad="50800" dist="38100" dir="2700000" algn="tl" rotWithShape="0">
                    <a:srgbClr val="000000">
                      <a:alpha val="43000"/>
                    </a:srgbClr>
                  </a:outerShdw>
                </a:effectLst>
              </a:rPr>
              <a:t>Z=87.5R</a:t>
            </a:r>
            <a:r>
              <a:rPr lang="en-US" sz="1200" i="1" baseline="30000" dirty="0" smtClean="0">
                <a:solidFill>
                  <a:srgbClr val="FFFF00"/>
                </a:solidFill>
                <a:effectLst>
                  <a:outerShdw blurRad="50800" dist="38100" dir="2700000" algn="tl" rotWithShape="0">
                    <a:srgbClr val="000000">
                      <a:alpha val="43000"/>
                    </a:srgbClr>
                  </a:outerShdw>
                </a:effectLst>
              </a:rPr>
              <a:t>1.64</a:t>
            </a:r>
          </a:p>
          <a:p>
            <a:r>
              <a:rPr lang="en-US" sz="1200" dirty="0" smtClean="0">
                <a:solidFill>
                  <a:srgbClr val="FFFF00"/>
                </a:solidFill>
                <a:effectLst>
                  <a:outerShdw blurRad="50800" dist="38100" dir="2700000" algn="tl" rotWithShape="0">
                    <a:srgbClr val="000000">
                      <a:alpha val="43000"/>
                    </a:srgbClr>
                  </a:outerShdw>
                </a:effectLst>
              </a:rPr>
              <a:t>Tropical: </a:t>
            </a:r>
            <a:r>
              <a:rPr lang="en-US" sz="1200" i="1" dirty="0" smtClean="0">
                <a:solidFill>
                  <a:srgbClr val="FFFF00"/>
                </a:solidFill>
                <a:effectLst>
                  <a:outerShdw blurRad="50800" dist="38100" dir="2700000" algn="tl" rotWithShape="0">
                    <a:srgbClr val="000000">
                      <a:alpha val="43000"/>
                    </a:srgbClr>
                  </a:outerShdw>
                </a:effectLst>
              </a:rPr>
              <a:t>Z=30.7R</a:t>
            </a:r>
            <a:r>
              <a:rPr lang="en-US" sz="1200" i="1" baseline="30000" dirty="0" smtClean="0">
                <a:solidFill>
                  <a:srgbClr val="FFFF00"/>
                </a:solidFill>
                <a:effectLst>
                  <a:outerShdw blurRad="50800" dist="38100" dir="2700000" algn="tl" rotWithShape="0">
                    <a:srgbClr val="000000">
                      <a:alpha val="43000"/>
                    </a:srgbClr>
                  </a:outerShdw>
                </a:effectLst>
              </a:rPr>
              <a:t>1.66</a:t>
            </a:r>
            <a:endParaRPr lang="en-US" sz="1200" i="1" baseline="30000" dirty="0">
              <a:solidFill>
                <a:srgbClr val="FFFF00"/>
              </a:solidFill>
              <a:effectLst>
                <a:outerShdw blurRad="50800" dist="38100" dir="2700000" algn="tl" rotWithShape="0">
                  <a:srgbClr val="000000">
                    <a:alpha val="43000"/>
                  </a:srgbClr>
                </a:outerShdw>
              </a:effectLst>
            </a:endParaRPr>
          </a:p>
        </p:txBody>
      </p:sp>
      <p:sp>
        <p:nvSpPr>
          <p:cNvPr id="31" name="Slide Number Placeholder 2"/>
          <p:cNvSpPr>
            <a:spLocks noGrp="1"/>
          </p:cNvSpPr>
          <p:nvPr>
            <p:ph type="sldNum" sz="quarter" idx="12"/>
          </p:nvPr>
        </p:nvSpPr>
        <p:spPr>
          <a:xfrm>
            <a:off x="8065214" y="120730"/>
            <a:ext cx="941203" cy="301752"/>
          </a:xfrm>
        </p:spPr>
        <p:txBody>
          <a:bodyPr/>
          <a:lstStyle/>
          <a:p>
            <a:fld id="{65A2D853-AEF1-954B-B0E8-4D0164F320ED}" type="slidenum">
              <a:rPr lang="en-US" smtClean="0"/>
              <a:t>33</a:t>
            </a:fld>
            <a:endParaRPr lang="en-US" dirty="0"/>
          </a:p>
        </p:txBody>
      </p:sp>
    </p:spTree>
    <p:extLst>
      <p:ext uri="{BB962C8B-B14F-4D97-AF65-F5344CB8AC3E}">
        <p14:creationId xmlns:p14="http://schemas.microsoft.com/office/powerpoint/2010/main" val="23883013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686" y="308670"/>
            <a:ext cx="8587314" cy="891779"/>
          </a:xfrm>
        </p:spPr>
        <p:txBody>
          <a:bodyPr>
            <a:normAutofit/>
          </a:bodyPr>
          <a:lstStyle/>
          <a:p>
            <a:r>
              <a:rPr lang="en-US" dirty="0" smtClean="0"/>
              <a:t>Q3DP Example: 28 Apr. 2014</a:t>
            </a:r>
            <a:endParaRPr lang="en-US" dirty="0"/>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t="8109"/>
          <a:stretch/>
        </p:blipFill>
        <p:spPr>
          <a:xfrm>
            <a:off x="1051554" y="3762459"/>
            <a:ext cx="3472405" cy="2520778"/>
          </a:xfrm>
          <a:prstGeom prst="rect">
            <a:avLst/>
          </a:prstGeom>
          <a:ln>
            <a:solidFill>
              <a:srgbClr val="FFFFFF"/>
            </a:solidFill>
          </a:ln>
        </p:spPr>
      </p:pic>
      <p:sp>
        <p:nvSpPr>
          <p:cNvPr id="28" name="TextBox 27"/>
          <p:cNvSpPr txBox="1"/>
          <p:nvPr/>
        </p:nvSpPr>
        <p:spPr>
          <a:xfrm>
            <a:off x="774141" y="3375638"/>
            <a:ext cx="1765884" cy="369332"/>
          </a:xfrm>
          <a:prstGeom prst="rect">
            <a:avLst/>
          </a:prstGeom>
          <a:noFill/>
        </p:spPr>
        <p:txBody>
          <a:bodyPr wrap="square" rtlCol="0">
            <a:spAutoFit/>
          </a:bodyPr>
          <a:lstStyle/>
          <a:p>
            <a:r>
              <a:rPr lang="en-US" b="1" dirty="0" err="1" smtClean="0">
                <a:solidFill>
                  <a:srgbClr val="FF0000"/>
                </a:solidFill>
                <a:effectLst>
                  <a:outerShdw blurRad="50800" dist="38100" dir="2700000" algn="tl" rotWithShape="0">
                    <a:srgbClr val="000000">
                      <a:alpha val="43000"/>
                    </a:srgbClr>
                  </a:outerShdw>
                </a:effectLst>
              </a:rPr>
              <a:t>SyntheticQPE</a:t>
            </a:r>
            <a:endParaRPr lang="en-US" b="1" dirty="0">
              <a:solidFill>
                <a:srgbClr val="FF0000"/>
              </a:solidFill>
              <a:effectLst>
                <a:outerShdw blurRad="50800" dist="38100" dir="2700000" algn="tl" rotWithShape="0">
                  <a:srgbClr val="000000">
                    <a:alpha val="43000"/>
                  </a:srgbClr>
                </a:outerShdw>
              </a:effectLst>
            </a:endParaRPr>
          </a:p>
        </p:txBody>
      </p:sp>
      <p:sp>
        <p:nvSpPr>
          <p:cNvPr id="29" name="TextBox 28"/>
          <p:cNvSpPr txBox="1"/>
          <p:nvPr/>
        </p:nvSpPr>
        <p:spPr>
          <a:xfrm>
            <a:off x="4545154" y="3350925"/>
            <a:ext cx="2246159" cy="369332"/>
          </a:xfrm>
          <a:prstGeom prst="rect">
            <a:avLst/>
          </a:prstGeom>
          <a:noFill/>
        </p:spPr>
        <p:txBody>
          <a:bodyPr wrap="square" rtlCol="0">
            <a:spAutoFit/>
          </a:bodyPr>
          <a:lstStyle/>
          <a:p>
            <a:r>
              <a:rPr lang="en-US" b="1" dirty="0" err="1" smtClean="0">
                <a:solidFill>
                  <a:srgbClr val="FF0000"/>
                </a:solidFill>
                <a:effectLst>
                  <a:outerShdw blurRad="50800" dist="38100" dir="2700000" algn="tl" rotWithShape="0">
                    <a:srgbClr val="000000">
                      <a:alpha val="43000"/>
                    </a:srgbClr>
                  </a:outerShdw>
                </a:effectLst>
              </a:rPr>
              <a:t>SyntheticQPE_ID</a:t>
            </a:r>
            <a:endParaRPr lang="en-US" b="1" dirty="0">
              <a:solidFill>
                <a:srgbClr val="FF0000"/>
              </a:solidFill>
              <a:effectLst>
                <a:outerShdw blurRad="50800" dist="38100" dir="2700000" algn="tl" rotWithShape="0">
                  <a:srgbClr val="000000">
                    <a:alpha val="43000"/>
                  </a:srgbClr>
                </a:outerShdw>
              </a:effectLst>
            </a:endParaRPr>
          </a:p>
        </p:txBody>
      </p:sp>
      <p:grpSp>
        <p:nvGrpSpPr>
          <p:cNvPr id="10" name="Group 9"/>
          <p:cNvGrpSpPr/>
          <p:nvPr/>
        </p:nvGrpSpPr>
        <p:grpSpPr>
          <a:xfrm>
            <a:off x="52370" y="1469537"/>
            <a:ext cx="2542533" cy="1828800"/>
            <a:chOff x="52370" y="1469537"/>
            <a:chExt cx="2542533" cy="1828800"/>
          </a:xfrm>
        </p:grpSpPr>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t="7928"/>
            <a:stretch/>
          </p:blipFill>
          <p:spPr>
            <a:xfrm>
              <a:off x="80637" y="1469537"/>
              <a:ext cx="2514266" cy="1828800"/>
            </a:xfrm>
            <a:prstGeom prst="rect">
              <a:avLst/>
            </a:prstGeom>
            <a:ln>
              <a:solidFill>
                <a:schemeClr val="tx1"/>
              </a:solidFill>
            </a:ln>
          </p:spPr>
        </p:pic>
        <p:sp>
          <p:nvSpPr>
            <p:cNvPr id="35" name="TextBox 34"/>
            <p:cNvSpPr txBox="1"/>
            <p:nvPr/>
          </p:nvSpPr>
          <p:spPr>
            <a:xfrm>
              <a:off x="52370" y="1501513"/>
              <a:ext cx="1343543" cy="338554"/>
            </a:xfrm>
            <a:prstGeom prst="rect">
              <a:avLst/>
            </a:prstGeom>
            <a:noFill/>
          </p:spPr>
          <p:txBody>
            <a:bodyPr wrap="square" rtlCol="0">
              <a:spAutoFit/>
            </a:bodyPr>
            <a:lstStyle/>
            <a:p>
              <a:r>
                <a:rPr lang="en-US" sz="1600" b="1" dirty="0" smtClean="0">
                  <a:effectLst>
                    <a:outerShdw blurRad="50800" dist="38100" dir="2700000" algn="tl" rotWithShape="0">
                      <a:srgbClr val="000000">
                        <a:alpha val="43000"/>
                      </a:srgbClr>
                    </a:outerShdw>
                  </a:effectLst>
                </a:rPr>
                <a:t>R(Z)</a:t>
              </a:r>
              <a:endParaRPr lang="en-US" sz="1600" b="1" dirty="0">
                <a:effectLst>
                  <a:outerShdw blurRad="50800" dist="38100" dir="2700000" algn="tl" rotWithShape="0">
                    <a:srgbClr val="000000">
                      <a:alpha val="43000"/>
                    </a:srgbClr>
                  </a:outerShdw>
                </a:effectLst>
              </a:endParaRPr>
            </a:p>
          </p:txBody>
        </p:sp>
        <p:grpSp>
          <p:nvGrpSpPr>
            <p:cNvPr id="7" name="Group 6"/>
            <p:cNvGrpSpPr/>
            <p:nvPr/>
          </p:nvGrpSpPr>
          <p:grpSpPr>
            <a:xfrm>
              <a:off x="368455" y="1507388"/>
              <a:ext cx="1616007" cy="1383405"/>
              <a:chOff x="382411" y="1528322"/>
              <a:chExt cx="1616007" cy="1383405"/>
            </a:xfrm>
          </p:grpSpPr>
          <p:sp>
            <p:nvSpPr>
              <p:cNvPr id="4" name="Rectangle 3"/>
              <p:cNvSpPr/>
              <p:nvPr/>
            </p:nvSpPr>
            <p:spPr>
              <a:xfrm>
                <a:off x="1072177" y="1528322"/>
                <a:ext cx="467746" cy="215444"/>
              </a:xfrm>
              <a:prstGeom prst="rect">
                <a:avLst/>
              </a:prstGeom>
            </p:spPr>
            <p:txBody>
              <a:bodyPr wrap="none">
                <a:spAutoFit/>
              </a:bodyPr>
              <a:lstStyle/>
              <a:p>
                <a:r>
                  <a:rPr lang="en-US" sz="800" b="1"/>
                  <a:t>KPAH</a:t>
                </a:r>
              </a:p>
            </p:txBody>
          </p:sp>
          <p:sp>
            <p:nvSpPr>
              <p:cNvPr id="5" name="Rectangle 4"/>
              <p:cNvSpPr/>
              <p:nvPr/>
            </p:nvSpPr>
            <p:spPr>
              <a:xfrm>
                <a:off x="1305635" y="1602168"/>
                <a:ext cx="479618" cy="215444"/>
              </a:xfrm>
              <a:prstGeom prst="rect">
                <a:avLst/>
              </a:prstGeom>
            </p:spPr>
            <p:txBody>
              <a:bodyPr wrap="none">
                <a:spAutoFit/>
              </a:bodyPr>
              <a:lstStyle/>
              <a:p>
                <a:r>
                  <a:rPr lang="en-US" sz="800" b="1"/>
                  <a:t>KHPX</a:t>
                </a:r>
              </a:p>
            </p:txBody>
          </p:sp>
          <p:sp>
            <p:nvSpPr>
              <p:cNvPr id="25" name="Rectangle 24"/>
              <p:cNvSpPr/>
              <p:nvPr/>
            </p:nvSpPr>
            <p:spPr>
              <a:xfrm>
                <a:off x="1435520" y="1702442"/>
                <a:ext cx="492443" cy="215444"/>
              </a:xfrm>
              <a:prstGeom prst="rect">
                <a:avLst/>
              </a:prstGeom>
            </p:spPr>
            <p:txBody>
              <a:bodyPr wrap="none">
                <a:spAutoFit/>
              </a:bodyPr>
              <a:lstStyle/>
              <a:p>
                <a:r>
                  <a:rPr lang="en-US" sz="800" b="1" dirty="0" smtClean="0"/>
                  <a:t>KOHX</a:t>
                </a:r>
                <a:endParaRPr lang="en-US" sz="800" b="1" dirty="0"/>
              </a:p>
            </p:txBody>
          </p:sp>
          <p:sp>
            <p:nvSpPr>
              <p:cNvPr id="26" name="Rectangle 25"/>
              <p:cNvSpPr/>
              <p:nvPr/>
            </p:nvSpPr>
            <p:spPr>
              <a:xfrm>
                <a:off x="1531624" y="1941286"/>
                <a:ext cx="466794" cy="215444"/>
              </a:xfrm>
              <a:prstGeom prst="rect">
                <a:avLst/>
              </a:prstGeom>
            </p:spPr>
            <p:txBody>
              <a:bodyPr wrap="none">
                <a:spAutoFit/>
              </a:bodyPr>
              <a:lstStyle/>
              <a:p>
                <a:r>
                  <a:rPr lang="en-US" sz="800" b="1" smtClean="0"/>
                  <a:t>KHTX</a:t>
                </a:r>
                <a:endParaRPr lang="en-US" sz="800" b="1" dirty="0"/>
              </a:p>
            </p:txBody>
          </p:sp>
          <p:sp>
            <p:nvSpPr>
              <p:cNvPr id="27" name="Rectangle 26"/>
              <p:cNvSpPr/>
              <p:nvPr/>
            </p:nvSpPr>
            <p:spPr>
              <a:xfrm>
                <a:off x="1150305" y="2143833"/>
                <a:ext cx="518091" cy="215444"/>
              </a:xfrm>
              <a:prstGeom prst="rect">
                <a:avLst/>
              </a:prstGeom>
            </p:spPr>
            <p:txBody>
              <a:bodyPr wrap="none">
                <a:spAutoFit/>
              </a:bodyPr>
              <a:lstStyle/>
              <a:p>
                <a:r>
                  <a:rPr lang="en-US" sz="800" b="1" smtClean="0"/>
                  <a:t>KGWX</a:t>
                </a:r>
                <a:endParaRPr lang="en-US" sz="800" b="1" dirty="0"/>
              </a:p>
            </p:txBody>
          </p:sp>
          <p:sp>
            <p:nvSpPr>
              <p:cNvPr id="30" name="Rectangle 29"/>
              <p:cNvSpPr/>
              <p:nvPr/>
            </p:nvSpPr>
            <p:spPr>
              <a:xfrm>
                <a:off x="894028" y="1864331"/>
                <a:ext cx="492443" cy="215444"/>
              </a:xfrm>
              <a:prstGeom prst="rect">
                <a:avLst/>
              </a:prstGeom>
            </p:spPr>
            <p:txBody>
              <a:bodyPr wrap="none">
                <a:spAutoFit/>
              </a:bodyPr>
              <a:lstStyle/>
              <a:p>
                <a:r>
                  <a:rPr lang="en-US" sz="800" b="1" smtClean="0"/>
                  <a:t>KNQA</a:t>
                </a:r>
                <a:endParaRPr lang="en-US" sz="800" b="1" dirty="0"/>
              </a:p>
            </p:txBody>
          </p:sp>
          <p:sp>
            <p:nvSpPr>
              <p:cNvPr id="32" name="Rectangle 31"/>
              <p:cNvSpPr/>
              <p:nvPr/>
            </p:nvSpPr>
            <p:spPr>
              <a:xfrm>
                <a:off x="382411" y="2696283"/>
                <a:ext cx="475411" cy="215444"/>
              </a:xfrm>
              <a:prstGeom prst="rect">
                <a:avLst/>
              </a:prstGeom>
            </p:spPr>
            <p:txBody>
              <a:bodyPr wrap="none">
                <a:spAutoFit/>
              </a:bodyPr>
              <a:lstStyle/>
              <a:p>
                <a:r>
                  <a:rPr lang="en-US" sz="800" b="1" smtClean="0"/>
                  <a:t>KPOE</a:t>
                </a:r>
                <a:endParaRPr lang="en-US" sz="800" b="1" dirty="0"/>
              </a:p>
            </p:txBody>
          </p:sp>
          <p:sp>
            <p:nvSpPr>
              <p:cNvPr id="40" name="Rectangle 39"/>
              <p:cNvSpPr/>
              <p:nvPr/>
            </p:nvSpPr>
            <p:spPr>
              <a:xfrm>
                <a:off x="881010" y="2473283"/>
                <a:ext cx="492443" cy="215444"/>
              </a:xfrm>
              <a:prstGeom prst="rect">
                <a:avLst/>
              </a:prstGeom>
            </p:spPr>
            <p:txBody>
              <a:bodyPr wrap="none">
                <a:spAutoFit/>
              </a:bodyPr>
              <a:lstStyle/>
              <a:p>
                <a:r>
                  <a:rPr lang="en-US" sz="800" b="1" dirty="0" smtClean="0"/>
                  <a:t>KDGX</a:t>
                </a:r>
                <a:endParaRPr lang="en-US" sz="800" b="1" dirty="0"/>
              </a:p>
            </p:txBody>
          </p:sp>
          <p:sp>
            <p:nvSpPr>
              <p:cNvPr id="47" name="Rectangle 46"/>
              <p:cNvSpPr/>
              <p:nvPr/>
            </p:nvSpPr>
            <p:spPr>
              <a:xfrm>
                <a:off x="1406729" y="2288709"/>
                <a:ext cx="492443" cy="215444"/>
              </a:xfrm>
              <a:prstGeom prst="rect">
                <a:avLst/>
              </a:prstGeom>
            </p:spPr>
            <p:txBody>
              <a:bodyPr wrap="none">
                <a:spAutoFit/>
              </a:bodyPr>
              <a:lstStyle/>
              <a:p>
                <a:r>
                  <a:rPr lang="en-US" sz="800" b="1" dirty="0" smtClean="0"/>
                  <a:t>KBMX</a:t>
                </a:r>
                <a:endParaRPr lang="en-US" sz="800" b="1" dirty="0"/>
              </a:p>
            </p:txBody>
          </p:sp>
        </p:grpSp>
      </p:grpSp>
      <p:grpSp>
        <p:nvGrpSpPr>
          <p:cNvPr id="9" name="Group 8"/>
          <p:cNvGrpSpPr/>
          <p:nvPr/>
        </p:nvGrpSpPr>
        <p:grpSpPr>
          <a:xfrm>
            <a:off x="2242968" y="1472906"/>
            <a:ext cx="2509356" cy="1828800"/>
            <a:chOff x="2242968" y="1472906"/>
            <a:chExt cx="2509356" cy="1828800"/>
          </a:xfrm>
        </p:grpSpPr>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t="7747"/>
            <a:stretch/>
          </p:blipFill>
          <p:spPr>
            <a:xfrm>
              <a:off x="2242968" y="1472906"/>
              <a:ext cx="2509356" cy="1828800"/>
            </a:xfrm>
            <a:prstGeom prst="rect">
              <a:avLst/>
            </a:prstGeom>
            <a:ln>
              <a:solidFill>
                <a:srgbClr val="FFFFFF"/>
              </a:solidFill>
            </a:ln>
          </p:spPr>
        </p:pic>
        <p:sp>
          <p:nvSpPr>
            <p:cNvPr id="36" name="TextBox 35"/>
            <p:cNvSpPr txBox="1"/>
            <p:nvPr/>
          </p:nvSpPr>
          <p:spPr>
            <a:xfrm>
              <a:off x="2268000" y="1498975"/>
              <a:ext cx="1343543" cy="338554"/>
            </a:xfrm>
            <a:prstGeom prst="rect">
              <a:avLst/>
            </a:prstGeom>
            <a:noFill/>
          </p:spPr>
          <p:txBody>
            <a:bodyPr wrap="square" rtlCol="0">
              <a:spAutoFit/>
            </a:bodyPr>
            <a:lstStyle/>
            <a:p>
              <a:r>
                <a:rPr lang="en-US" sz="1600" b="1" dirty="0" smtClean="0">
                  <a:effectLst>
                    <a:outerShdw blurRad="50800" dist="38100" dir="2700000" algn="tl" rotWithShape="0">
                      <a:srgbClr val="000000">
                        <a:alpha val="43000"/>
                      </a:srgbClr>
                    </a:outerShdw>
                  </a:effectLst>
                </a:rPr>
                <a:t>R(A)</a:t>
              </a:r>
              <a:endParaRPr lang="en-US" sz="1600" b="1" dirty="0">
                <a:effectLst>
                  <a:outerShdw blurRad="50800" dist="38100" dir="2700000" algn="tl" rotWithShape="0">
                    <a:srgbClr val="000000">
                      <a:alpha val="43000"/>
                    </a:srgbClr>
                  </a:outerShdw>
                </a:effectLst>
              </a:endParaRPr>
            </a:p>
          </p:txBody>
        </p:sp>
        <p:grpSp>
          <p:nvGrpSpPr>
            <p:cNvPr id="49" name="Group 48"/>
            <p:cNvGrpSpPr/>
            <p:nvPr/>
          </p:nvGrpSpPr>
          <p:grpSpPr>
            <a:xfrm>
              <a:off x="2525876" y="1509521"/>
              <a:ext cx="1616007" cy="1383405"/>
              <a:chOff x="382411" y="1528322"/>
              <a:chExt cx="1616007" cy="1383405"/>
            </a:xfrm>
          </p:grpSpPr>
          <p:sp>
            <p:nvSpPr>
              <p:cNvPr id="50" name="Rectangle 49"/>
              <p:cNvSpPr/>
              <p:nvPr/>
            </p:nvSpPr>
            <p:spPr>
              <a:xfrm>
                <a:off x="1072177" y="1528322"/>
                <a:ext cx="467746" cy="215444"/>
              </a:xfrm>
              <a:prstGeom prst="rect">
                <a:avLst/>
              </a:prstGeom>
            </p:spPr>
            <p:txBody>
              <a:bodyPr wrap="none">
                <a:spAutoFit/>
              </a:bodyPr>
              <a:lstStyle/>
              <a:p>
                <a:r>
                  <a:rPr lang="en-US" sz="800" b="1"/>
                  <a:t>KPAH</a:t>
                </a:r>
              </a:p>
            </p:txBody>
          </p:sp>
          <p:sp>
            <p:nvSpPr>
              <p:cNvPr id="51" name="Rectangle 50"/>
              <p:cNvSpPr/>
              <p:nvPr/>
            </p:nvSpPr>
            <p:spPr>
              <a:xfrm>
                <a:off x="1305635" y="1602168"/>
                <a:ext cx="479618" cy="215444"/>
              </a:xfrm>
              <a:prstGeom prst="rect">
                <a:avLst/>
              </a:prstGeom>
            </p:spPr>
            <p:txBody>
              <a:bodyPr wrap="none">
                <a:spAutoFit/>
              </a:bodyPr>
              <a:lstStyle/>
              <a:p>
                <a:r>
                  <a:rPr lang="en-US" sz="800" b="1"/>
                  <a:t>KHPX</a:t>
                </a:r>
              </a:p>
            </p:txBody>
          </p:sp>
          <p:sp>
            <p:nvSpPr>
              <p:cNvPr id="52" name="Rectangle 51"/>
              <p:cNvSpPr/>
              <p:nvPr/>
            </p:nvSpPr>
            <p:spPr>
              <a:xfrm>
                <a:off x="1435520" y="1702442"/>
                <a:ext cx="492443" cy="215444"/>
              </a:xfrm>
              <a:prstGeom prst="rect">
                <a:avLst/>
              </a:prstGeom>
            </p:spPr>
            <p:txBody>
              <a:bodyPr wrap="none">
                <a:spAutoFit/>
              </a:bodyPr>
              <a:lstStyle/>
              <a:p>
                <a:r>
                  <a:rPr lang="en-US" sz="800" b="1" dirty="0" smtClean="0"/>
                  <a:t>KOHX</a:t>
                </a:r>
                <a:endParaRPr lang="en-US" sz="800" b="1" dirty="0"/>
              </a:p>
            </p:txBody>
          </p:sp>
          <p:sp>
            <p:nvSpPr>
              <p:cNvPr id="53" name="Rectangle 52"/>
              <p:cNvSpPr/>
              <p:nvPr/>
            </p:nvSpPr>
            <p:spPr>
              <a:xfrm>
                <a:off x="1531624" y="1941286"/>
                <a:ext cx="466794" cy="215444"/>
              </a:xfrm>
              <a:prstGeom prst="rect">
                <a:avLst/>
              </a:prstGeom>
            </p:spPr>
            <p:txBody>
              <a:bodyPr wrap="none">
                <a:spAutoFit/>
              </a:bodyPr>
              <a:lstStyle/>
              <a:p>
                <a:r>
                  <a:rPr lang="en-US" sz="800" b="1" smtClean="0"/>
                  <a:t>KHTX</a:t>
                </a:r>
                <a:endParaRPr lang="en-US" sz="800" b="1" dirty="0"/>
              </a:p>
            </p:txBody>
          </p:sp>
          <p:sp>
            <p:nvSpPr>
              <p:cNvPr id="54" name="Rectangle 53"/>
              <p:cNvSpPr/>
              <p:nvPr/>
            </p:nvSpPr>
            <p:spPr>
              <a:xfrm>
                <a:off x="1150305" y="2143833"/>
                <a:ext cx="518091" cy="215444"/>
              </a:xfrm>
              <a:prstGeom prst="rect">
                <a:avLst/>
              </a:prstGeom>
            </p:spPr>
            <p:txBody>
              <a:bodyPr wrap="none">
                <a:spAutoFit/>
              </a:bodyPr>
              <a:lstStyle/>
              <a:p>
                <a:r>
                  <a:rPr lang="en-US" sz="800" b="1" smtClean="0"/>
                  <a:t>KGWX</a:t>
                </a:r>
                <a:endParaRPr lang="en-US" sz="800" b="1" dirty="0"/>
              </a:p>
            </p:txBody>
          </p:sp>
          <p:sp>
            <p:nvSpPr>
              <p:cNvPr id="55" name="Rectangle 54"/>
              <p:cNvSpPr/>
              <p:nvPr/>
            </p:nvSpPr>
            <p:spPr>
              <a:xfrm>
                <a:off x="894028" y="1864331"/>
                <a:ext cx="492443" cy="215444"/>
              </a:xfrm>
              <a:prstGeom prst="rect">
                <a:avLst/>
              </a:prstGeom>
            </p:spPr>
            <p:txBody>
              <a:bodyPr wrap="none">
                <a:spAutoFit/>
              </a:bodyPr>
              <a:lstStyle/>
              <a:p>
                <a:r>
                  <a:rPr lang="en-US" sz="800" b="1" smtClean="0"/>
                  <a:t>KNQA</a:t>
                </a:r>
                <a:endParaRPr lang="en-US" sz="800" b="1" dirty="0"/>
              </a:p>
            </p:txBody>
          </p:sp>
          <p:sp>
            <p:nvSpPr>
              <p:cNvPr id="56" name="Rectangle 55"/>
              <p:cNvSpPr/>
              <p:nvPr/>
            </p:nvSpPr>
            <p:spPr>
              <a:xfrm>
                <a:off x="382411" y="2696283"/>
                <a:ext cx="475411" cy="215444"/>
              </a:xfrm>
              <a:prstGeom prst="rect">
                <a:avLst/>
              </a:prstGeom>
            </p:spPr>
            <p:txBody>
              <a:bodyPr wrap="none">
                <a:spAutoFit/>
              </a:bodyPr>
              <a:lstStyle/>
              <a:p>
                <a:r>
                  <a:rPr lang="en-US" sz="800" b="1" smtClean="0"/>
                  <a:t>KPOE</a:t>
                </a:r>
                <a:endParaRPr lang="en-US" sz="800" b="1" dirty="0"/>
              </a:p>
            </p:txBody>
          </p:sp>
          <p:sp>
            <p:nvSpPr>
              <p:cNvPr id="57" name="Rectangle 56"/>
              <p:cNvSpPr/>
              <p:nvPr/>
            </p:nvSpPr>
            <p:spPr>
              <a:xfrm>
                <a:off x="881010" y="2473283"/>
                <a:ext cx="492443" cy="215444"/>
              </a:xfrm>
              <a:prstGeom prst="rect">
                <a:avLst/>
              </a:prstGeom>
            </p:spPr>
            <p:txBody>
              <a:bodyPr wrap="none">
                <a:spAutoFit/>
              </a:bodyPr>
              <a:lstStyle/>
              <a:p>
                <a:r>
                  <a:rPr lang="en-US" sz="800" b="1" dirty="0" smtClean="0"/>
                  <a:t>KDGX</a:t>
                </a:r>
                <a:endParaRPr lang="en-US" sz="800" b="1" dirty="0"/>
              </a:p>
            </p:txBody>
          </p:sp>
          <p:sp>
            <p:nvSpPr>
              <p:cNvPr id="58" name="Rectangle 57"/>
              <p:cNvSpPr/>
              <p:nvPr/>
            </p:nvSpPr>
            <p:spPr>
              <a:xfrm>
                <a:off x="1406729" y="2288709"/>
                <a:ext cx="492443" cy="215444"/>
              </a:xfrm>
              <a:prstGeom prst="rect">
                <a:avLst/>
              </a:prstGeom>
            </p:spPr>
            <p:txBody>
              <a:bodyPr wrap="none">
                <a:spAutoFit/>
              </a:bodyPr>
              <a:lstStyle/>
              <a:p>
                <a:r>
                  <a:rPr lang="en-US" sz="800" b="1" dirty="0" smtClean="0"/>
                  <a:t>KBMX</a:t>
                </a:r>
                <a:endParaRPr lang="en-US" sz="800" b="1" dirty="0"/>
              </a:p>
            </p:txBody>
          </p:sp>
        </p:grpSp>
      </p:grpSp>
      <p:grpSp>
        <p:nvGrpSpPr>
          <p:cNvPr id="3" name="Group 2"/>
          <p:cNvGrpSpPr/>
          <p:nvPr/>
        </p:nvGrpSpPr>
        <p:grpSpPr>
          <a:xfrm>
            <a:off x="4386433" y="1476345"/>
            <a:ext cx="2514266" cy="1828800"/>
            <a:chOff x="4386433" y="1476345"/>
            <a:chExt cx="2514266" cy="1828800"/>
          </a:xfrm>
        </p:grpSpPr>
        <p:pic>
          <p:nvPicPr>
            <p:cNvPr id="34" name="Picture 33"/>
            <p:cNvPicPr>
              <a:picLocks noChangeAspect="1"/>
            </p:cNvPicPr>
            <p:nvPr/>
          </p:nvPicPr>
          <p:blipFill rotWithShape="1">
            <a:blip r:embed="rId6">
              <a:extLst>
                <a:ext uri="{28A0092B-C50C-407E-A947-70E740481C1C}">
                  <a14:useLocalDpi xmlns:a14="http://schemas.microsoft.com/office/drawing/2010/main" val="0"/>
                </a:ext>
              </a:extLst>
            </a:blip>
            <a:srcRect t="7928"/>
            <a:stretch/>
          </p:blipFill>
          <p:spPr>
            <a:xfrm>
              <a:off x="4386433" y="1476345"/>
              <a:ext cx="2514266" cy="1828800"/>
            </a:xfrm>
            <a:prstGeom prst="rect">
              <a:avLst/>
            </a:prstGeom>
            <a:ln>
              <a:solidFill>
                <a:srgbClr val="FFFFFF"/>
              </a:solidFill>
            </a:ln>
          </p:spPr>
        </p:pic>
        <p:sp>
          <p:nvSpPr>
            <p:cNvPr id="37" name="TextBox 36"/>
            <p:cNvSpPr txBox="1"/>
            <p:nvPr/>
          </p:nvSpPr>
          <p:spPr>
            <a:xfrm>
              <a:off x="4447958" y="1523582"/>
              <a:ext cx="1343543" cy="338554"/>
            </a:xfrm>
            <a:prstGeom prst="rect">
              <a:avLst/>
            </a:prstGeom>
            <a:noFill/>
          </p:spPr>
          <p:txBody>
            <a:bodyPr wrap="square" rtlCol="0">
              <a:spAutoFit/>
            </a:bodyPr>
            <a:lstStyle/>
            <a:p>
              <a:r>
                <a:rPr lang="en-US" sz="1600" b="1" dirty="0" smtClean="0">
                  <a:effectLst>
                    <a:outerShdw blurRad="50800" dist="38100" dir="2700000" algn="tl" rotWithShape="0">
                      <a:srgbClr val="000000">
                        <a:alpha val="43000"/>
                      </a:srgbClr>
                    </a:outerShdw>
                  </a:effectLst>
                </a:rPr>
                <a:t>R(</a:t>
              </a:r>
              <a:r>
                <a:rPr lang="en-US" sz="1600" b="1" dirty="0" err="1" smtClean="0">
                  <a:effectLst>
                    <a:outerShdw blurRad="50800" dist="38100" dir="2700000" algn="tl" rotWithShape="0">
                      <a:srgbClr val="000000">
                        <a:alpha val="43000"/>
                      </a:srgbClr>
                    </a:outerShdw>
                  </a:effectLst>
                </a:rPr>
                <a:t>Kdp</a:t>
              </a:r>
              <a:r>
                <a:rPr lang="en-US" sz="1600" b="1" dirty="0" smtClean="0">
                  <a:effectLst>
                    <a:outerShdw blurRad="50800" dist="38100" dir="2700000" algn="tl" rotWithShape="0">
                      <a:srgbClr val="000000">
                        <a:alpha val="43000"/>
                      </a:srgbClr>
                    </a:outerShdw>
                  </a:effectLst>
                </a:rPr>
                <a:t>)</a:t>
              </a:r>
              <a:endParaRPr lang="en-US" sz="1600" b="1" dirty="0">
                <a:effectLst>
                  <a:outerShdw blurRad="50800" dist="38100" dir="2700000" algn="tl" rotWithShape="0">
                    <a:srgbClr val="000000">
                      <a:alpha val="43000"/>
                    </a:srgbClr>
                  </a:outerShdw>
                </a:effectLst>
              </a:endParaRPr>
            </a:p>
          </p:txBody>
        </p:sp>
        <p:grpSp>
          <p:nvGrpSpPr>
            <p:cNvPr id="59" name="Group 58"/>
            <p:cNvGrpSpPr/>
            <p:nvPr/>
          </p:nvGrpSpPr>
          <p:grpSpPr>
            <a:xfrm>
              <a:off x="4691215" y="1502543"/>
              <a:ext cx="1616007" cy="1383405"/>
              <a:chOff x="382411" y="1528322"/>
              <a:chExt cx="1616007" cy="1383405"/>
            </a:xfrm>
          </p:grpSpPr>
          <p:sp>
            <p:nvSpPr>
              <p:cNvPr id="60" name="Rectangle 59"/>
              <p:cNvSpPr/>
              <p:nvPr/>
            </p:nvSpPr>
            <p:spPr>
              <a:xfrm>
                <a:off x="1072177" y="1528322"/>
                <a:ext cx="467746" cy="215444"/>
              </a:xfrm>
              <a:prstGeom prst="rect">
                <a:avLst/>
              </a:prstGeom>
            </p:spPr>
            <p:txBody>
              <a:bodyPr wrap="none">
                <a:spAutoFit/>
              </a:bodyPr>
              <a:lstStyle/>
              <a:p>
                <a:r>
                  <a:rPr lang="en-US" sz="800" b="1"/>
                  <a:t>KPAH</a:t>
                </a:r>
              </a:p>
            </p:txBody>
          </p:sp>
          <p:sp>
            <p:nvSpPr>
              <p:cNvPr id="61" name="Rectangle 60"/>
              <p:cNvSpPr/>
              <p:nvPr/>
            </p:nvSpPr>
            <p:spPr>
              <a:xfrm>
                <a:off x="1305635" y="1602168"/>
                <a:ext cx="479618" cy="215444"/>
              </a:xfrm>
              <a:prstGeom prst="rect">
                <a:avLst/>
              </a:prstGeom>
            </p:spPr>
            <p:txBody>
              <a:bodyPr wrap="none">
                <a:spAutoFit/>
              </a:bodyPr>
              <a:lstStyle/>
              <a:p>
                <a:r>
                  <a:rPr lang="en-US" sz="800" b="1"/>
                  <a:t>KHPX</a:t>
                </a:r>
              </a:p>
            </p:txBody>
          </p:sp>
          <p:sp>
            <p:nvSpPr>
              <p:cNvPr id="62" name="Rectangle 61"/>
              <p:cNvSpPr/>
              <p:nvPr/>
            </p:nvSpPr>
            <p:spPr>
              <a:xfrm>
                <a:off x="1435520" y="1702442"/>
                <a:ext cx="492443" cy="215444"/>
              </a:xfrm>
              <a:prstGeom prst="rect">
                <a:avLst/>
              </a:prstGeom>
            </p:spPr>
            <p:txBody>
              <a:bodyPr wrap="none">
                <a:spAutoFit/>
              </a:bodyPr>
              <a:lstStyle/>
              <a:p>
                <a:r>
                  <a:rPr lang="en-US" sz="800" b="1" dirty="0" smtClean="0"/>
                  <a:t>KOHX</a:t>
                </a:r>
                <a:endParaRPr lang="en-US" sz="800" b="1" dirty="0"/>
              </a:p>
            </p:txBody>
          </p:sp>
          <p:sp>
            <p:nvSpPr>
              <p:cNvPr id="63" name="Rectangle 62"/>
              <p:cNvSpPr/>
              <p:nvPr/>
            </p:nvSpPr>
            <p:spPr>
              <a:xfrm>
                <a:off x="1531624" y="1941286"/>
                <a:ext cx="466794" cy="215444"/>
              </a:xfrm>
              <a:prstGeom prst="rect">
                <a:avLst/>
              </a:prstGeom>
            </p:spPr>
            <p:txBody>
              <a:bodyPr wrap="none">
                <a:spAutoFit/>
              </a:bodyPr>
              <a:lstStyle/>
              <a:p>
                <a:r>
                  <a:rPr lang="en-US" sz="800" b="1" smtClean="0"/>
                  <a:t>KHTX</a:t>
                </a:r>
                <a:endParaRPr lang="en-US" sz="800" b="1" dirty="0"/>
              </a:p>
            </p:txBody>
          </p:sp>
          <p:sp>
            <p:nvSpPr>
              <p:cNvPr id="64" name="Rectangle 63"/>
              <p:cNvSpPr/>
              <p:nvPr/>
            </p:nvSpPr>
            <p:spPr>
              <a:xfrm>
                <a:off x="1150305" y="2143833"/>
                <a:ext cx="518091" cy="215444"/>
              </a:xfrm>
              <a:prstGeom prst="rect">
                <a:avLst/>
              </a:prstGeom>
            </p:spPr>
            <p:txBody>
              <a:bodyPr wrap="none">
                <a:spAutoFit/>
              </a:bodyPr>
              <a:lstStyle/>
              <a:p>
                <a:r>
                  <a:rPr lang="en-US" sz="800" b="1" smtClean="0"/>
                  <a:t>KGWX</a:t>
                </a:r>
                <a:endParaRPr lang="en-US" sz="800" b="1" dirty="0"/>
              </a:p>
            </p:txBody>
          </p:sp>
          <p:sp>
            <p:nvSpPr>
              <p:cNvPr id="65" name="Rectangle 64"/>
              <p:cNvSpPr/>
              <p:nvPr/>
            </p:nvSpPr>
            <p:spPr>
              <a:xfrm>
                <a:off x="894028" y="1864331"/>
                <a:ext cx="492443" cy="215444"/>
              </a:xfrm>
              <a:prstGeom prst="rect">
                <a:avLst/>
              </a:prstGeom>
            </p:spPr>
            <p:txBody>
              <a:bodyPr wrap="none">
                <a:spAutoFit/>
              </a:bodyPr>
              <a:lstStyle/>
              <a:p>
                <a:r>
                  <a:rPr lang="en-US" sz="800" b="1" smtClean="0"/>
                  <a:t>KNQA</a:t>
                </a:r>
                <a:endParaRPr lang="en-US" sz="800" b="1" dirty="0"/>
              </a:p>
            </p:txBody>
          </p:sp>
          <p:sp>
            <p:nvSpPr>
              <p:cNvPr id="66" name="Rectangle 65"/>
              <p:cNvSpPr/>
              <p:nvPr/>
            </p:nvSpPr>
            <p:spPr>
              <a:xfrm>
                <a:off x="382411" y="2696283"/>
                <a:ext cx="475411" cy="215444"/>
              </a:xfrm>
              <a:prstGeom prst="rect">
                <a:avLst/>
              </a:prstGeom>
            </p:spPr>
            <p:txBody>
              <a:bodyPr wrap="none">
                <a:spAutoFit/>
              </a:bodyPr>
              <a:lstStyle/>
              <a:p>
                <a:r>
                  <a:rPr lang="en-US" sz="800" b="1" smtClean="0"/>
                  <a:t>KPOE</a:t>
                </a:r>
                <a:endParaRPr lang="en-US" sz="800" b="1" dirty="0"/>
              </a:p>
            </p:txBody>
          </p:sp>
          <p:sp>
            <p:nvSpPr>
              <p:cNvPr id="67" name="Rectangle 66"/>
              <p:cNvSpPr/>
              <p:nvPr/>
            </p:nvSpPr>
            <p:spPr>
              <a:xfrm>
                <a:off x="881010" y="2473283"/>
                <a:ext cx="492443" cy="215444"/>
              </a:xfrm>
              <a:prstGeom prst="rect">
                <a:avLst/>
              </a:prstGeom>
            </p:spPr>
            <p:txBody>
              <a:bodyPr wrap="none">
                <a:spAutoFit/>
              </a:bodyPr>
              <a:lstStyle/>
              <a:p>
                <a:r>
                  <a:rPr lang="en-US" sz="800" b="1" dirty="0" smtClean="0"/>
                  <a:t>KDGX</a:t>
                </a:r>
                <a:endParaRPr lang="en-US" sz="800" b="1" dirty="0"/>
              </a:p>
            </p:txBody>
          </p:sp>
          <p:sp>
            <p:nvSpPr>
              <p:cNvPr id="68" name="Rectangle 67"/>
              <p:cNvSpPr/>
              <p:nvPr/>
            </p:nvSpPr>
            <p:spPr>
              <a:xfrm>
                <a:off x="1406729" y="2288709"/>
                <a:ext cx="492443" cy="215444"/>
              </a:xfrm>
              <a:prstGeom prst="rect">
                <a:avLst/>
              </a:prstGeom>
            </p:spPr>
            <p:txBody>
              <a:bodyPr wrap="none">
                <a:spAutoFit/>
              </a:bodyPr>
              <a:lstStyle/>
              <a:p>
                <a:r>
                  <a:rPr lang="en-US" sz="800" b="1" dirty="0" smtClean="0"/>
                  <a:t>KBMX</a:t>
                </a:r>
                <a:endParaRPr lang="en-US" sz="800" b="1" dirty="0"/>
              </a:p>
            </p:txBody>
          </p:sp>
        </p:grpSp>
      </p:grpSp>
      <p:grpSp>
        <p:nvGrpSpPr>
          <p:cNvPr id="11" name="Group 10"/>
          <p:cNvGrpSpPr/>
          <p:nvPr/>
        </p:nvGrpSpPr>
        <p:grpSpPr>
          <a:xfrm>
            <a:off x="4638452" y="3762459"/>
            <a:ext cx="3491562" cy="2520778"/>
            <a:chOff x="4619295" y="3669957"/>
            <a:chExt cx="3491562" cy="2520778"/>
          </a:xfrm>
        </p:grpSpPr>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t="8109"/>
            <a:stretch/>
          </p:blipFill>
          <p:spPr>
            <a:xfrm>
              <a:off x="4638452" y="3669957"/>
              <a:ext cx="3472405" cy="2520778"/>
            </a:xfrm>
            <a:prstGeom prst="rect">
              <a:avLst/>
            </a:prstGeom>
          </p:spPr>
        </p:pic>
        <p:grpSp>
          <p:nvGrpSpPr>
            <p:cNvPr id="48" name="Group 47"/>
            <p:cNvGrpSpPr/>
            <p:nvPr/>
          </p:nvGrpSpPr>
          <p:grpSpPr>
            <a:xfrm>
              <a:off x="4619295" y="5866593"/>
              <a:ext cx="3491561" cy="324142"/>
              <a:chOff x="4619295" y="5866593"/>
              <a:chExt cx="3491561" cy="324142"/>
            </a:xfrm>
          </p:grpSpPr>
          <p:pic>
            <p:nvPicPr>
              <p:cNvPr id="41" name="Picture 40"/>
              <p:cNvPicPr>
                <a:picLocks noChangeAspect="1"/>
              </p:cNvPicPr>
              <p:nvPr/>
            </p:nvPicPr>
            <p:blipFill rotWithShape="1">
              <a:blip r:embed="rId8">
                <a:extLst>
                  <a:ext uri="{28A0092B-C50C-407E-A947-70E740481C1C}">
                    <a14:useLocalDpi xmlns:a14="http://schemas.microsoft.com/office/drawing/2010/main" val="0"/>
                  </a:ext>
                </a:extLst>
              </a:blip>
              <a:srcRect l="16132" t="90728" r="56505"/>
              <a:stretch/>
            </p:blipFill>
            <p:spPr>
              <a:xfrm>
                <a:off x="4619295" y="5866605"/>
                <a:ext cx="3491561" cy="324130"/>
              </a:xfrm>
              <a:prstGeom prst="rect">
                <a:avLst/>
              </a:prstGeom>
            </p:spPr>
          </p:pic>
          <p:sp>
            <p:nvSpPr>
              <p:cNvPr id="42" name="TextBox 41"/>
              <p:cNvSpPr txBox="1"/>
              <p:nvPr/>
            </p:nvSpPr>
            <p:spPr>
              <a:xfrm>
                <a:off x="5206998" y="5997111"/>
                <a:ext cx="977469" cy="180660"/>
              </a:xfrm>
              <a:prstGeom prst="rect">
                <a:avLst/>
              </a:prstGeom>
              <a:solidFill>
                <a:schemeClr val="tx1"/>
              </a:solidFill>
            </p:spPr>
            <p:txBody>
              <a:bodyPr wrap="square" rtlCol="0">
                <a:spAutoFit/>
              </a:bodyPr>
              <a:lstStyle/>
              <a:p>
                <a:r>
                  <a:rPr lang="en-US" sz="700" b="1" smtClean="0">
                    <a:solidFill>
                      <a:schemeClr val="bg1"/>
                    </a:solidFill>
                  </a:rPr>
                  <a:t>R(A)</a:t>
                </a:r>
                <a:endParaRPr lang="en-US" sz="700" b="1">
                  <a:solidFill>
                    <a:schemeClr val="bg1"/>
                  </a:solidFill>
                </a:endParaRPr>
              </a:p>
            </p:txBody>
          </p:sp>
          <p:sp>
            <p:nvSpPr>
              <p:cNvPr id="43" name="TextBox 42"/>
              <p:cNvSpPr txBox="1"/>
              <p:nvPr/>
            </p:nvSpPr>
            <p:spPr>
              <a:xfrm>
                <a:off x="5206998" y="5866593"/>
                <a:ext cx="977469" cy="180660"/>
              </a:xfrm>
              <a:prstGeom prst="rect">
                <a:avLst/>
              </a:prstGeom>
              <a:solidFill>
                <a:schemeClr val="tx1"/>
              </a:solidFill>
            </p:spPr>
            <p:txBody>
              <a:bodyPr wrap="square" rtlCol="0">
                <a:spAutoFit/>
              </a:bodyPr>
              <a:lstStyle/>
              <a:p>
                <a:r>
                  <a:rPr lang="en-US" sz="700" b="1" dirty="0" smtClean="0">
                    <a:solidFill>
                      <a:schemeClr val="bg1"/>
                    </a:solidFill>
                  </a:rPr>
                  <a:t>R(Z)</a:t>
                </a:r>
                <a:endParaRPr lang="en-US" sz="700" b="1" dirty="0">
                  <a:solidFill>
                    <a:schemeClr val="bg1"/>
                  </a:solidFill>
                </a:endParaRPr>
              </a:p>
            </p:txBody>
          </p:sp>
          <p:sp>
            <p:nvSpPr>
              <p:cNvPr id="44" name="TextBox 43"/>
              <p:cNvSpPr txBox="1"/>
              <p:nvPr/>
            </p:nvSpPr>
            <p:spPr>
              <a:xfrm>
                <a:off x="6803671" y="5892646"/>
                <a:ext cx="1242935" cy="277939"/>
              </a:xfrm>
              <a:prstGeom prst="rect">
                <a:avLst/>
              </a:prstGeom>
              <a:solidFill>
                <a:schemeClr val="tx1"/>
              </a:solidFill>
            </p:spPr>
            <p:txBody>
              <a:bodyPr wrap="square" rtlCol="0">
                <a:spAutoFit/>
              </a:bodyPr>
              <a:lstStyle/>
              <a:p>
                <a:r>
                  <a:rPr lang="en-US" sz="700" b="1" dirty="0" smtClean="0">
                    <a:solidFill>
                      <a:schemeClr val="bg1"/>
                    </a:solidFill>
                  </a:rPr>
                  <a:t>R(</a:t>
                </a:r>
                <a:r>
                  <a:rPr lang="en-US" sz="700" b="1" dirty="0" err="1" smtClean="0">
                    <a:solidFill>
                      <a:schemeClr val="bg1"/>
                    </a:solidFill>
                  </a:rPr>
                  <a:t>Kdp</a:t>
                </a:r>
                <a:r>
                  <a:rPr lang="en-US" sz="700" b="1" dirty="0" smtClean="0">
                    <a:solidFill>
                      <a:schemeClr val="bg1"/>
                    </a:solidFill>
                  </a:rPr>
                  <a:t>)</a:t>
                </a:r>
              </a:p>
              <a:p>
                <a:endParaRPr lang="en-US" sz="700" b="1" dirty="0">
                  <a:solidFill>
                    <a:schemeClr val="bg1"/>
                  </a:solidFill>
                </a:endParaRPr>
              </a:p>
            </p:txBody>
          </p:sp>
          <p:sp>
            <p:nvSpPr>
              <p:cNvPr id="45" name="TextBox 44"/>
              <p:cNvSpPr txBox="1"/>
              <p:nvPr/>
            </p:nvSpPr>
            <p:spPr>
              <a:xfrm>
                <a:off x="6210824" y="5997111"/>
                <a:ext cx="590817" cy="131941"/>
              </a:xfrm>
              <a:prstGeom prst="rect">
                <a:avLst/>
              </a:prstGeom>
              <a:solidFill>
                <a:srgbClr val="393939"/>
              </a:solidFill>
            </p:spPr>
            <p:txBody>
              <a:bodyPr wrap="square" rtlCol="0">
                <a:spAutoFit/>
              </a:bodyPr>
              <a:lstStyle/>
              <a:p>
                <a:pPr algn="ctr"/>
                <a:endParaRPr lang="en-US" sz="700" b="1" dirty="0" smtClean="0">
                  <a:solidFill>
                    <a:schemeClr val="bg1"/>
                  </a:solidFill>
                </a:endParaRPr>
              </a:p>
            </p:txBody>
          </p:sp>
          <p:pic>
            <p:nvPicPr>
              <p:cNvPr id="46" name="Picture 45"/>
              <p:cNvPicPr>
                <a:picLocks/>
              </p:cNvPicPr>
              <p:nvPr/>
            </p:nvPicPr>
            <p:blipFill rotWithShape="1">
              <a:blip r:embed="rId7">
                <a:extLst>
                  <a:ext uri="{28A0092B-C50C-407E-A947-70E740481C1C}">
                    <a14:useLocalDpi xmlns:a14="http://schemas.microsoft.com/office/drawing/2010/main" val="0"/>
                  </a:ext>
                </a:extLst>
              </a:blip>
              <a:srcRect l="44086" t="96316" r="52664" b="2591"/>
              <a:stretch/>
            </p:blipFill>
            <p:spPr>
              <a:xfrm>
                <a:off x="6242673" y="5903256"/>
                <a:ext cx="548640" cy="91440"/>
              </a:xfrm>
              <a:prstGeom prst="rect">
                <a:avLst/>
              </a:prstGeom>
            </p:spPr>
          </p:pic>
        </p:grpSp>
        <p:grpSp>
          <p:nvGrpSpPr>
            <p:cNvPr id="79" name="Group 78"/>
            <p:cNvGrpSpPr/>
            <p:nvPr/>
          </p:nvGrpSpPr>
          <p:grpSpPr>
            <a:xfrm>
              <a:off x="5134152" y="3742217"/>
              <a:ext cx="1986955" cy="1834255"/>
              <a:chOff x="217311" y="1382272"/>
              <a:chExt cx="1986955" cy="1834255"/>
            </a:xfrm>
          </p:grpSpPr>
          <p:sp>
            <p:nvSpPr>
              <p:cNvPr id="80" name="Rectangle 79"/>
              <p:cNvSpPr/>
              <p:nvPr/>
            </p:nvSpPr>
            <p:spPr>
              <a:xfrm>
                <a:off x="1161077" y="1382272"/>
                <a:ext cx="421910" cy="215444"/>
              </a:xfrm>
              <a:prstGeom prst="rect">
                <a:avLst/>
              </a:prstGeom>
            </p:spPr>
            <p:txBody>
              <a:bodyPr wrap="none">
                <a:spAutoFit/>
              </a:bodyPr>
              <a:lstStyle/>
              <a:p>
                <a:r>
                  <a:rPr lang="en-US" sz="800" b="1" dirty="0">
                    <a:solidFill>
                      <a:srgbClr val="ED3CE1"/>
                    </a:solidFill>
                  </a:rPr>
                  <a:t>KPAH</a:t>
                </a:r>
              </a:p>
            </p:txBody>
          </p:sp>
          <p:sp>
            <p:nvSpPr>
              <p:cNvPr id="81" name="Rectangle 80"/>
              <p:cNvSpPr/>
              <p:nvPr/>
            </p:nvSpPr>
            <p:spPr>
              <a:xfrm>
                <a:off x="1515185" y="1468818"/>
                <a:ext cx="415498" cy="215444"/>
              </a:xfrm>
              <a:prstGeom prst="rect">
                <a:avLst/>
              </a:prstGeom>
            </p:spPr>
            <p:txBody>
              <a:bodyPr wrap="none">
                <a:spAutoFit/>
              </a:bodyPr>
              <a:lstStyle/>
              <a:p>
                <a:r>
                  <a:rPr lang="en-US" sz="800" b="1">
                    <a:solidFill>
                      <a:srgbClr val="ED3CE1"/>
                    </a:solidFill>
                  </a:rPr>
                  <a:t>KHPX</a:t>
                </a:r>
              </a:p>
            </p:txBody>
          </p:sp>
          <p:sp>
            <p:nvSpPr>
              <p:cNvPr id="82" name="Rectangle 81"/>
              <p:cNvSpPr/>
              <p:nvPr/>
            </p:nvSpPr>
            <p:spPr>
              <a:xfrm>
                <a:off x="1657770" y="1607192"/>
                <a:ext cx="429926" cy="215444"/>
              </a:xfrm>
              <a:prstGeom prst="rect">
                <a:avLst/>
              </a:prstGeom>
            </p:spPr>
            <p:txBody>
              <a:bodyPr wrap="none">
                <a:spAutoFit/>
              </a:bodyPr>
              <a:lstStyle/>
              <a:p>
                <a:r>
                  <a:rPr lang="en-US" sz="800" b="1" dirty="0" smtClean="0">
                    <a:solidFill>
                      <a:srgbClr val="ED3CE1"/>
                    </a:solidFill>
                  </a:rPr>
                  <a:t>KOHX</a:t>
                </a:r>
                <a:endParaRPr lang="en-US" sz="800" b="1" dirty="0">
                  <a:solidFill>
                    <a:srgbClr val="ED3CE1"/>
                  </a:solidFill>
                </a:endParaRPr>
              </a:p>
            </p:txBody>
          </p:sp>
          <p:sp>
            <p:nvSpPr>
              <p:cNvPr id="83" name="Rectangle 82"/>
              <p:cNvSpPr/>
              <p:nvPr/>
            </p:nvSpPr>
            <p:spPr>
              <a:xfrm>
                <a:off x="1791974" y="1973036"/>
                <a:ext cx="412292" cy="215444"/>
              </a:xfrm>
              <a:prstGeom prst="rect">
                <a:avLst/>
              </a:prstGeom>
            </p:spPr>
            <p:txBody>
              <a:bodyPr wrap="none">
                <a:spAutoFit/>
              </a:bodyPr>
              <a:lstStyle/>
              <a:p>
                <a:r>
                  <a:rPr lang="en-US" sz="800" b="1" smtClean="0">
                    <a:solidFill>
                      <a:srgbClr val="ED3CE1"/>
                    </a:solidFill>
                  </a:rPr>
                  <a:t>KHTX</a:t>
                </a:r>
                <a:endParaRPr lang="en-US" sz="800" b="1" dirty="0">
                  <a:solidFill>
                    <a:srgbClr val="ED3CE1"/>
                  </a:solidFill>
                </a:endParaRPr>
              </a:p>
            </p:txBody>
          </p:sp>
          <p:sp>
            <p:nvSpPr>
              <p:cNvPr id="84" name="Rectangle 83"/>
              <p:cNvSpPr/>
              <p:nvPr/>
            </p:nvSpPr>
            <p:spPr>
              <a:xfrm>
                <a:off x="1277305" y="2251783"/>
                <a:ext cx="455574" cy="215444"/>
              </a:xfrm>
              <a:prstGeom prst="rect">
                <a:avLst/>
              </a:prstGeom>
            </p:spPr>
            <p:txBody>
              <a:bodyPr wrap="none">
                <a:spAutoFit/>
              </a:bodyPr>
              <a:lstStyle/>
              <a:p>
                <a:r>
                  <a:rPr lang="en-US" sz="800" b="1" dirty="0" smtClean="0">
                    <a:solidFill>
                      <a:srgbClr val="ED3CE1"/>
                    </a:solidFill>
                  </a:rPr>
                  <a:t>KGWX</a:t>
                </a:r>
                <a:endParaRPr lang="en-US" sz="800" b="1" dirty="0">
                  <a:solidFill>
                    <a:srgbClr val="ED3CE1"/>
                  </a:solidFill>
                </a:endParaRPr>
              </a:p>
            </p:txBody>
          </p:sp>
          <p:sp>
            <p:nvSpPr>
              <p:cNvPr id="85" name="Rectangle 84"/>
              <p:cNvSpPr/>
              <p:nvPr/>
            </p:nvSpPr>
            <p:spPr>
              <a:xfrm>
                <a:off x="894028" y="1864331"/>
                <a:ext cx="441146" cy="215444"/>
              </a:xfrm>
              <a:prstGeom prst="rect">
                <a:avLst/>
              </a:prstGeom>
            </p:spPr>
            <p:txBody>
              <a:bodyPr wrap="none">
                <a:spAutoFit/>
              </a:bodyPr>
              <a:lstStyle/>
              <a:p>
                <a:r>
                  <a:rPr lang="en-US" sz="800" b="1" smtClean="0">
                    <a:solidFill>
                      <a:srgbClr val="ED3CE1"/>
                    </a:solidFill>
                  </a:rPr>
                  <a:t>KNQA</a:t>
                </a:r>
                <a:endParaRPr lang="en-US" sz="800" b="1" dirty="0">
                  <a:solidFill>
                    <a:srgbClr val="ED3CE1"/>
                  </a:solidFill>
                </a:endParaRPr>
              </a:p>
            </p:txBody>
          </p:sp>
          <p:sp>
            <p:nvSpPr>
              <p:cNvPr id="86" name="Rectangle 85"/>
              <p:cNvSpPr/>
              <p:nvPr/>
            </p:nvSpPr>
            <p:spPr>
              <a:xfrm>
                <a:off x="217311" y="3001083"/>
                <a:ext cx="413896" cy="215444"/>
              </a:xfrm>
              <a:prstGeom prst="rect">
                <a:avLst/>
              </a:prstGeom>
            </p:spPr>
            <p:txBody>
              <a:bodyPr wrap="none">
                <a:spAutoFit/>
              </a:bodyPr>
              <a:lstStyle/>
              <a:p>
                <a:r>
                  <a:rPr lang="en-US" sz="800" b="1" smtClean="0">
                    <a:solidFill>
                      <a:srgbClr val="ED3CE1"/>
                    </a:solidFill>
                  </a:rPr>
                  <a:t>KPOE</a:t>
                </a:r>
                <a:endParaRPr lang="en-US" sz="800" b="1" dirty="0">
                  <a:solidFill>
                    <a:srgbClr val="ED3CE1"/>
                  </a:solidFill>
                </a:endParaRPr>
              </a:p>
            </p:txBody>
          </p:sp>
          <p:sp>
            <p:nvSpPr>
              <p:cNvPr id="87" name="Rectangle 86"/>
              <p:cNvSpPr/>
              <p:nvPr/>
            </p:nvSpPr>
            <p:spPr>
              <a:xfrm>
                <a:off x="874660" y="2701883"/>
                <a:ext cx="426720" cy="215444"/>
              </a:xfrm>
              <a:prstGeom prst="rect">
                <a:avLst/>
              </a:prstGeom>
            </p:spPr>
            <p:txBody>
              <a:bodyPr wrap="none">
                <a:spAutoFit/>
              </a:bodyPr>
              <a:lstStyle/>
              <a:p>
                <a:r>
                  <a:rPr lang="en-US" sz="800" b="1" dirty="0" smtClean="0">
                    <a:solidFill>
                      <a:srgbClr val="ED3CE1"/>
                    </a:solidFill>
                  </a:rPr>
                  <a:t>KDGX</a:t>
                </a:r>
                <a:endParaRPr lang="en-US" sz="800" b="1" dirty="0">
                  <a:solidFill>
                    <a:srgbClr val="ED3CE1"/>
                  </a:solidFill>
                </a:endParaRPr>
              </a:p>
            </p:txBody>
          </p:sp>
          <p:sp>
            <p:nvSpPr>
              <p:cNvPr id="88" name="Rectangle 87"/>
              <p:cNvSpPr/>
              <p:nvPr/>
            </p:nvSpPr>
            <p:spPr>
              <a:xfrm>
                <a:off x="1597229" y="2447459"/>
                <a:ext cx="444352" cy="215444"/>
              </a:xfrm>
              <a:prstGeom prst="rect">
                <a:avLst/>
              </a:prstGeom>
            </p:spPr>
            <p:txBody>
              <a:bodyPr wrap="none">
                <a:spAutoFit/>
              </a:bodyPr>
              <a:lstStyle/>
              <a:p>
                <a:r>
                  <a:rPr lang="en-US" sz="800" b="1" dirty="0" smtClean="0">
                    <a:solidFill>
                      <a:srgbClr val="ED3CE1"/>
                    </a:solidFill>
                  </a:rPr>
                  <a:t>KBMX</a:t>
                </a:r>
                <a:endParaRPr lang="en-US" sz="800" b="1" dirty="0">
                  <a:solidFill>
                    <a:srgbClr val="ED3CE1"/>
                  </a:solidFill>
                </a:endParaRPr>
              </a:p>
            </p:txBody>
          </p:sp>
        </p:grpSp>
      </p:grpSp>
      <p:grpSp>
        <p:nvGrpSpPr>
          <p:cNvPr id="89" name="Group 88"/>
          <p:cNvGrpSpPr/>
          <p:nvPr/>
        </p:nvGrpSpPr>
        <p:grpSpPr>
          <a:xfrm>
            <a:off x="1669894" y="3742217"/>
            <a:ext cx="1986955" cy="1834255"/>
            <a:chOff x="217311" y="1382272"/>
            <a:chExt cx="1986955" cy="1834255"/>
          </a:xfrm>
        </p:grpSpPr>
        <p:sp>
          <p:nvSpPr>
            <p:cNvPr id="90" name="Rectangle 89"/>
            <p:cNvSpPr/>
            <p:nvPr/>
          </p:nvSpPr>
          <p:spPr>
            <a:xfrm>
              <a:off x="1161077" y="1382272"/>
              <a:ext cx="421910" cy="215444"/>
            </a:xfrm>
            <a:prstGeom prst="rect">
              <a:avLst/>
            </a:prstGeom>
          </p:spPr>
          <p:txBody>
            <a:bodyPr wrap="none">
              <a:spAutoFit/>
            </a:bodyPr>
            <a:lstStyle/>
            <a:p>
              <a:r>
                <a:rPr lang="en-US" sz="800" b="1" dirty="0">
                  <a:solidFill>
                    <a:srgbClr val="ED3CE1"/>
                  </a:solidFill>
                </a:rPr>
                <a:t>KPAH</a:t>
              </a:r>
            </a:p>
          </p:txBody>
        </p:sp>
        <p:sp>
          <p:nvSpPr>
            <p:cNvPr id="91" name="Rectangle 90"/>
            <p:cNvSpPr/>
            <p:nvPr/>
          </p:nvSpPr>
          <p:spPr>
            <a:xfrm>
              <a:off x="1515185" y="1468818"/>
              <a:ext cx="415498" cy="215444"/>
            </a:xfrm>
            <a:prstGeom prst="rect">
              <a:avLst/>
            </a:prstGeom>
          </p:spPr>
          <p:txBody>
            <a:bodyPr wrap="none">
              <a:spAutoFit/>
            </a:bodyPr>
            <a:lstStyle/>
            <a:p>
              <a:r>
                <a:rPr lang="en-US" sz="800" b="1">
                  <a:solidFill>
                    <a:srgbClr val="ED3CE1"/>
                  </a:solidFill>
                </a:rPr>
                <a:t>KHPX</a:t>
              </a:r>
            </a:p>
          </p:txBody>
        </p:sp>
        <p:sp>
          <p:nvSpPr>
            <p:cNvPr id="92" name="Rectangle 91"/>
            <p:cNvSpPr/>
            <p:nvPr/>
          </p:nvSpPr>
          <p:spPr>
            <a:xfrm>
              <a:off x="1657770" y="1607192"/>
              <a:ext cx="429926" cy="215444"/>
            </a:xfrm>
            <a:prstGeom prst="rect">
              <a:avLst/>
            </a:prstGeom>
          </p:spPr>
          <p:txBody>
            <a:bodyPr wrap="none">
              <a:spAutoFit/>
            </a:bodyPr>
            <a:lstStyle/>
            <a:p>
              <a:r>
                <a:rPr lang="en-US" sz="800" b="1" dirty="0" smtClean="0">
                  <a:solidFill>
                    <a:srgbClr val="ED3CE1"/>
                  </a:solidFill>
                </a:rPr>
                <a:t>KOHX</a:t>
              </a:r>
              <a:endParaRPr lang="en-US" sz="800" b="1" dirty="0">
                <a:solidFill>
                  <a:srgbClr val="ED3CE1"/>
                </a:solidFill>
              </a:endParaRPr>
            </a:p>
          </p:txBody>
        </p:sp>
        <p:sp>
          <p:nvSpPr>
            <p:cNvPr id="93" name="Rectangle 92"/>
            <p:cNvSpPr/>
            <p:nvPr/>
          </p:nvSpPr>
          <p:spPr>
            <a:xfrm>
              <a:off x="1791974" y="1973036"/>
              <a:ext cx="412292" cy="215444"/>
            </a:xfrm>
            <a:prstGeom prst="rect">
              <a:avLst/>
            </a:prstGeom>
          </p:spPr>
          <p:txBody>
            <a:bodyPr wrap="none">
              <a:spAutoFit/>
            </a:bodyPr>
            <a:lstStyle/>
            <a:p>
              <a:r>
                <a:rPr lang="en-US" sz="800" b="1" smtClean="0">
                  <a:solidFill>
                    <a:srgbClr val="ED3CE1"/>
                  </a:solidFill>
                </a:rPr>
                <a:t>KHTX</a:t>
              </a:r>
              <a:endParaRPr lang="en-US" sz="800" b="1" dirty="0">
                <a:solidFill>
                  <a:srgbClr val="ED3CE1"/>
                </a:solidFill>
              </a:endParaRPr>
            </a:p>
          </p:txBody>
        </p:sp>
        <p:sp>
          <p:nvSpPr>
            <p:cNvPr id="94" name="Rectangle 93"/>
            <p:cNvSpPr/>
            <p:nvPr/>
          </p:nvSpPr>
          <p:spPr>
            <a:xfrm>
              <a:off x="1277305" y="2251783"/>
              <a:ext cx="455574" cy="215444"/>
            </a:xfrm>
            <a:prstGeom prst="rect">
              <a:avLst/>
            </a:prstGeom>
          </p:spPr>
          <p:txBody>
            <a:bodyPr wrap="none">
              <a:spAutoFit/>
            </a:bodyPr>
            <a:lstStyle/>
            <a:p>
              <a:r>
                <a:rPr lang="en-US" sz="800" b="1" dirty="0" smtClean="0">
                  <a:solidFill>
                    <a:srgbClr val="ED3CE1"/>
                  </a:solidFill>
                </a:rPr>
                <a:t>KGWX</a:t>
              </a:r>
              <a:endParaRPr lang="en-US" sz="800" b="1" dirty="0">
                <a:solidFill>
                  <a:srgbClr val="ED3CE1"/>
                </a:solidFill>
              </a:endParaRPr>
            </a:p>
          </p:txBody>
        </p:sp>
        <p:sp>
          <p:nvSpPr>
            <p:cNvPr id="95" name="Rectangle 94"/>
            <p:cNvSpPr/>
            <p:nvPr/>
          </p:nvSpPr>
          <p:spPr>
            <a:xfrm>
              <a:off x="894028" y="1864331"/>
              <a:ext cx="441146" cy="215444"/>
            </a:xfrm>
            <a:prstGeom prst="rect">
              <a:avLst/>
            </a:prstGeom>
          </p:spPr>
          <p:txBody>
            <a:bodyPr wrap="none">
              <a:spAutoFit/>
            </a:bodyPr>
            <a:lstStyle/>
            <a:p>
              <a:r>
                <a:rPr lang="en-US" sz="800" b="1" smtClean="0">
                  <a:solidFill>
                    <a:srgbClr val="ED3CE1"/>
                  </a:solidFill>
                </a:rPr>
                <a:t>KNQA</a:t>
              </a:r>
              <a:endParaRPr lang="en-US" sz="800" b="1" dirty="0">
                <a:solidFill>
                  <a:srgbClr val="ED3CE1"/>
                </a:solidFill>
              </a:endParaRPr>
            </a:p>
          </p:txBody>
        </p:sp>
        <p:sp>
          <p:nvSpPr>
            <p:cNvPr id="96" name="Rectangle 95"/>
            <p:cNvSpPr/>
            <p:nvPr/>
          </p:nvSpPr>
          <p:spPr>
            <a:xfrm>
              <a:off x="217311" y="3001083"/>
              <a:ext cx="413896" cy="215444"/>
            </a:xfrm>
            <a:prstGeom prst="rect">
              <a:avLst/>
            </a:prstGeom>
          </p:spPr>
          <p:txBody>
            <a:bodyPr wrap="none">
              <a:spAutoFit/>
            </a:bodyPr>
            <a:lstStyle/>
            <a:p>
              <a:r>
                <a:rPr lang="en-US" sz="800" b="1" smtClean="0">
                  <a:solidFill>
                    <a:srgbClr val="ED3CE1"/>
                  </a:solidFill>
                </a:rPr>
                <a:t>KPOE</a:t>
              </a:r>
              <a:endParaRPr lang="en-US" sz="800" b="1" dirty="0">
                <a:solidFill>
                  <a:srgbClr val="ED3CE1"/>
                </a:solidFill>
              </a:endParaRPr>
            </a:p>
          </p:txBody>
        </p:sp>
        <p:sp>
          <p:nvSpPr>
            <p:cNvPr id="97" name="Rectangle 96"/>
            <p:cNvSpPr/>
            <p:nvPr/>
          </p:nvSpPr>
          <p:spPr>
            <a:xfrm>
              <a:off x="874660" y="2701883"/>
              <a:ext cx="426720" cy="215444"/>
            </a:xfrm>
            <a:prstGeom prst="rect">
              <a:avLst/>
            </a:prstGeom>
          </p:spPr>
          <p:txBody>
            <a:bodyPr wrap="none">
              <a:spAutoFit/>
            </a:bodyPr>
            <a:lstStyle/>
            <a:p>
              <a:r>
                <a:rPr lang="en-US" sz="800" b="1" dirty="0" smtClean="0">
                  <a:solidFill>
                    <a:srgbClr val="ED3CE1"/>
                  </a:solidFill>
                </a:rPr>
                <a:t>KDGX</a:t>
              </a:r>
              <a:endParaRPr lang="en-US" sz="800" b="1" dirty="0">
                <a:solidFill>
                  <a:srgbClr val="ED3CE1"/>
                </a:solidFill>
              </a:endParaRPr>
            </a:p>
          </p:txBody>
        </p:sp>
        <p:sp>
          <p:nvSpPr>
            <p:cNvPr id="98" name="Rectangle 97"/>
            <p:cNvSpPr/>
            <p:nvPr/>
          </p:nvSpPr>
          <p:spPr>
            <a:xfrm>
              <a:off x="1597229" y="2447459"/>
              <a:ext cx="444352" cy="215444"/>
            </a:xfrm>
            <a:prstGeom prst="rect">
              <a:avLst/>
            </a:prstGeom>
          </p:spPr>
          <p:txBody>
            <a:bodyPr wrap="none">
              <a:spAutoFit/>
            </a:bodyPr>
            <a:lstStyle/>
            <a:p>
              <a:r>
                <a:rPr lang="en-US" sz="800" b="1" dirty="0" smtClean="0">
                  <a:solidFill>
                    <a:srgbClr val="ED3CE1"/>
                  </a:solidFill>
                </a:rPr>
                <a:t>KBMX</a:t>
              </a:r>
              <a:endParaRPr lang="en-US" sz="800" b="1" dirty="0">
                <a:solidFill>
                  <a:srgbClr val="ED3CE1"/>
                </a:solidFill>
              </a:endParaRPr>
            </a:p>
          </p:txBody>
        </p:sp>
      </p:grpSp>
      <p:grpSp>
        <p:nvGrpSpPr>
          <p:cNvPr id="6" name="Group 5"/>
          <p:cNvGrpSpPr/>
          <p:nvPr/>
        </p:nvGrpSpPr>
        <p:grpSpPr>
          <a:xfrm>
            <a:off x="6506233" y="1472906"/>
            <a:ext cx="2528491" cy="1828800"/>
            <a:chOff x="6506233" y="1472906"/>
            <a:chExt cx="2528491" cy="1828800"/>
          </a:xfrm>
        </p:grpSpPr>
        <p:pic>
          <p:nvPicPr>
            <p:cNvPr id="38" name="Picture 37"/>
            <p:cNvPicPr>
              <a:picLocks noChangeAspect="1"/>
            </p:cNvPicPr>
            <p:nvPr/>
          </p:nvPicPr>
          <p:blipFill rotWithShape="1">
            <a:blip r:embed="rId9">
              <a:extLst>
                <a:ext uri="{28A0092B-C50C-407E-A947-70E740481C1C}">
                  <a14:useLocalDpi xmlns:a14="http://schemas.microsoft.com/office/drawing/2010/main" val="0"/>
                </a:ext>
              </a:extLst>
            </a:blip>
            <a:srcRect t="8446"/>
            <a:stretch/>
          </p:blipFill>
          <p:spPr>
            <a:xfrm>
              <a:off x="6506233" y="1472906"/>
              <a:ext cx="2528491" cy="1828800"/>
            </a:xfrm>
            <a:prstGeom prst="rect">
              <a:avLst/>
            </a:prstGeom>
            <a:ln>
              <a:solidFill>
                <a:srgbClr val="FFFFFF"/>
              </a:solidFill>
            </a:ln>
          </p:spPr>
        </p:pic>
        <p:sp>
          <p:nvSpPr>
            <p:cNvPr id="39" name="TextBox 38"/>
            <p:cNvSpPr txBox="1"/>
            <p:nvPr/>
          </p:nvSpPr>
          <p:spPr>
            <a:xfrm>
              <a:off x="6508943" y="1522832"/>
              <a:ext cx="707789" cy="338554"/>
            </a:xfrm>
            <a:prstGeom prst="rect">
              <a:avLst/>
            </a:prstGeom>
            <a:noFill/>
          </p:spPr>
          <p:txBody>
            <a:bodyPr wrap="square" rtlCol="0">
              <a:spAutoFit/>
            </a:bodyPr>
            <a:lstStyle/>
            <a:p>
              <a:r>
                <a:rPr lang="en-US" sz="1600" b="1" dirty="0" smtClean="0">
                  <a:effectLst>
                    <a:outerShdw blurRad="50800" dist="38100" dir="2700000" algn="tl" rotWithShape="0">
                      <a:srgbClr val="000000">
                        <a:alpha val="43000"/>
                      </a:srgbClr>
                    </a:outerShdw>
                  </a:effectLst>
                </a:rPr>
                <a:t>W(A)</a:t>
              </a:r>
              <a:endParaRPr lang="en-US" sz="1600" b="1" dirty="0">
                <a:effectLst>
                  <a:outerShdw blurRad="50800" dist="38100" dir="2700000" algn="tl" rotWithShape="0">
                    <a:srgbClr val="000000">
                      <a:alpha val="43000"/>
                    </a:srgbClr>
                  </a:outerShdw>
                </a:effectLst>
              </a:endParaRPr>
            </a:p>
          </p:txBody>
        </p:sp>
      </p:grpSp>
      <p:sp>
        <p:nvSpPr>
          <p:cNvPr id="78" name="Slide Number Placeholder 2"/>
          <p:cNvSpPr txBox="1">
            <a:spLocks/>
          </p:cNvSpPr>
          <p:nvPr/>
        </p:nvSpPr>
        <p:spPr>
          <a:xfrm>
            <a:off x="8065214" y="120730"/>
            <a:ext cx="941203" cy="30175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A2D853-AEF1-954B-B0E8-4D0164F320ED}" type="slidenum">
              <a:rPr lang="en-US" smtClean="0"/>
              <a:pPr/>
              <a:t>34</a:t>
            </a:fld>
            <a:endParaRPr lang="en-US" dirty="0"/>
          </a:p>
        </p:txBody>
      </p:sp>
    </p:spTree>
    <p:extLst>
      <p:ext uri="{BB962C8B-B14F-4D97-AF65-F5344CB8AC3E}">
        <p14:creationId xmlns:p14="http://schemas.microsoft.com/office/powerpoint/2010/main" val="8423144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21" y="363765"/>
            <a:ext cx="7849521" cy="830036"/>
          </a:xfrm>
        </p:spPr>
        <p:txBody>
          <a:bodyPr>
            <a:normAutofit/>
          </a:bodyPr>
          <a:lstStyle/>
          <a:p>
            <a:r>
              <a:rPr lang="en-US" dirty="0" smtClean="0"/>
              <a:t>Taiwan Radar QPE – 2015 </a:t>
            </a:r>
            <a:endParaRPr lang="en-US" dirty="0"/>
          </a:p>
        </p:txBody>
      </p:sp>
      <p:sp>
        <p:nvSpPr>
          <p:cNvPr id="4" name="Slide Number Placeholder 3"/>
          <p:cNvSpPr>
            <a:spLocks noGrp="1"/>
          </p:cNvSpPr>
          <p:nvPr>
            <p:ph type="sldNum" sz="quarter" idx="12"/>
          </p:nvPr>
        </p:nvSpPr>
        <p:spPr/>
        <p:txBody>
          <a:bodyPr/>
          <a:lstStyle/>
          <a:p>
            <a:fld id="{C2B42FF8-D270-DC47-AB49-D3A0BE0EC3CC}" type="slidenum">
              <a:rPr lang="en-US" smtClean="0"/>
              <a:t>35</a:t>
            </a:fld>
            <a:endParaRPr lang="en-US" dirty="0"/>
          </a:p>
        </p:txBody>
      </p:sp>
      <p:sp>
        <p:nvSpPr>
          <p:cNvPr id="5" name="Parallelogram 4"/>
          <p:cNvSpPr/>
          <p:nvPr/>
        </p:nvSpPr>
        <p:spPr>
          <a:xfrm>
            <a:off x="1737171" y="1643788"/>
            <a:ext cx="1639004" cy="410573"/>
          </a:xfrm>
          <a:prstGeom prst="parallelogram">
            <a:avLst/>
          </a:prstGeom>
          <a:solidFill>
            <a:schemeClr val="bg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RCCG, RCKT, RCHL</a:t>
            </a:r>
            <a:endParaRPr lang="en-US" sz="1400" dirty="0">
              <a:solidFill>
                <a:schemeClr val="bg1"/>
              </a:solidFill>
              <a:effectLst>
                <a:outerShdw blurRad="50800" dist="38100" dir="2700000" algn="tl" rotWithShape="0">
                  <a:srgbClr val="000000">
                    <a:alpha val="43000"/>
                  </a:srgbClr>
                </a:outerShdw>
              </a:effectLst>
            </a:endParaRPr>
          </a:p>
        </p:txBody>
      </p:sp>
      <p:sp>
        <p:nvSpPr>
          <p:cNvPr id="6" name="Parallelogram 5"/>
          <p:cNvSpPr/>
          <p:nvPr/>
        </p:nvSpPr>
        <p:spPr>
          <a:xfrm>
            <a:off x="3586205" y="1663528"/>
            <a:ext cx="1249038" cy="303892"/>
          </a:xfrm>
          <a:prstGeom prst="parallelogram">
            <a:avLst/>
          </a:prstGeom>
          <a:solidFill>
            <a:schemeClr val="bg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0000"/>
                </a:solidFill>
                <a:effectLst>
                  <a:outerShdw blurRad="50800" dist="38100" dir="2700000" algn="tl" rotWithShape="0">
                    <a:srgbClr val="000000">
                      <a:alpha val="43000"/>
                    </a:srgbClr>
                  </a:outerShdw>
                </a:effectLst>
              </a:rPr>
              <a:t>RCWF</a:t>
            </a:r>
            <a:endParaRPr lang="en-US" sz="1400" dirty="0">
              <a:solidFill>
                <a:srgbClr val="FF0000"/>
              </a:solidFill>
              <a:effectLst>
                <a:outerShdw blurRad="50800" dist="38100" dir="2700000" algn="tl" rotWithShape="0">
                  <a:srgbClr val="000000">
                    <a:alpha val="43000"/>
                  </a:srgbClr>
                </a:outerShdw>
              </a:effectLst>
            </a:endParaRPr>
          </a:p>
        </p:txBody>
      </p:sp>
      <p:sp>
        <p:nvSpPr>
          <p:cNvPr id="7" name="Parallelogram 6"/>
          <p:cNvSpPr/>
          <p:nvPr/>
        </p:nvSpPr>
        <p:spPr>
          <a:xfrm>
            <a:off x="5250994" y="1663527"/>
            <a:ext cx="1328983" cy="417982"/>
          </a:xfrm>
          <a:prstGeom prst="parallelogram">
            <a:avLst/>
          </a:prstGeom>
          <a:solidFill>
            <a:schemeClr val="bg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RCMK, RCCK</a:t>
            </a:r>
            <a:endParaRPr lang="en-US" sz="1400" dirty="0">
              <a:solidFill>
                <a:schemeClr val="bg1"/>
              </a:solidFill>
              <a:effectLst>
                <a:outerShdw blurRad="50800" dist="38100" dir="2700000" algn="tl" rotWithShape="0">
                  <a:srgbClr val="000000">
                    <a:alpha val="43000"/>
                  </a:srgbClr>
                </a:outerShdw>
              </a:effectLst>
            </a:endParaRPr>
          </a:p>
        </p:txBody>
      </p:sp>
      <p:sp>
        <p:nvSpPr>
          <p:cNvPr id="3" name="Rectangle 2"/>
          <p:cNvSpPr/>
          <p:nvPr/>
        </p:nvSpPr>
        <p:spPr>
          <a:xfrm>
            <a:off x="1863264" y="2343962"/>
            <a:ext cx="1284173" cy="393318"/>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Single-pol QC</a:t>
            </a:r>
            <a:endParaRPr lang="en-US" sz="1400" dirty="0">
              <a:solidFill>
                <a:srgbClr val="000000"/>
              </a:solidFill>
              <a:effectLst>
                <a:outerShdw blurRad="50800" dist="38100" dir="2700000" algn="tl" rotWithShape="0">
                  <a:srgbClr val="000000">
                    <a:alpha val="43000"/>
                  </a:srgbClr>
                </a:outerShdw>
              </a:effectLst>
            </a:endParaRPr>
          </a:p>
        </p:txBody>
      </p:sp>
      <p:sp>
        <p:nvSpPr>
          <p:cNvPr id="8" name="Rectangle 7"/>
          <p:cNvSpPr/>
          <p:nvPr/>
        </p:nvSpPr>
        <p:spPr>
          <a:xfrm>
            <a:off x="1888251" y="2948822"/>
            <a:ext cx="1234200" cy="393816"/>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effectLst>
                  <a:outerShdw blurRad="50800" dist="38100" dir="2700000" algn="tl" rotWithShape="0">
                    <a:srgbClr val="000000">
                      <a:alpha val="43000"/>
                    </a:srgbClr>
                  </a:outerShdw>
                </a:effectLst>
              </a:rPr>
              <a:t>Sea clutter </a:t>
            </a:r>
            <a:r>
              <a:rPr lang="en-US" sz="1400" dirty="0" smtClean="0">
                <a:solidFill>
                  <a:srgbClr val="000000"/>
                </a:solidFill>
                <a:effectLst>
                  <a:outerShdw blurRad="50800" dist="38100" dir="2700000" algn="tl" rotWithShape="0">
                    <a:srgbClr val="000000">
                      <a:alpha val="43000"/>
                    </a:srgbClr>
                  </a:outerShdw>
                </a:effectLst>
              </a:rPr>
              <a:t>removal</a:t>
            </a:r>
            <a:endParaRPr lang="en-US" sz="1400" dirty="0">
              <a:solidFill>
                <a:srgbClr val="000000"/>
              </a:solidFill>
              <a:effectLst>
                <a:outerShdw blurRad="50800" dist="38100" dir="2700000" algn="tl" rotWithShape="0">
                  <a:srgbClr val="000000">
                    <a:alpha val="43000"/>
                  </a:srgbClr>
                </a:outerShdw>
              </a:effectLst>
            </a:endParaRPr>
          </a:p>
        </p:txBody>
      </p:sp>
      <p:sp>
        <p:nvSpPr>
          <p:cNvPr id="12" name="Rectangle 11"/>
          <p:cNvSpPr/>
          <p:nvPr/>
        </p:nvSpPr>
        <p:spPr>
          <a:xfrm>
            <a:off x="5175751" y="2357122"/>
            <a:ext cx="1374973" cy="328854"/>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Dual-pol QC_A</a:t>
            </a:r>
            <a:endParaRPr lang="en-US" sz="1400" dirty="0">
              <a:solidFill>
                <a:srgbClr val="000000"/>
              </a:solidFill>
              <a:effectLst>
                <a:outerShdw blurRad="50800" dist="38100" dir="2700000" algn="tl" rotWithShape="0">
                  <a:srgbClr val="000000">
                    <a:alpha val="43000"/>
                  </a:srgbClr>
                </a:outerShdw>
              </a:effectLst>
            </a:endParaRPr>
          </a:p>
        </p:txBody>
      </p:sp>
      <p:cxnSp>
        <p:nvCxnSpPr>
          <p:cNvPr id="56" name="Straight Arrow Connector 55"/>
          <p:cNvCxnSpPr>
            <a:stCxn id="5" idx="3"/>
            <a:endCxn id="3" idx="0"/>
          </p:cNvCxnSpPr>
          <p:nvPr/>
        </p:nvCxnSpPr>
        <p:spPr>
          <a:xfrm>
            <a:off x="2505351" y="2054361"/>
            <a:ext cx="0" cy="2896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3" idx="2"/>
            <a:endCxn id="8" idx="0"/>
          </p:cNvCxnSpPr>
          <p:nvPr/>
        </p:nvCxnSpPr>
        <p:spPr>
          <a:xfrm>
            <a:off x="2505351" y="2737280"/>
            <a:ext cx="0" cy="2115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6" idx="3"/>
            <a:endCxn id="73" idx="0"/>
          </p:cNvCxnSpPr>
          <p:nvPr/>
        </p:nvCxnSpPr>
        <p:spPr>
          <a:xfrm>
            <a:off x="4172738" y="1967420"/>
            <a:ext cx="0" cy="399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7" idx="3"/>
            <a:endCxn id="12" idx="0"/>
          </p:cNvCxnSpPr>
          <p:nvPr/>
        </p:nvCxnSpPr>
        <p:spPr>
          <a:xfrm>
            <a:off x="5863238" y="2081509"/>
            <a:ext cx="0" cy="2756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12" idx="2"/>
            <a:endCxn id="85" idx="0"/>
          </p:cNvCxnSpPr>
          <p:nvPr/>
        </p:nvCxnSpPr>
        <p:spPr>
          <a:xfrm>
            <a:off x="5863238" y="2685976"/>
            <a:ext cx="0" cy="2565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3485251" y="2366519"/>
            <a:ext cx="1374973" cy="328854"/>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Dual-pol QC_A</a:t>
            </a:r>
            <a:endParaRPr lang="en-US" sz="1400" dirty="0">
              <a:solidFill>
                <a:srgbClr val="000000"/>
              </a:solidFill>
              <a:effectLst>
                <a:outerShdw blurRad="50800" dist="38100" dir="2700000" algn="tl" rotWithShape="0">
                  <a:srgbClr val="000000">
                    <a:alpha val="43000"/>
                  </a:srgbClr>
                </a:outerShdw>
              </a:effectLst>
            </a:endParaRPr>
          </a:p>
        </p:txBody>
      </p:sp>
      <p:sp>
        <p:nvSpPr>
          <p:cNvPr id="85" name="Rectangle 84"/>
          <p:cNvSpPr/>
          <p:nvPr/>
        </p:nvSpPr>
        <p:spPr>
          <a:xfrm>
            <a:off x="5204986" y="2942569"/>
            <a:ext cx="1316503" cy="457395"/>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Attenuation Correction</a:t>
            </a:r>
            <a:endParaRPr lang="en-US" sz="1400" dirty="0">
              <a:solidFill>
                <a:srgbClr val="000000"/>
              </a:solidFill>
              <a:effectLst>
                <a:outerShdw blurRad="50800" dist="38100" dir="2700000" algn="tl" rotWithShape="0">
                  <a:srgbClr val="000000">
                    <a:alpha val="43000"/>
                  </a:srgbClr>
                </a:outerShdw>
              </a:effectLst>
            </a:endParaRPr>
          </a:p>
        </p:txBody>
      </p:sp>
      <p:sp>
        <p:nvSpPr>
          <p:cNvPr id="121" name="Rectangle 120"/>
          <p:cNvSpPr/>
          <p:nvPr/>
        </p:nvSpPr>
        <p:spPr>
          <a:xfrm>
            <a:off x="1883430" y="3522341"/>
            <a:ext cx="1234200" cy="405916"/>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effectLst>
                  <a:outerShdw blurRad="50800" dist="38100" dir="2700000" algn="tl" rotWithShape="0">
                    <a:srgbClr val="000000">
                      <a:alpha val="43000"/>
                    </a:srgbClr>
                  </a:outerShdw>
                </a:effectLst>
              </a:rPr>
              <a:t>Ground clutter filter</a:t>
            </a:r>
          </a:p>
        </p:txBody>
      </p:sp>
      <p:cxnSp>
        <p:nvCxnSpPr>
          <p:cNvPr id="124" name="Straight Arrow Connector 123"/>
          <p:cNvCxnSpPr>
            <a:stCxn id="8" idx="2"/>
            <a:endCxn id="121" idx="0"/>
          </p:cNvCxnSpPr>
          <p:nvPr/>
        </p:nvCxnSpPr>
        <p:spPr>
          <a:xfrm flipH="1">
            <a:off x="2500530" y="3342638"/>
            <a:ext cx="4821" cy="1797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468120" y="4816110"/>
            <a:ext cx="791429" cy="344478"/>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effectLst>
                  <a:outerShdw blurRad="50800" dist="38100" dir="2700000" algn="tl" rotWithShape="0">
                    <a:srgbClr val="000000">
                      <a:alpha val="43000"/>
                    </a:srgbClr>
                  </a:outerShdw>
                </a:effectLst>
              </a:rPr>
              <a:t>R(Z)</a:t>
            </a:r>
            <a:endParaRPr lang="en-US" sz="1600" dirty="0">
              <a:solidFill>
                <a:srgbClr val="000000"/>
              </a:solidFill>
              <a:effectLst>
                <a:outerShdw blurRad="50800" dist="38100" dir="2700000" algn="tl" rotWithShape="0">
                  <a:srgbClr val="000000">
                    <a:alpha val="43000"/>
                  </a:srgbClr>
                </a:outerShdw>
              </a:effectLst>
            </a:endParaRPr>
          </a:p>
        </p:txBody>
      </p:sp>
      <p:sp>
        <p:nvSpPr>
          <p:cNvPr id="42" name="Rectangle 41"/>
          <p:cNvSpPr/>
          <p:nvPr/>
        </p:nvSpPr>
        <p:spPr>
          <a:xfrm>
            <a:off x="4263731" y="5951664"/>
            <a:ext cx="1527643" cy="351199"/>
          </a:xfrm>
          <a:prstGeom prst="rect">
            <a:avLst/>
          </a:prstGeom>
          <a:solidFill>
            <a:srgbClr val="FFCF99"/>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effectLst>
                  <a:outerShdw blurRad="50800" dist="38100" dir="2700000" algn="tl" rotWithShape="0">
                    <a:srgbClr val="000000">
                      <a:alpha val="43000"/>
                    </a:srgbClr>
                  </a:outerShdw>
                </a:effectLst>
              </a:rPr>
              <a:t>QPE Mosaic</a:t>
            </a:r>
            <a:endParaRPr lang="en-US" dirty="0">
              <a:solidFill>
                <a:srgbClr val="000000"/>
              </a:solidFill>
              <a:effectLst>
                <a:outerShdw blurRad="50800" dist="38100" dir="2700000" algn="tl" rotWithShape="0">
                  <a:srgbClr val="000000">
                    <a:alpha val="43000"/>
                  </a:srgbClr>
                </a:outerShdw>
              </a:effectLst>
            </a:endParaRPr>
          </a:p>
        </p:txBody>
      </p:sp>
      <p:sp>
        <p:nvSpPr>
          <p:cNvPr id="43" name="Rectangle 42"/>
          <p:cNvSpPr/>
          <p:nvPr/>
        </p:nvSpPr>
        <p:spPr>
          <a:xfrm>
            <a:off x="443482" y="4463967"/>
            <a:ext cx="829106" cy="49605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3-D Mosaic</a:t>
            </a:r>
            <a:endParaRPr lang="en-US" sz="1400" dirty="0">
              <a:solidFill>
                <a:srgbClr val="000000"/>
              </a:solidFill>
              <a:effectLst>
                <a:outerShdw blurRad="50800" dist="38100" dir="2700000" algn="tl" rotWithShape="0">
                  <a:srgbClr val="000000">
                    <a:alpha val="43000"/>
                  </a:srgbClr>
                </a:outerShdw>
              </a:effectLst>
            </a:endParaRPr>
          </a:p>
        </p:txBody>
      </p:sp>
      <p:sp>
        <p:nvSpPr>
          <p:cNvPr id="44" name="Rectangle 43"/>
          <p:cNvSpPr/>
          <p:nvPr/>
        </p:nvSpPr>
        <p:spPr>
          <a:xfrm>
            <a:off x="1707670" y="4733644"/>
            <a:ext cx="1270346" cy="494775"/>
          </a:xfrm>
          <a:prstGeom prst="rect">
            <a:avLst/>
          </a:prstGeom>
          <a:solidFill>
            <a:srgbClr val="FFC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Precipitation classification</a:t>
            </a:r>
            <a:endParaRPr lang="en-US" sz="1400" dirty="0">
              <a:solidFill>
                <a:srgbClr val="000000"/>
              </a:solidFill>
              <a:effectLst>
                <a:outerShdw blurRad="50800" dist="38100" dir="2700000" algn="tl" rotWithShape="0">
                  <a:srgbClr val="000000">
                    <a:alpha val="43000"/>
                  </a:srgbClr>
                </a:outerShdw>
              </a:effectLst>
            </a:endParaRPr>
          </a:p>
        </p:txBody>
      </p:sp>
      <p:cxnSp>
        <p:nvCxnSpPr>
          <p:cNvPr id="46" name="Straight Arrow Connector 45"/>
          <p:cNvCxnSpPr>
            <a:stCxn id="43" idx="3"/>
            <a:endCxn id="44" idx="1"/>
          </p:cNvCxnSpPr>
          <p:nvPr/>
        </p:nvCxnSpPr>
        <p:spPr>
          <a:xfrm>
            <a:off x="1272588" y="4711997"/>
            <a:ext cx="435082" cy="269035"/>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41" idx="2"/>
            <a:endCxn id="42" idx="0"/>
          </p:cNvCxnSpPr>
          <p:nvPr/>
        </p:nvCxnSpPr>
        <p:spPr>
          <a:xfrm rot="16200000" flipH="1">
            <a:off x="4050156" y="4974267"/>
            <a:ext cx="791076" cy="1163718"/>
          </a:xfrm>
          <a:prstGeom prst="bentConnector3">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cxnSp>
        <p:nvCxnSpPr>
          <p:cNvPr id="48" name="Elbow Connector 47"/>
          <p:cNvCxnSpPr>
            <a:stCxn id="51" idx="2"/>
            <a:endCxn id="42" idx="0"/>
          </p:cNvCxnSpPr>
          <p:nvPr/>
        </p:nvCxnSpPr>
        <p:spPr>
          <a:xfrm rot="5400000">
            <a:off x="4853002" y="5434367"/>
            <a:ext cx="691848" cy="342746"/>
          </a:xfrm>
          <a:prstGeom prst="bentConnector3">
            <a:avLst>
              <a:gd name="adj1" fmla="val 50000"/>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4540471" y="4716882"/>
            <a:ext cx="1659656" cy="542934"/>
          </a:xfrm>
          <a:prstGeom prst="rect">
            <a:avLst/>
          </a:prstGeom>
          <a:solidFill>
            <a:srgbClr val="4FFBF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effectLst>
                  <a:outerShdw blurRad="50800" dist="38100" dir="2700000" algn="tl" rotWithShape="0">
                    <a:srgbClr val="000000">
                      <a:alpha val="43000"/>
                    </a:srgbClr>
                  </a:outerShdw>
                </a:effectLst>
              </a:rPr>
              <a:t>R(Z) + R(A) (fixed </a:t>
            </a:r>
            <a:r>
              <a:rPr lang="en-US" sz="1200" dirty="0" smtClean="0">
                <a:solidFill>
                  <a:srgbClr val="000000"/>
                </a:solidFill>
                <a:effectLst>
                  <a:outerShdw blurRad="50800" dist="38100" dir="2700000" algn="tl" rotWithShape="0">
                    <a:srgbClr val="000000">
                      <a:alpha val="43000"/>
                    </a:srgbClr>
                  </a:outerShdw>
                </a:effectLst>
                <a:latin typeface="Symbol" charset="2"/>
                <a:cs typeface="Symbol" charset="2"/>
              </a:rPr>
              <a:t>a</a:t>
            </a:r>
            <a:r>
              <a:rPr lang="en-US" sz="1200" dirty="0" smtClean="0">
                <a:solidFill>
                  <a:srgbClr val="000000"/>
                </a:solidFill>
                <a:effectLst>
                  <a:outerShdw blurRad="50800" dist="38100" dir="2700000" algn="tl" rotWithShape="0">
                    <a:srgbClr val="000000">
                      <a:alpha val="43000"/>
                    </a:srgbClr>
                  </a:outerShdw>
                </a:effectLst>
              </a:rPr>
              <a:t>)</a:t>
            </a:r>
            <a:endParaRPr lang="en-US" sz="1200" dirty="0">
              <a:solidFill>
                <a:srgbClr val="000000"/>
              </a:solidFill>
              <a:effectLst>
                <a:outerShdw blurRad="50800" dist="38100" dir="2700000" algn="tl" rotWithShape="0">
                  <a:srgbClr val="000000">
                    <a:alpha val="43000"/>
                  </a:srgbClr>
                </a:outerShdw>
              </a:effectLst>
            </a:endParaRPr>
          </a:p>
        </p:txBody>
      </p:sp>
      <p:cxnSp>
        <p:nvCxnSpPr>
          <p:cNvPr id="52" name="Straight Arrow Connector 51"/>
          <p:cNvCxnSpPr>
            <a:stCxn id="44" idx="3"/>
            <a:endCxn id="41" idx="1"/>
          </p:cNvCxnSpPr>
          <p:nvPr/>
        </p:nvCxnSpPr>
        <p:spPr>
          <a:xfrm>
            <a:off x="2978016" y="4981032"/>
            <a:ext cx="490104" cy="7317"/>
          </a:xfrm>
          <a:prstGeom prst="straightConnector1">
            <a:avLst/>
          </a:prstGeom>
          <a:ln>
            <a:solidFill>
              <a:srgbClr val="6CEEBB"/>
            </a:solidFill>
            <a:tailEnd type="arrow"/>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443481" y="5136887"/>
            <a:ext cx="829107" cy="32844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Model</a:t>
            </a:r>
            <a:endParaRPr lang="en-US" sz="1400" dirty="0">
              <a:solidFill>
                <a:srgbClr val="000000"/>
              </a:solidFill>
              <a:effectLst>
                <a:outerShdw blurRad="50800" dist="38100" dir="2700000" algn="tl" rotWithShape="0">
                  <a:srgbClr val="000000">
                    <a:alpha val="43000"/>
                  </a:srgbClr>
                </a:outerShdw>
              </a:effectLst>
            </a:endParaRPr>
          </a:p>
        </p:txBody>
      </p:sp>
      <p:cxnSp>
        <p:nvCxnSpPr>
          <p:cNvPr id="54" name="Straight Arrow Connector 53"/>
          <p:cNvCxnSpPr>
            <a:stCxn id="53" idx="3"/>
            <a:endCxn id="44" idx="1"/>
          </p:cNvCxnSpPr>
          <p:nvPr/>
        </p:nvCxnSpPr>
        <p:spPr>
          <a:xfrm flipV="1">
            <a:off x="1272588" y="4981032"/>
            <a:ext cx="435082" cy="320076"/>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54"/>
          <p:cNvCxnSpPr>
            <a:stCxn id="121" idx="2"/>
            <a:endCxn id="41" idx="0"/>
          </p:cNvCxnSpPr>
          <p:nvPr/>
        </p:nvCxnSpPr>
        <p:spPr>
          <a:xfrm rot="16200000" flipH="1">
            <a:off x="2738256" y="3690530"/>
            <a:ext cx="887853" cy="1363305"/>
          </a:xfrm>
          <a:prstGeom prst="bentConnector3">
            <a:avLst>
              <a:gd name="adj1" fmla="val 50000"/>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73" idx="2"/>
            <a:endCxn id="51" idx="0"/>
          </p:cNvCxnSpPr>
          <p:nvPr/>
        </p:nvCxnSpPr>
        <p:spPr>
          <a:xfrm rot="16200000" flipH="1">
            <a:off x="3760764" y="3107346"/>
            <a:ext cx="2021509" cy="1197561"/>
          </a:xfrm>
          <a:prstGeom prst="bentConnector3">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cxnSp>
        <p:nvCxnSpPr>
          <p:cNvPr id="71" name="Elbow Connector 70"/>
          <p:cNvCxnSpPr>
            <a:stCxn id="85" idx="2"/>
            <a:endCxn id="59" idx="0"/>
          </p:cNvCxnSpPr>
          <p:nvPr/>
        </p:nvCxnSpPr>
        <p:spPr>
          <a:xfrm rot="16200000" flipH="1">
            <a:off x="5873269" y="3389932"/>
            <a:ext cx="1309601" cy="1329663"/>
          </a:xfrm>
          <a:prstGeom prst="bentConnector3">
            <a:avLst>
              <a:gd name="adj1" fmla="val 50000"/>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521489" y="4709565"/>
            <a:ext cx="1342823" cy="542934"/>
          </a:xfrm>
          <a:prstGeom prst="rect">
            <a:avLst/>
          </a:prstGeom>
          <a:solidFill>
            <a:srgbClr val="4FFBF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effectLst>
                  <a:outerShdw blurRad="50800" dist="38100" dir="2700000" algn="tl" rotWithShape="0">
                    <a:srgbClr val="000000">
                      <a:alpha val="43000"/>
                    </a:srgbClr>
                  </a:outerShdw>
                </a:effectLst>
              </a:rPr>
              <a:t>R(Z) + R(K</a:t>
            </a:r>
            <a:r>
              <a:rPr lang="en-US" sz="1200" baseline="-25000" dirty="0" smtClean="0">
                <a:solidFill>
                  <a:srgbClr val="000000"/>
                </a:solidFill>
                <a:effectLst>
                  <a:outerShdw blurRad="50800" dist="38100" dir="2700000" algn="tl" rotWithShape="0">
                    <a:srgbClr val="000000">
                      <a:alpha val="43000"/>
                    </a:srgbClr>
                  </a:outerShdw>
                </a:effectLst>
              </a:rPr>
              <a:t>DP</a:t>
            </a:r>
            <a:r>
              <a:rPr lang="en-US" sz="1200" dirty="0" smtClean="0">
                <a:solidFill>
                  <a:srgbClr val="000000"/>
                </a:solidFill>
                <a:effectLst>
                  <a:outerShdw blurRad="50800" dist="38100" dir="2700000" algn="tl" rotWithShape="0">
                    <a:srgbClr val="000000">
                      <a:alpha val="43000"/>
                    </a:srgbClr>
                  </a:outerShdw>
                </a:effectLst>
              </a:rPr>
              <a:t>)</a:t>
            </a:r>
            <a:endParaRPr lang="en-US" sz="1200" dirty="0">
              <a:solidFill>
                <a:srgbClr val="000000"/>
              </a:solidFill>
              <a:effectLst>
                <a:outerShdw blurRad="50800" dist="38100" dir="2700000" algn="tl" rotWithShape="0">
                  <a:srgbClr val="000000">
                    <a:alpha val="43000"/>
                  </a:srgbClr>
                </a:outerShdw>
              </a:effectLst>
            </a:endParaRPr>
          </a:p>
        </p:txBody>
      </p:sp>
      <p:cxnSp>
        <p:nvCxnSpPr>
          <p:cNvPr id="61" name="Elbow Connector 60"/>
          <p:cNvCxnSpPr>
            <a:stCxn id="59" idx="2"/>
            <a:endCxn id="42" idx="0"/>
          </p:cNvCxnSpPr>
          <p:nvPr/>
        </p:nvCxnSpPr>
        <p:spPr>
          <a:xfrm rot="5400000">
            <a:off x="5760645" y="4519407"/>
            <a:ext cx="699165" cy="2165348"/>
          </a:xfrm>
          <a:prstGeom prst="bentConnector3">
            <a:avLst>
              <a:gd name="adj1" fmla="val 50000"/>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sp>
        <p:nvSpPr>
          <p:cNvPr id="36" name="Parallelogram 35"/>
          <p:cNvSpPr/>
          <p:nvPr/>
        </p:nvSpPr>
        <p:spPr>
          <a:xfrm>
            <a:off x="7007906" y="1670936"/>
            <a:ext cx="1093910" cy="349123"/>
          </a:xfrm>
          <a:prstGeom prst="parallelogram">
            <a:avLst/>
          </a:prstGeom>
          <a:solidFill>
            <a:schemeClr val="bg2">
              <a:lumMod val="25000"/>
              <a:lumOff val="75000"/>
            </a:schemeClr>
          </a:solidFill>
          <a:ln>
            <a:no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RCCU</a:t>
            </a:r>
            <a:endParaRPr lang="en-US" sz="1400" dirty="0">
              <a:solidFill>
                <a:schemeClr val="bg1"/>
              </a:solidFill>
              <a:effectLst>
                <a:outerShdw blurRad="50800" dist="38100" dir="2700000" algn="tl" rotWithShape="0">
                  <a:srgbClr val="000000">
                    <a:alpha val="43000"/>
                  </a:srgbClr>
                </a:outerShdw>
              </a:effectLst>
            </a:endParaRPr>
          </a:p>
        </p:txBody>
      </p:sp>
      <p:cxnSp>
        <p:nvCxnSpPr>
          <p:cNvPr id="37" name="Straight Arrow Connector 36"/>
          <p:cNvCxnSpPr>
            <a:stCxn id="36" idx="4"/>
            <a:endCxn id="39" idx="0"/>
          </p:cNvCxnSpPr>
          <p:nvPr/>
        </p:nvCxnSpPr>
        <p:spPr>
          <a:xfrm flipH="1">
            <a:off x="7552859" y="2020059"/>
            <a:ext cx="2002" cy="3357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6891692" y="2942569"/>
            <a:ext cx="1316503" cy="457395"/>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0000"/>
                </a:solidFill>
                <a:effectLst>
                  <a:outerShdw blurRad="50800" dist="38100" dir="2700000" algn="tl" rotWithShape="0">
                    <a:srgbClr val="000000">
                      <a:alpha val="43000"/>
                    </a:srgbClr>
                  </a:outerShdw>
                </a:effectLst>
              </a:rPr>
              <a:t>Attenuation Correction</a:t>
            </a:r>
            <a:endParaRPr lang="en-US" sz="1400" dirty="0">
              <a:solidFill>
                <a:srgbClr val="FF0000"/>
              </a:solidFill>
              <a:effectLst>
                <a:outerShdw blurRad="50800" dist="38100" dir="2700000" algn="tl" rotWithShape="0">
                  <a:srgbClr val="000000">
                    <a:alpha val="43000"/>
                  </a:srgbClr>
                </a:outerShdw>
              </a:effectLst>
            </a:endParaRPr>
          </a:p>
        </p:txBody>
      </p:sp>
      <p:sp>
        <p:nvSpPr>
          <p:cNvPr id="39" name="Rectangle 38"/>
          <p:cNvSpPr/>
          <p:nvPr/>
        </p:nvSpPr>
        <p:spPr>
          <a:xfrm>
            <a:off x="6865372" y="2355785"/>
            <a:ext cx="1374973" cy="328854"/>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Dual-pol QC_B</a:t>
            </a:r>
            <a:endParaRPr lang="en-US" sz="1400" dirty="0">
              <a:solidFill>
                <a:srgbClr val="000000"/>
              </a:solidFill>
              <a:effectLst>
                <a:outerShdw blurRad="50800" dist="38100" dir="2700000" algn="tl" rotWithShape="0">
                  <a:srgbClr val="000000">
                    <a:alpha val="43000"/>
                  </a:srgbClr>
                </a:outerShdw>
              </a:effectLst>
            </a:endParaRPr>
          </a:p>
        </p:txBody>
      </p:sp>
      <p:cxnSp>
        <p:nvCxnSpPr>
          <p:cNvPr id="40" name="Straight Arrow Connector 39"/>
          <p:cNvCxnSpPr>
            <a:stCxn id="39" idx="2"/>
            <a:endCxn id="38" idx="0"/>
          </p:cNvCxnSpPr>
          <p:nvPr/>
        </p:nvCxnSpPr>
        <p:spPr>
          <a:xfrm flipH="1">
            <a:off x="7549944" y="2684639"/>
            <a:ext cx="2915" cy="257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96670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21" y="363765"/>
            <a:ext cx="7849521" cy="830036"/>
          </a:xfrm>
        </p:spPr>
        <p:txBody>
          <a:bodyPr>
            <a:normAutofit/>
          </a:bodyPr>
          <a:lstStyle/>
          <a:p>
            <a:r>
              <a:rPr lang="en-US" dirty="0" smtClean="0"/>
              <a:t>Taiwan Radar QPE – 2016</a:t>
            </a:r>
            <a:endParaRPr lang="en-US" dirty="0"/>
          </a:p>
        </p:txBody>
      </p:sp>
      <p:sp>
        <p:nvSpPr>
          <p:cNvPr id="4" name="Slide Number Placeholder 3"/>
          <p:cNvSpPr>
            <a:spLocks noGrp="1"/>
          </p:cNvSpPr>
          <p:nvPr>
            <p:ph type="sldNum" sz="quarter" idx="12"/>
          </p:nvPr>
        </p:nvSpPr>
        <p:spPr/>
        <p:txBody>
          <a:bodyPr/>
          <a:lstStyle/>
          <a:p>
            <a:fld id="{C2B42FF8-D270-DC47-AB49-D3A0BE0EC3CC}" type="slidenum">
              <a:rPr lang="en-US" smtClean="0"/>
              <a:t>36</a:t>
            </a:fld>
            <a:endParaRPr lang="en-US" dirty="0"/>
          </a:p>
        </p:txBody>
      </p:sp>
      <p:sp>
        <p:nvSpPr>
          <p:cNvPr id="5" name="Parallelogram 4"/>
          <p:cNvSpPr/>
          <p:nvPr/>
        </p:nvSpPr>
        <p:spPr>
          <a:xfrm>
            <a:off x="1737171" y="1643788"/>
            <a:ext cx="1639004" cy="410573"/>
          </a:xfrm>
          <a:prstGeom prst="parallelogram">
            <a:avLst/>
          </a:prstGeom>
          <a:solidFill>
            <a:schemeClr val="bg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RCCG, RCKT, RCHL</a:t>
            </a:r>
            <a:endParaRPr lang="en-US" sz="1400" dirty="0">
              <a:solidFill>
                <a:schemeClr val="bg1"/>
              </a:solidFill>
              <a:effectLst>
                <a:outerShdw blurRad="50800" dist="38100" dir="2700000" algn="tl" rotWithShape="0">
                  <a:srgbClr val="000000">
                    <a:alpha val="43000"/>
                  </a:srgbClr>
                </a:outerShdw>
              </a:effectLst>
            </a:endParaRPr>
          </a:p>
        </p:txBody>
      </p:sp>
      <p:sp>
        <p:nvSpPr>
          <p:cNvPr id="6" name="Parallelogram 5"/>
          <p:cNvSpPr/>
          <p:nvPr/>
        </p:nvSpPr>
        <p:spPr>
          <a:xfrm>
            <a:off x="3586205" y="1663528"/>
            <a:ext cx="1249038" cy="303892"/>
          </a:xfrm>
          <a:prstGeom prst="parallelogram">
            <a:avLst/>
          </a:prstGeom>
          <a:solidFill>
            <a:schemeClr val="bg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0000"/>
                </a:solidFill>
                <a:effectLst>
                  <a:outerShdw blurRad="50800" dist="38100" dir="2700000" algn="tl" rotWithShape="0">
                    <a:srgbClr val="000000">
                      <a:alpha val="43000"/>
                    </a:srgbClr>
                  </a:outerShdw>
                </a:effectLst>
              </a:rPr>
              <a:t>RCWF</a:t>
            </a:r>
            <a:endParaRPr lang="en-US" sz="1400" dirty="0">
              <a:solidFill>
                <a:srgbClr val="FF0000"/>
              </a:solidFill>
              <a:effectLst>
                <a:outerShdw blurRad="50800" dist="38100" dir="2700000" algn="tl" rotWithShape="0">
                  <a:srgbClr val="000000">
                    <a:alpha val="43000"/>
                  </a:srgbClr>
                </a:outerShdw>
              </a:effectLst>
            </a:endParaRPr>
          </a:p>
        </p:txBody>
      </p:sp>
      <p:sp>
        <p:nvSpPr>
          <p:cNvPr id="7" name="Parallelogram 6"/>
          <p:cNvSpPr/>
          <p:nvPr/>
        </p:nvSpPr>
        <p:spPr>
          <a:xfrm>
            <a:off x="5250994" y="1663527"/>
            <a:ext cx="1328983" cy="417982"/>
          </a:xfrm>
          <a:prstGeom prst="parallelogram">
            <a:avLst/>
          </a:prstGeom>
          <a:solidFill>
            <a:schemeClr val="bg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RCMK, RCCK, </a:t>
            </a:r>
            <a:r>
              <a:rPr lang="en-US" sz="1400" dirty="0" smtClean="0">
                <a:solidFill>
                  <a:srgbClr val="FF0000"/>
                </a:solidFill>
                <a:effectLst>
                  <a:outerShdw blurRad="50800" dist="38100" dir="2700000" algn="tl" rotWithShape="0">
                    <a:srgbClr val="000000">
                      <a:alpha val="43000"/>
                    </a:srgbClr>
                  </a:outerShdw>
                </a:effectLst>
              </a:rPr>
              <a:t>…</a:t>
            </a:r>
            <a:endParaRPr lang="en-US" sz="1400" dirty="0">
              <a:solidFill>
                <a:srgbClr val="FF0000"/>
              </a:solidFill>
              <a:effectLst>
                <a:outerShdw blurRad="50800" dist="38100" dir="2700000" algn="tl" rotWithShape="0">
                  <a:srgbClr val="000000">
                    <a:alpha val="43000"/>
                  </a:srgbClr>
                </a:outerShdw>
              </a:effectLst>
            </a:endParaRPr>
          </a:p>
        </p:txBody>
      </p:sp>
      <p:sp>
        <p:nvSpPr>
          <p:cNvPr id="3" name="Rectangle 2"/>
          <p:cNvSpPr/>
          <p:nvPr/>
        </p:nvSpPr>
        <p:spPr>
          <a:xfrm>
            <a:off x="1863264" y="2343962"/>
            <a:ext cx="1284173" cy="393318"/>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Single-pol QC</a:t>
            </a:r>
            <a:endParaRPr lang="en-US" sz="1400" dirty="0">
              <a:solidFill>
                <a:srgbClr val="000000"/>
              </a:solidFill>
              <a:effectLst>
                <a:outerShdw blurRad="50800" dist="38100" dir="2700000" algn="tl" rotWithShape="0">
                  <a:srgbClr val="000000">
                    <a:alpha val="43000"/>
                  </a:srgbClr>
                </a:outerShdw>
              </a:effectLst>
            </a:endParaRPr>
          </a:p>
        </p:txBody>
      </p:sp>
      <p:sp>
        <p:nvSpPr>
          <p:cNvPr id="8" name="Rectangle 7"/>
          <p:cNvSpPr/>
          <p:nvPr/>
        </p:nvSpPr>
        <p:spPr>
          <a:xfrm>
            <a:off x="1888251" y="2948822"/>
            <a:ext cx="1234200" cy="393816"/>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effectLst>
                  <a:outerShdw blurRad="50800" dist="38100" dir="2700000" algn="tl" rotWithShape="0">
                    <a:srgbClr val="000000">
                      <a:alpha val="43000"/>
                    </a:srgbClr>
                  </a:outerShdw>
                </a:effectLst>
              </a:rPr>
              <a:t>Sea clutter </a:t>
            </a:r>
            <a:r>
              <a:rPr lang="en-US" sz="1400" dirty="0" smtClean="0">
                <a:solidFill>
                  <a:srgbClr val="000000"/>
                </a:solidFill>
                <a:effectLst>
                  <a:outerShdw blurRad="50800" dist="38100" dir="2700000" algn="tl" rotWithShape="0">
                    <a:srgbClr val="000000">
                      <a:alpha val="43000"/>
                    </a:srgbClr>
                  </a:outerShdw>
                </a:effectLst>
              </a:rPr>
              <a:t>removal</a:t>
            </a:r>
            <a:endParaRPr lang="en-US" sz="1400" dirty="0">
              <a:solidFill>
                <a:srgbClr val="000000"/>
              </a:solidFill>
              <a:effectLst>
                <a:outerShdw blurRad="50800" dist="38100" dir="2700000" algn="tl" rotWithShape="0">
                  <a:srgbClr val="000000">
                    <a:alpha val="43000"/>
                  </a:srgbClr>
                </a:outerShdw>
              </a:effectLst>
            </a:endParaRPr>
          </a:p>
        </p:txBody>
      </p:sp>
      <p:sp>
        <p:nvSpPr>
          <p:cNvPr id="12" name="Rectangle 11"/>
          <p:cNvSpPr/>
          <p:nvPr/>
        </p:nvSpPr>
        <p:spPr>
          <a:xfrm>
            <a:off x="5175751" y="2357122"/>
            <a:ext cx="1374973" cy="328854"/>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Dual-pol QC_A</a:t>
            </a:r>
            <a:endParaRPr lang="en-US" sz="1400" dirty="0">
              <a:solidFill>
                <a:srgbClr val="000000"/>
              </a:solidFill>
              <a:effectLst>
                <a:outerShdw blurRad="50800" dist="38100" dir="2700000" algn="tl" rotWithShape="0">
                  <a:srgbClr val="000000">
                    <a:alpha val="43000"/>
                  </a:srgbClr>
                </a:outerShdw>
              </a:effectLst>
            </a:endParaRPr>
          </a:p>
        </p:txBody>
      </p:sp>
      <p:cxnSp>
        <p:nvCxnSpPr>
          <p:cNvPr id="56" name="Straight Arrow Connector 55"/>
          <p:cNvCxnSpPr>
            <a:stCxn id="5" idx="3"/>
            <a:endCxn id="3" idx="0"/>
          </p:cNvCxnSpPr>
          <p:nvPr/>
        </p:nvCxnSpPr>
        <p:spPr>
          <a:xfrm>
            <a:off x="2505351" y="2054361"/>
            <a:ext cx="0" cy="2896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3" idx="2"/>
            <a:endCxn id="8" idx="0"/>
          </p:cNvCxnSpPr>
          <p:nvPr/>
        </p:nvCxnSpPr>
        <p:spPr>
          <a:xfrm>
            <a:off x="2505351" y="2737280"/>
            <a:ext cx="0" cy="2115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6" idx="3"/>
            <a:endCxn id="73" idx="0"/>
          </p:cNvCxnSpPr>
          <p:nvPr/>
        </p:nvCxnSpPr>
        <p:spPr>
          <a:xfrm>
            <a:off x="4172738" y="1967420"/>
            <a:ext cx="0" cy="399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7" idx="3"/>
            <a:endCxn id="12" idx="0"/>
          </p:cNvCxnSpPr>
          <p:nvPr/>
        </p:nvCxnSpPr>
        <p:spPr>
          <a:xfrm>
            <a:off x="5863238" y="2081509"/>
            <a:ext cx="0" cy="2756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12" idx="2"/>
            <a:endCxn id="85" idx="0"/>
          </p:cNvCxnSpPr>
          <p:nvPr/>
        </p:nvCxnSpPr>
        <p:spPr>
          <a:xfrm>
            <a:off x="5863238" y="2685976"/>
            <a:ext cx="0" cy="2565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3485251" y="2366519"/>
            <a:ext cx="1374973" cy="328854"/>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Dual-pol QC_A</a:t>
            </a:r>
            <a:endParaRPr lang="en-US" sz="1400" dirty="0">
              <a:solidFill>
                <a:srgbClr val="000000"/>
              </a:solidFill>
              <a:effectLst>
                <a:outerShdw blurRad="50800" dist="38100" dir="2700000" algn="tl" rotWithShape="0">
                  <a:srgbClr val="000000">
                    <a:alpha val="43000"/>
                  </a:srgbClr>
                </a:outerShdw>
              </a:effectLst>
            </a:endParaRPr>
          </a:p>
        </p:txBody>
      </p:sp>
      <p:sp>
        <p:nvSpPr>
          <p:cNvPr id="85" name="Rectangle 84"/>
          <p:cNvSpPr/>
          <p:nvPr/>
        </p:nvSpPr>
        <p:spPr>
          <a:xfrm>
            <a:off x="5204986" y="2942569"/>
            <a:ext cx="1316503" cy="457395"/>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Attenuation Correction</a:t>
            </a:r>
            <a:endParaRPr lang="en-US" sz="1400" dirty="0">
              <a:solidFill>
                <a:srgbClr val="000000"/>
              </a:solidFill>
              <a:effectLst>
                <a:outerShdw blurRad="50800" dist="38100" dir="2700000" algn="tl" rotWithShape="0">
                  <a:srgbClr val="000000">
                    <a:alpha val="43000"/>
                  </a:srgbClr>
                </a:outerShdw>
              </a:effectLst>
            </a:endParaRPr>
          </a:p>
        </p:txBody>
      </p:sp>
      <p:sp>
        <p:nvSpPr>
          <p:cNvPr id="121" name="Rectangle 120"/>
          <p:cNvSpPr/>
          <p:nvPr/>
        </p:nvSpPr>
        <p:spPr>
          <a:xfrm>
            <a:off x="1883430" y="3522341"/>
            <a:ext cx="1234200" cy="405916"/>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effectLst>
                  <a:outerShdw blurRad="50800" dist="38100" dir="2700000" algn="tl" rotWithShape="0">
                    <a:srgbClr val="000000">
                      <a:alpha val="43000"/>
                    </a:srgbClr>
                  </a:outerShdw>
                </a:effectLst>
              </a:rPr>
              <a:t>Ground clutter filter</a:t>
            </a:r>
          </a:p>
        </p:txBody>
      </p:sp>
      <p:cxnSp>
        <p:nvCxnSpPr>
          <p:cNvPr id="124" name="Straight Arrow Connector 123"/>
          <p:cNvCxnSpPr>
            <a:stCxn id="8" idx="2"/>
            <a:endCxn id="121" idx="0"/>
          </p:cNvCxnSpPr>
          <p:nvPr/>
        </p:nvCxnSpPr>
        <p:spPr>
          <a:xfrm flipH="1">
            <a:off x="2500530" y="3342638"/>
            <a:ext cx="4821" cy="1797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468120" y="4816110"/>
            <a:ext cx="791429" cy="344478"/>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effectLst>
                  <a:outerShdw blurRad="50800" dist="38100" dir="2700000" algn="tl" rotWithShape="0">
                    <a:srgbClr val="000000">
                      <a:alpha val="43000"/>
                    </a:srgbClr>
                  </a:outerShdw>
                </a:effectLst>
              </a:rPr>
              <a:t>R(Z)</a:t>
            </a:r>
            <a:endParaRPr lang="en-US" sz="1600" dirty="0">
              <a:solidFill>
                <a:srgbClr val="000000"/>
              </a:solidFill>
              <a:effectLst>
                <a:outerShdw blurRad="50800" dist="38100" dir="2700000" algn="tl" rotWithShape="0">
                  <a:srgbClr val="000000">
                    <a:alpha val="43000"/>
                  </a:srgbClr>
                </a:outerShdw>
              </a:effectLst>
            </a:endParaRPr>
          </a:p>
        </p:txBody>
      </p:sp>
      <p:sp>
        <p:nvSpPr>
          <p:cNvPr id="42" name="Rectangle 41"/>
          <p:cNvSpPr/>
          <p:nvPr/>
        </p:nvSpPr>
        <p:spPr>
          <a:xfrm>
            <a:off x="4263731" y="5951664"/>
            <a:ext cx="1527643" cy="351199"/>
          </a:xfrm>
          <a:prstGeom prst="rect">
            <a:avLst/>
          </a:prstGeom>
          <a:solidFill>
            <a:srgbClr val="FFCF99"/>
          </a:solidFill>
          <a:ln>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effectLst>
                  <a:outerShdw blurRad="50800" dist="38100" dir="2700000" algn="tl" rotWithShape="0">
                    <a:srgbClr val="000000">
                      <a:alpha val="43000"/>
                    </a:srgbClr>
                  </a:outerShdw>
                </a:effectLst>
              </a:rPr>
              <a:t>QPE Mosaic</a:t>
            </a:r>
            <a:endParaRPr lang="en-US" dirty="0">
              <a:solidFill>
                <a:srgbClr val="000000"/>
              </a:solidFill>
              <a:effectLst>
                <a:outerShdw blurRad="50800" dist="38100" dir="2700000" algn="tl" rotWithShape="0">
                  <a:srgbClr val="000000">
                    <a:alpha val="43000"/>
                  </a:srgbClr>
                </a:outerShdw>
              </a:effectLst>
            </a:endParaRPr>
          </a:p>
        </p:txBody>
      </p:sp>
      <p:sp>
        <p:nvSpPr>
          <p:cNvPr id="43" name="Rectangle 42"/>
          <p:cNvSpPr/>
          <p:nvPr/>
        </p:nvSpPr>
        <p:spPr>
          <a:xfrm>
            <a:off x="443482" y="4463967"/>
            <a:ext cx="829106" cy="496059"/>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3-D Mosaic</a:t>
            </a:r>
            <a:endParaRPr lang="en-US" sz="1400" dirty="0">
              <a:solidFill>
                <a:srgbClr val="000000"/>
              </a:solidFill>
              <a:effectLst>
                <a:outerShdw blurRad="50800" dist="38100" dir="2700000" algn="tl" rotWithShape="0">
                  <a:srgbClr val="000000">
                    <a:alpha val="43000"/>
                  </a:srgbClr>
                </a:outerShdw>
              </a:effectLst>
            </a:endParaRPr>
          </a:p>
        </p:txBody>
      </p:sp>
      <p:sp>
        <p:nvSpPr>
          <p:cNvPr id="44" name="Rectangle 43"/>
          <p:cNvSpPr/>
          <p:nvPr/>
        </p:nvSpPr>
        <p:spPr>
          <a:xfrm>
            <a:off x="1707670" y="4733644"/>
            <a:ext cx="1270346" cy="494775"/>
          </a:xfrm>
          <a:prstGeom prst="rect">
            <a:avLst/>
          </a:prstGeom>
          <a:solidFill>
            <a:srgbClr val="FFCF9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Precipitation classification</a:t>
            </a:r>
            <a:endParaRPr lang="en-US" sz="1400" dirty="0">
              <a:solidFill>
                <a:srgbClr val="000000"/>
              </a:solidFill>
              <a:effectLst>
                <a:outerShdw blurRad="50800" dist="38100" dir="2700000" algn="tl" rotWithShape="0">
                  <a:srgbClr val="000000">
                    <a:alpha val="43000"/>
                  </a:srgbClr>
                </a:outerShdw>
              </a:effectLst>
            </a:endParaRPr>
          </a:p>
        </p:txBody>
      </p:sp>
      <p:cxnSp>
        <p:nvCxnSpPr>
          <p:cNvPr id="46" name="Straight Arrow Connector 45"/>
          <p:cNvCxnSpPr>
            <a:stCxn id="43" idx="3"/>
            <a:endCxn id="44" idx="1"/>
          </p:cNvCxnSpPr>
          <p:nvPr/>
        </p:nvCxnSpPr>
        <p:spPr>
          <a:xfrm>
            <a:off x="1272588" y="4711997"/>
            <a:ext cx="435082" cy="269035"/>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47" name="Elbow Connector 46"/>
          <p:cNvCxnSpPr>
            <a:stCxn id="41" idx="2"/>
            <a:endCxn id="42" idx="0"/>
          </p:cNvCxnSpPr>
          <p:nvPr/>
        </p:nvCxnSpPr>
        <p:spPr>
          <a:xfrm rot="16200000" flipH="1">
            <a:off x="4050156" y="4974267"/>
            <a:ext cx="791076" cy="1163718"/>
          </a:xfrm>
          <a:prstGeom prst="bentConnector3">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cxnSp>
        <p:nvCxnSpPr>
          <p:cNvPr id="48" name="Elbow Connector 47"/>
          <p:cNvCxnSpPr>
            <a:stCxn id="51" idx="2"/>
            <a:endCxn id="42" idx="0"/>
          </p:cNvCxnSpPr>
          <p:nvPr/>
        </p:nvCxnSpPr>
        <p:spPr>
          <a:xfrm rot="5400000">
            <a:off x="4853002" y="5434367"/>
            <a:ext cx="691848" cy="342746"/>
          </a:xfrm>
          <a:prstGeom prst="bentConnector3">
            <a:avLst>
              <a:gd name="adj1" fmla="val 50000"/>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4540471" y="4716882"/>
            <a:ext cx="1659656" cy="542934"/>
          </a:xfrm>
          <a:prstGeom prst="rect">
            <a:avLst/>
          </a:prstGeom>
          <a:solidFill>
            <a:srgbClr val="4FFBF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effectLst>
                  <a:outerShdw blurRad="50800" dist="38100" dir="2700000" algn="tl" rotWithShape="0">
                    <a:srgbClr val="000000">
                      <a:alpha val="43000"/>
                    </a:srgbClr>
                  </a:outerShdw>
                </a:effectLst>
              </a:rPr>
              <a:t>R(Z) + adaptive R(A) + R(K</a:t>
            </a:r>
            <a:r>
              <a:rPr lang="en-US" sz="1200" baseline="-25000" dirty="0" smtClean="0">
                <a:solidFill>
                  <a:srgbClr val="000000"/>
                </a:solidFill>
                <a:effectLst>
                  <a:outerShdw blurRad="50800" dist="38100" dir="2700000" algn="tl" rotWithShape="0">
                    <a:srgbClr val="000000">
                      <a:alpha val="43000"/>
                    </a:srgbClr>
                  </a:outerShdw>
                </a:effectLst>
              </a:rPr>
              <a:t>DP</a:t>
            </a:r>
            <a:r>
              <a:rPr lang="en-US" sz="1200" dirty="0" smtClean="0">
                <a:solidFill>
                  <a:srgbClr val="000000"/>
                </a:solidFill>
                <a:effectLst>
                  <a:outerShdw blurRad="50800" dist="38100" dir="2700000" algn="tl" rotWithShape="0">
                    <a:srgbClr val="000000">
                      <a:alpha val="43000"/>
                    </a:srgbClr>
                  </a:outerShdw>
                </a:effectLst>
              </a:rPr>
              <a:t>)</a:t>
            </a:r>
            <a:endParaRPr lang="en-US" sz="1200" dirty="0">
              <a:solidFill>
                <a:srgbClr val="000000"/>
              </a:solidFill>
              <a:effectLst>
                <a:outerShdw blurRad="50800" dist="38100" dir="2700000" algn="tl" rotWithShape="0">
                  <a:srgbClr val="000000">
                    <a:alpha val="43000"/>
                  </a:srgbClr>
                </a:outerShdw>
              </a:effectLst>
            </a:endParaRPr>
          </a:p>
        </p:txBody>
      </p:sp>
      <p:cxnSp>
        <p:nvCxnSpPr>
          <p:cNvPr id="52" name="Straight Arrow Connector 51"/>
          <p:cNvCxnSpPr>
            <a:stCxn id="44" idx="3"/>
            <a:endCxn id="41" idx="1"/>
          </p:cNvCxnSpPr>
          <p:nvPr/>
        </p:nvCxnSpPr>
        <p:spPr>
          <a:xfrm>
            <a:off x="2978016" y="4981032"/>
            <a:ext cx="490104" cy="7317"/>
          </a:xfrm>
          <a:prstGeom prst="straightConnector1">
            <a:avLst/>
          </a:prstGeom>
          <a:ln>
            <a:solidFill>
              <a:srgbClr val="6CEEBB"/>
            </a:solidFill>
            <a:tailEnd type="arrow"/>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443481" y="5136887"/>
            <a:ext cx="829107" cy="328442"/>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Model</a:t>
            </a:r>
            <a:endParaRPr lang="en-US" sz="1400" dirty="0">
              <a:solidFill>
                <a:srgbClr val="000000"/>
              </a:solidFill>
              <a:effectLst>
                <a:outerShdw blurRad="50800" dist="38100" dir="2700000" algn="tl" rotWithShape="0">
                  <a:srgbClr val="000000">
                    <a:alpha val="43000"/>
                  </a:srgbClr>
                </a:outerShdw>
              </a:effectLst>
            </a:endParaRPr>
          </a:p>
        </p:txBody>
      </p:sp>
      <p:cxnSp>
        <p:nvCxnSpPr>
          <p:cNvPr id="54" name="Straight Arrow Connector 53"/>
          <p:cNvCxnSpPr>
            <a:stCxn id="53" idx="3"/>
            <a:endCxn id="44" idx="1"/>
          </p:cNvCxnSpPr>
          <p:nvPr/>
        </p:nvCxnSpPr>
        <p:spPr>
          <a:xfrm flipV="1">
            <a:off x="1272588" y="4981032"/>
            <a:ext cx="435082" cy="320076"/>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54"/>
          <p:cNvCxnSpPr>
            <a:stCxn id="121" idx="2"/>
            <a:endCxn id="41" idx="0"/>
          </p:cNvCxnSpPr>
          <p:nvPr/>
        </p:nvCxnSpPr>
        <p:spPr>
          <a:xfrm rot="16200000" flipH="1">
            <a:off x="2738256" y="3690530"/>
            <a:ext cx="887853" cy="1363305"/>
          </a:xfrm>
          <a:prstGeom prst="bentConnector3">
            <a:avLst>
              <a:gd name="adj1" fmla="val 50000"/>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73" idx="2"/>
            <a:endCxn id="51" idx="0"/>
          </p:cNvCxnSpPr>
          <p:nvPr/>
        </p:nvCxnSpPr>
        <p:spPr>
          <a:xfrm rot="16200000" flipH="1">
            <a:off x="3760764" y="3107346"/>
            <a:ext cx="2021509" cy="1197561"/>
          </a:xfrm>
          <a:prstGeom prst="bentConnector3">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cxnSp>
        <p:nvCxnSpPr>
          <p:cNvPr id="71" name="Elbow Connector 70"/>
          <p:cNvCxnSpPr>
            <a:stCxn id="85" idx="2"/>
          </p:cNvCxnSpPr>
          <p:nvPr/>
        </p:nvCxnSpPr>
        <p:spPr>
          <a:xfrm rot="5400000">
            <a:off x="4961969" y="3808295"/>
            <a:ext cx="1309600" cy="492939"/>
          </a:xfrm>
          <a:prstGeom prst="bentConnector3">
            <a:avLst>
              <a:gd name="adj1" fmla="val 50000"/>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sp>
        <p:nvSpPr>
          <p:cNvPr id="36" name="Parallelogram 35"/>
          <p:cNvSpPr/>
          <p:nvPr/>
        </p:nvSpPr>
        <p:spPr>
          <a:xfrm>
            <a:off x="7007906" y="1670936"/>
            <a:ext cx="1093910" cy="349123"/>
          </a:xfrm>
          <a:prstGeom prst="parallelogram">
            <a:avLst/>
          </a:prstGeom>
          <a:solidFill>
            <a:schemeClr val="bg2">
              <a:lumMod val="25000"/>
              <a:lumOff val="75000"/>
            </a:schemeClr>
          </a:solidFill>
          <a:ln>
            <a:no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RCCU</a:t>
            </a:r>
            <a:endParaRPr lang="en-US" sz="1400" dirty="0">
              <a:solidFill>
                <a:schemeClr val="bg1"/>
              </a:solidFill>
              <a:effectLst>
                <a:outerShdw blurRad="50800" dist="38100" dir="2700000" algn="tl" rotWithShape="0">
                  <a:srgbClr val="000000">
                    <a:alpha val="43000"/>
                  </a:srgbClr>
                </a:outerShdw>
              </a:effectLst>
            </a:endParaRPr>
          </a:p>
        </p:txBody>
      </p:sp>
      <p:cxnSp>
        <p:nvCxnSpPr>
          <p:cNvPr id="37" name="Straight Arrow Connector 36"/>
          <p:cNvCxnSpPr>
            <a:stCxn id="36" idx="4"/>
            <a:endCxn id="39" idx="0"/>
          </p:cNvCxnSpPr>
          <p:nvPr/>
        </p:nvCxnSpPr>
        <p:spPr>
          <a:xfrm flipH="1">
            <a:off x="7552859" y="2020059"/>
            <a:ext cx="2002" cy="3357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6891692" y="2942569"/>
            <a:ext cx="1316503" cy="457395"/>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Attenuation Correction</a:t>
            </a:r>
            <a:endParaRPr lang="en-US" sz="1400" dirty="0">
              <a:solidFill>
                <a:schemeClr val="bg1"/>
              </a:solidFill>
              <a:effectLst>
                <a:outerShdw blurRad="50800" dist="38100" dir="2700000" algn="tl" rotWithShape="0">
                  <a:srgbClr val="000000">
                    <a:alpha val="43000"/>
                  </a:srgbClr>
                </a:outerShdw>
              </a:effectLst>
            </a:endParaRPr>
          </a:p>
        </p:txBody>
      </p:sp>
      <p:sp>
        <p:nvSpPr>
          <p:cNvPr id="39" name="Rectangle 38"/>
          <p:cNvSpPr/>
          <p:nvPr/>
        </p:nvSpPr>
        <p:spPr>
          <a:xfrm>
            <a:off x="6865372" y="2355785"/>
            <a:ext cx="1374973" cy="328854"/>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Dual-pol QC_B</a:t>
            </a:r>
            <a:endParaRPr lang="en-US" sz="1400" dirty="0">
              <a:solidFill>
                <a:srgbClr val="000000"/>
              </a:solidFill>
              <a:effectLst>
                <a:outerShdw blurRad="50800" dist="38100" dir="2700000" algn="tl" rotWithShape="0">
                  <a:srgbClr val="000000">
                    <a:alpha val="43000"/>
                  </a:srgbClr>
                </a:outerShdw>
              </a:effectLst>
            </a:endParaRPr>
          </a:p>
        </p:txBody>
      </p:sp>
      <p:cxnSp>
        <p:nvCxnSpPr>
          <p:cNvPr id="40" name="Straight Arrow Connector 39"/>
          <p:cNvCxnSpPr>
            <a:stCxn id="39" idx="2"/>
            <a:endCxn id="38" idx="0"/>
          </p:cNvCxnSpPr>
          <p:nvPr/>
        </p:nvCxnSpPr>
        <p:spPr>
          <a:xfrm flipH="1">
            <a:off x="7549944" y="2684639"/>
            <a:ext cx="2915" cy="257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38" idx="2"/>
            <a:endCxn id="51" idx="0"/>
          </p:cNvCxnSpPr>
          <p:nvPr/>
        </p:nvCxnSpPr>
        <p:spPr>
          <a:xfrm rot="5400000">
            <a:off x="5801663" y="2968601"/>
            <a:ext cx="1316918" cy="2179645"/>
          </a:xfrm>
          <a:prstGeom prst="bentConnector3">
            <a:avLst>
              <a:gd name="adj1" fmla="val 50000"/>
            </a:avLst>
          </a:prstGeom>
          <a:ln>
            <a:solidFill>
              <a:srgbClr val="00CC99"/>
            </a:solidFill>
            <a:tailEnd type="arrow"/>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4263731" y="4463967"/>
            <a:ext cx="2316246" cy="100136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6579977" y="4998206"/>
            <a:ext cx="1401621" cy="523220"/>
          </a:xfrm>
          <a:prstGeom prst="rect">
            <a:avLst/>
          </a:prstGeom>
          <a:noFill/>
        </p:spPr>
        <p:txBody>
          <a:bodyPr wrap="none" rtlCol="0">
            <a:spAutoFit/>
          </a:bodyPr>
          <a:lstStyle/>
          <a:p>
            <a:r>
              <a:rPr lang="en-US" sz="2800" dirty="0" smtClean="0">
                <a:effectLst>
                  <a:outerShdw blurRad="50800" dist="38100" dir="2700000" algn="tl" rotWithShape="0">
                    <a:srgbClr val="000000">
                      <a:alpha val="43000"/>
                    </a:srgbClr>
                  </a:outerShdw>
                </a:effectLst>
              </a:rPr>
              <a:t>“Q3DP”</a:t>
            </a:r>
            <a:endParaRPr lang="en-US" sz="28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10044259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381874" y="224613"/>
            <a:ext cx="8175330" cy="1026821"/>
          </a:xfrm>
        </p:spPr>
        <p:txBody>
          <a:bodyPr>
            <a:normAutofit/>
          </a:bodyPr>
          <a:lstStyle/>
          <a:p>
            <a:r>
              <a:rPr lang="en-US" dirty="0">
                <a:latin typeface="TradeGothicBold" charset="0"/>
              </a:rPr>
              <a:t>Ongoing Research</a:t>
            </a:r>
          </a:p>
        </p:txBody>
      </p:sp>
      <p:sp>
        <p:nvSpPr>
          <p:cNvPr id="2" name="Slide Number Placeholder 1"/>
          <p:cNvSpPr>
            <a:spLocks noGrp="1"/>
          </p:cNvSpPr>
          <p:nvPr>
            <p:ph type="sldNum" sz="quarter" idx="12"/>
          </p:nvPr>
        </p:nvSpPr>
        <p:spPr/>
        <p:txBody>
          <a:bodyPr/>
          <a:lstStyle/>
          <a:p>
            <a:fld id="{D51B1380-119E-7D4D-953E-735922E90AEC}" type="slidenum">
              <a:rPr lang="en-US" smtClean="0"/>
              <a:t>37</a:t>
            </a:fld>
            <a:endParaRPr lang="en-US" dirty="0"/>
          </a:p>
        </p:txBody>
      </p:sp>
      <p:sp>
        <p:nvSpPr>
          <p:cNvPr id="12" name="Rectangle 3"/>
          <p:cNvSpPr txBox="1">
            <a:spLocks noChangeArrowheads="1"/>
          </p:cNvSpPr>
          <p:nvPr/>
        </p:nvSpPr>
        <p:spPr>
          <a:xfrm>
            <a:off x="381874" y="1572765"/>
            <a:ext cx="6506739" cy="643087"/>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a:lnSpc>
                <a:spcPct val="110000"/>
              </a:lnSpc>
              <a:spcBef>
                <a:spcPts val="500"/>
              </a:spcBef>
              <a:spcAft>
                <a:spcPts val="600"/>
              </a:spcAft>
              <a:defRPr/>
            </a:pPr>
            <a:r>
              <a:rPr lang="en-US" sz="2400" dirty="0" smtClean="0">
                <a:solidFill>
                  <a:srgbClr val="FFFF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Radar – IWC relationship variability</a:t>
            </a:r>
          </a:p>
        </p:txBody>
      </p:sp>
      <p:grpSp>
        <p:nvGrpSpPr>
          <p:cNvPr id="4" name="Group 3"/>
          <p:cNvGrpSpPr/>
          <p:nvPr/>
        </p:nvGrpSpPr>
        <p:grpSpPr>
          <a:xfrm>
            <a:off x="381874" y="1752050"/>
            <a:ext cx="8661144" cy="5105950"/>
            <a:chOff x="381874" y="1752050"/>
            <a:chExt cx="8661144" cy="5105950"/>
          </a:xfrm>
        </p:grpSpPr>
        <p:grpSp>
          <p:nvGrpSpPr>
            <p:cNvPr id="3" name="Group 2"/>
            <p:cNvGrpSpPr/>
            <p:nvPr/>
          </p:nvGrpSpPr>
          <p:grpSpPr>
            <a:xfrm>
              <a:off x="381874" y="1752050"/>
              <a:ext cx="8661144" cy="5105950"/>
              <a:chOff x="381874" y="1752050"/>
              <a:chExt cx="8661144" cy="5105950"/>
            </a:xfrm>
          </p:grpSpPr>
          <p:pic>
            <p:nvPicPr>
              <p:cNvPr id="5" name="Picture 4"/>
              <p:cNvPicPr>
                <a:picLocks noChangeAspect="1"/>
              </p:cNvPicPr>
              <p:nvPr/>
            </p:nvPicPr>
            <p:blipFill>
              <a:blip r:embed="rId3"/>
              <a:stretch>
                <a:fillRect/>
              </a:stretch>
            </p:blipFill>
            <p:spPr>
              <a:xfrm>
                <a:off x="3441818" y="4548059"/>
                <a:ext cx="3111021" cy="1913750"/>
              </a:xfrm>
              <a:prstGeom prst="rect">
                <a:avLst/>
              </a:prstGeom>
            </p:spPr>
          </p:pic>
          <p:pic>
            <p:nvPicPr>
              <p:cNvPr id="6" name="Picture 5" descr="96PY$%H93$2RJSRQCSKLT9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874" y="4531456"/>
                <a:ext cx="3059944" cy="1930353"/>
              </a:xfrm>
              <a:prstGeom prst="rect">
                <a:avLst/>
              </a:prstGeom>
            </p:spPr>
          </p:pic>
          <p:pic>
            <p:nvPicPr>
              <p:cNvPr id="14" name="Picture 13"/>
              <p:cNvPicPr>
                <a:picLocks noChangeAspect="1"/>
              </p:cNvPicPr>
              <p:nvPr/>
            </p:nvPicPr>
            <p:blipFill>
              <a:blip r:embed="rId5"/>
              <a:stretch>
                <a:fillRect/>
              </a:stretch>
            </p:blipFill>
            <p:spPr>
              <a:xfrm>
                <a:off x="6728081" y="1752050"/>
                <a:ext cx="2314937" cy="1828800"/>
              </a:xfrm>
              <a:prstGeom prst="rect">
                <a:avLst/>
              </a:prstGeom>
            </p:spPr>
          </p:pic>
          <p:pic>
            <p:nvPicPr>
              <p:cNvPr id="13" name="Picture 12"/>
              <p:cNvPicPr>
                <a:picLocks noChangeAspect="1"/>
              </p:cNvPicPr>
              <p:nvPr/>
            </p:nvPicPr>
            <p:blipFill>
              <a:blip r:embed="rId6"/>
              <a:stretch>
                <a:fillRect/>
              </a:stretch>
            </p:blipFill>
            <p:spPr>
              <a:xfrm>
                <a:off x="6728081" y="3404552"/>
                <a:ext cx="2314937" cy="1828800"/>
              </a:xfrm>
              <a:prstGeom prst="rect">
                <a:avLst/>
              </a:prstGeom>
            </p:spPr>
          </p:pic>
          <p:sp>
            <p:nvSpPr>
              <p:cNvPr id="11" name="Rectangle 3"/>
              <p:cNvSpPr txBox="1">
                <a:spLocks noChangeArrowheads="1"/>
              </p:cNvSpPr>
              <p:nvPr/>
            </p:nvSpPr>
            <p:spPr>
              <a:xfrm>
                <a:off x="411615" y="2215853"/>
                <a:ext cx="6506739" cy="1364998"/>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lvl="1">
                  <a:lnSpc>
                    <a:spcPct val="110000"/>
                  </a:lnSpc>
                  <a:spcBef>
                    <a:spcPts val="500"/>
                  </a:spcBef>
                  <a:spcAft>
                    <a:spcPts val="600"/>
                  </a:spcAft>
                  <a:defRPr/>
                </a:pPr>
                <a:r>
                  <a:rPr lang="en-US" sz="20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Bulk Z-S relationship study using dual-pol radar, all weather precipitation accumulation gauges, and environmental data (T, RH).</a:t>
                </a:r>
              </a:p>
            </p:txBody>
          </p:sp>
          <p:pic>
            <p:nvPicPr>
              <p:cNvPr id="15" name="Picture 14"/>
              <p:cNvPicPr>
                <a:picLocks noChangeAspect="1"/>
              </p:cNvPicPr>
              <p:nvPr/>
            </p:nvPicPr>
            <p:blipFill>
              <a:blip r:embed="rId7"/>
              <a:stretch>
                <a:fillRect/>
              </a:stretch>
            </p:blipFill>
            <p:spPr>
              <a:xfrm>
                <a:off x="6728081" y="5029200"/>
                <a:ext cx="2314937" cy="1828800"/>
              </a:xfrm>
              <a:prstGeom prst="rect">
                <a:avLst/>
              </a:prstGeom>
            </p:spPr>
          </p:pic>
        </p:grpSp>
        <p:sp>
          <p:nvSpPr>
            <p:cNvPr id="7" name="TextBox 6"/>
            <p:cNvSpPr txBox="1"/>
            <p:nvPr/>
          </p:nvSpPr>
          <p:spPr>
            <a:xfrm>
              <a:off x="414932" y="6040954"/>
              <a:ext cx="1496914" cy="307777"/>
            </a:xfrm>
            <a:prstGeom prst="rect">
              <a:avLst/>
            </a:prstGeom>
            <a:noFill/>
          </p:spPr>
          <p:txBody>
            <a:bodyPr wrap="square" rtlCol="0">
              <a:spAutoFit/>
            </a:bodyPr>
            <a:lstStyle/>
            <a:p>
              <a:pPr algn="ctr"/>
              <a:r>
                <a:rPr lang="en-US" sz="1400" dirty="0" smtClean="0">
                  <a:solidFill>
                    <a:schemeClr val="bg1"/>
                  </a:solidFill>
                </a:rPr>
                <a:t>AWPAG (~300)</a:t>
              </a:r>
              <a:endParaRPr lang="en-US" sz="1400" dirty="0">
                <a:solidFill>
                  <a:schemeClr val="bg1"/>
                </a:solidFill>
              </a:endParaRPr>
            </a:p>
          </p:txBody>
        </p:sp>
      </p:grpSp>
    </p:spTree>
    <p:extLst>
      <p:ext uri="{BB962C8B-B14F-4D97-AF65-F5344CB8AC3E}">
        <p14:creationId xmlns:p14="http://schemas.microsoft.com/office/powerpoint/2010/main" val="72182045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a:t>
            </a:r>
            <a:endParaRPr lang="en-US" dirty="0"/>
          </a:p>
        </p:txBody>
      </p:sp>
      <p:sp>
        <p:nvSpPr>
          <p:cNvPr id="4" name="Slide Number Placeholder 3"/>
          <p:cNvSpPr>
            <a:spLocks noGrp="1"/>
          </p:cNvSpPr>
          <p:nvPr>
            <p:ph type="sldNum" sz="quarter" idx="12"/>
          </p:nvPr>
        </p:nvSpPr>
        <p:spPr/>
        <p:txBody>
          <a:bodyPr/>
          <a:lstStyle/>
          <a:p>
            <a:fld id="{C2B42FF8-D270-DC47-AB49-D3A0BE0EC3CC}" type="slidenum">
              <a:rPr lang="en-US" smtClean="0"/>
              <a:t>38</a:t>
            </a:fld>
            <a:endParaRPr lang="en-US" dirty="0"/>
          </a:p>
        </p:txBody>
      </p:sp>
      <p:sp>
        <p:nvSpPr>
          <p:cNvPr id="3" name="Content Placeholder 2"/>
          <p:cNvSpPr>
            <a:spLocks noGrp="1"/>
          </p:cNvSpPr>
          <p:nvPr>
            <p:ph idx="1"/>
          </p:nvPr>
        </p:nvSpPr>
        <p:spPr>
          <a:xfrm>
            <a:off x="580122" y="1741133"/>
            <a:ext cx="5903442" cy="1018531"/>
          </a:xfrm>
        </p:spPr>
        <p:txBody>
          <a:bodyPr>
            <a:normAutofit/>
          </a:bodyPr>
          <a:lstStyle/>
          <a:p>
            <a:pPr>
              <a:spcBef>
                <a:spcPts val="600"/>
              </a:spcBef>
              <a:spcAft>
                <a:spcPts val="1200"/>
              </a:spcAft>
            </a:pPr>
            <a:r>
              <a:rPr lang="en-US" sz="2400" dirty="0">
                <a:solidFill>
                  <a:srgbClr val="FFFF00"/>
                </a:solidFill>
                <a:effectLst>
                  <a:outerShdw blurRad="50800" dist="38100" dir="2700000" algn="tl" rotWithShape="0">
                    <a:srgbClr val="000000">
                      <a:alpha val="43000"/>
                    </a:srgbClr>
                  </a:outerShdw>
                </a:effectLst>
              </a:rPr>
              <a:t>Radar coverage deficiency at lower </a:t>
            </a:r>
            <a:r>
              <a:rPr lang="en-US" sz="2400" dirty="0" smtClean="0">
                <a:solidFill>
                  <a:srgbClr val="FFFF00"/>
                </a:solidFill>
                <a:effectLst>
                  <a:outerShdw blurRad="50800" dist="38100" dir="2700000" algn="tl" rotWithShape="0">
                    <a:srgbClr val="000000">
                      <a:alpha val="43000"/>
                    </a:srgbClr>
                  </a:outerShdw>
                </a:effectLst>
              </a:rPr>
              <a:t>atmosphere and in </a:t>
            </a:r>
            <a:r>
              <a:rPr lang="en-US" sz="2400" dirty="0">
                <a:solidFill>
                  <a:srgbClr val="FFFF00"/>
                </a:solidFill>
                <a:effectLst>
                  <a:outerShdw blurRad="50800" dist="38100" dir="2700000" algn="tl" rotWithShape="0">
                    <a:srgbClr val="000000">
                      <a:alpha val="43000"/>
                    </a:srgbClr>
                  </a:outerShdw>
                </a:effectLst>
              </a:rPr>
              <a:t>c</a:t>
            </a:r>
            <a:r>
              <a:rPr lang="en-US" sz="2400" dirty="0" smtClean="0">
                <a:solidFill>
                  <a:srgbClr val="FFFF00"/>
                </a:solidFill>
                <a:effectLst>
                  <a:outerShdw blurRad="50800" dist="38100" dir="2700000" algn="tl" rotWithShape="0">
                    <a:srgbClr val="000000">
                      <a:alpha val="43000"/>
                    </a:srgbClr>
                  </a:outerShdw>
                </a:effectLst>
              </a:rPr>
              <a:t>omplex terrain</a:t>
            </a:r>
          </a:p>
        </p:txBody>
      </p:sp>
      <p:sp>
        <p:nvSpPr>
          <p:cNvPr id="8" name="Content Placeholder 2"/>
          <p:cNvSpPr txBox="1">
            <a:spLocks/>
          </p:cNvSpPr>
          <p:nvPr/>
        </p:nvSpPr>
        <p:spPr>
          <a:xfrm>
            <a:off x="732522" y="2759664"/>
            <a:ext cx="5903442" cy="3665621"/>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lvl="1">
              <a:lnSpc>
                <a:spcPct val="110000"/>
              </a:lnSpc>
              <a:spcBef>
                <a:spcPts val="500"/>
              </a:spcBef>
              <a:spcAft>
                <a:spcPts val="600"/>
              </a:spcAft>
              <a:defRPr/>
            </a:pPr>
            <a:r>
              <a:rPr lang="en-US" sz="22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More gauges</a:t>
            </a:r>
          </a:p>
          <a:p>
            <a:pPr lvl="3">
              <a:lnSpc>
                <a:spcPct val="110000"/>
              </a:lnSpc>
              <a:spcBef>
                <a:spcPts val="500"/>
              </a:spcBef>
              <a:spcAft>
                <a:spcPts val="600"/>
              </a:spcAft>
              <a:defRPr/>
            </a:pPr>
            <a:r>
              <a:rPr lang="en-US" sz="18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Current: </a:t>
            </a:r>
            <a:r>
              <a:rPr lang="en-US" sz="1800" i="1" dirty="0" smtClean="0">
                <a:solidFill>
                  <a:srgbClr val="FFFF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~7,000</a:t>
            </a:r>
          </a:p>
          <a:p>
            <a:pPr lvl="3">
              <a:lnSpc>
                <a:spcPct val="110000"/>
              </a:lnSpc>
              <a:spcBef>
                <a:spcPts val="500"/>
              </a:spcBef>
              <a:spcAft>
                <a:spcPts val="600"/>
              </a:spcAft>
              <a:defRPr/>
            </a:pPr>
            <a:r>
              <a:rPr lang="en-US" sz="18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Next year: </a:t>
            </a:r>
            <a:r>
              <a:rPr lang="en-US" sz="1800" i="1" u="sng" dirty="0" smtClean="0">
                <a:solidFill>
                  <a:srgbClr val="FFFF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~16,000</a:t>
            </a:r>
            <a:r>
              <a:rPr lang="en-US" sz="1800" dirty="0" smtClean="0">
                <a:solidFill>
                  <a:srgbClr val="FFFF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  (from MADIS)</a:t>
            </a:r>
            <a:endParaRPr lang="en-US" sz="1800" i="1" u="sng" dirty="0" smtClean="0">
              <a:solidFill>
                <a:srgbClr val="FFFF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endParaRPr>
          </a:p>
          <a:p>
            <a:pPr lvl="1">
              <a:spcBef>
                <a:spcPts val="600"/>
              </a:spcBef>
              <a:spcAft>
                <a:spcPts val="1200"/>
              </a:spcAft>
            </a:pPr>
            <a:r>
              <a:rPr lang="en-US" sz="2000" dirty="0" smtClean="0">
                <a:effectLst>
                  <a:outerShdw blurRad="50800" dist="38100" dir="2700000" algn="tl" rotWithShape="0">
                    <a:srgbClr val="000000">
                      <a:alpha val="43000"/>
                    </a:srgbClr>
                  </a:outerShdw>
                </a:effectLst>
              </a:rPr>
              <a:t>Gap-filler radars</a:t>
            </a:r>
          </a:p>
          <a:p>
            <a:pPr lvl="3">
              <a:spcBef>
                <a:spcPts val="600"/>
              </a:spcBef>
              <a:spcAft>
                <a:spcPts val="1200"/>
              </a:spcAft>
            </a:pPr>
            <a:r>
              <a:rPr lang="en-US" sz="1800" dirty="0" smtClean="0">
                <a:effectLst>
                  <a:outerShdw blurRad="50800" dist="38100" dir="2700000" algn="tl" rotWithShape="0">
                    <a:srgbClr val="000000">
                      <a:alpha val="43000"/>
                    </a:srgbClr>
                  </a:outerShdw>
                </a:effectLst>
              </a:rPr>
              <a:t>CASA </a:t>
            </a:r>
          </a:p>
          <a:p>
            <a:pPr lvl="3">
              <a:spcBef>
                <a:spcPts val="600"/>
              </a:spcBef>
              <a:spcAft>
                <a:spcPts val="1200"/>
              </a:spcAft>
            </a:pPr>
            <a:r>
              <a:rPr lang="en-US" sz="1800" dirty="0" smtClean="0">
                <a:effectLst>
                  <a:outerShdw blurRad="50800" dist="38100" dir="2700000" algn="tl" rotWithShape="0">
                    <a:srgbClr val="000000">
                      <a:alpha val="43000"/>
                    </a:srgbClr>
                  </a:outerShdw>
                </a:effectLst>
              </a:rPr>
              <a:t>Radars from local government agencies and universities</a:t>
            </a:r>
            <a:endParaRPr lang="en-US" sz="18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8772166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a:t>
            </a:r>
            <a:endParaRPr lang="en-US" dirty="0"/>
          </a:p>
        </p:txBody>
      </p:sp>
      <p:sp>
        <p:nvSpPr>
          <p:cNvPr id="4" name="Slide Number Placeholder 3"/>
          <p:cNvSpPr>
            <a:spLocks noGrp="1"/>
          </p:cNvSpPr>
          <p:nvPr>
            <p:ph type="sldNum" sz="quarter" idx="12"/>
          </p:nvPr>
        </p:nvSpPr>
        <p:spPr/>
        <p:txBody>
          <a:bodyPr/>
          <a:lstStyle/>
          <a:p>
            <a:fld id="{C2B42FF8-D270-DC47-AB49-D3A0BE0EC3CC}" type="slidenum">
              <a:rPr lang="en-US" smtClean="0"/>
              <a:t>39</a:t>
            </a:fld>
            <a:endParaRPr lang="en-US" dirty="0"/>
          </a:p>
        </p:txBody>
      </p:sp>
      <p:sp>
        <p:nvSpPr>
          <p:cNvPr id="9" name="Content Placeholder 2"/>
          <p:cNvSpPr txBox="1">
            <a:spLocks/>
          </p:cNvSpPr>
          <p:nvPr/>
        </p:nvSpPr>
        <p:spPr>
          <a:xfrm>
            <a:off x="580122" y="1741133"/>
            <a:ext cx="5903442" cy="1018531"/>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a:spcBef>
                <a:spcPts val="600"/>
              </a:spcBef>
              <a:spcAft>
                <a:spcPts val="1200"/>
              </a:spcAft>
            </a:pPr>
            <a:r>
              <a:rPr lang="en-US" sz="2400" dirty="0" smtClean="0">
                <a:solidFill>
                  <a:srgbClr val="FFFF00"/>
                </a:solidFill>
                <a:effectLst>
                  <a:outerShdw blurRad="50800" dist="38100" dir="2700000" algn="tl" rotWithShape="0">
                    <a:srgbClr val="000000">
                      <a:alpha val="43000"/>
                    </a:srgbClr>
                  </a:outerShdw>
                </a:effectLst>
              </a:rPr>
              <a:t>Radar coverage deficiency at lower atmosphere and in complex terrain</a:t>
            </a:r>
          </a:p>
        </p:txBody>
      </p:sp>
      <p:grpSp>
        <p:nvGrpSpPr>
          <p:cNvPr id="6" name="Group 5"/>
          <p:cNvGrpSpPr/>
          <p:nvPr/>
        </p:nvGrpSpPr>
        <p:grpSpPr>
          <a:xfrm>
            <a:off x="580122" y="2077080"/>
            <a:ext cx="8548416" cy="3863103"/>
            <a:chOff x="580122" y="2077080"/>
            <a:chExt cx="8548416" cy="3863103"/>
          </a:xfrm>
        </p:grpSpPr>
        <p:pic>
          <p:nvPicPr>
            <p:cNvPr id="8" name="Picture 7"/>
            <p:cNvPicPr>
              <a:picLocks noChangeAspect="1"/>
            </p:cNvPicPr>
            <p:nvPr/>
          </p:nvPicPr>
          <p:blipFill rotWithShape="1">
            <a:blip r:embed="rId3"/>
            <a:srcRect r="50022"/>
            <a:stretch/>
          </p:blipFill>
          <p:spPr>
            <a:xfrm>
              <a:off x="6186397" y="3975036"/>
              <a:ext cx="2873157" cy="1965147"/>
            </a:xfrm>
            <a:prstGeom prst="rect">
              <a:avLst/>
            </a:prstGeom>
          </p:spPr>
        </p:pic>
        <p:pic>
          <p:nvPicPr>
            <p:cNvPr id="11" name="Picture 10"/>
            <p:cNvPicPr>
              <a:picLocks noChangeAspect="1"/>
            </p:cNvPicPr>
            <p:nvPr/>
          </p:nvPicPr>
          <p:blipFill>
            <a:blip r:embed="rId4"/>
            <a:stretch>
              <a:fillRect/>
            </a:stretch>
          </p:blipFill>
          <p:spPr>
            <a:xfrm>
              <a:off x="6159941" y="2077080"/>
              <a:ext cx="2968597" cy="1845036"/>
            </a:xfrm>
            <a:prstGeom prst="rect">
              <a:avLst/>
            </a:prstGeom>
          </p:spPr>
        </p:pic>
        <p:sp>
          <p:nvSpPr>
            <p:cNvPr id="14" name="TextBox 13"/>
            <p:cNvSpPr txBox="1"/>
            <p:nvPr/>
          </p:nvSpPr>
          <p:spPr>
            <a:xfrm>
              <a:off x="8101815" y="2116769"/>
              <a:ext cx="710463" cy="369332"/>
            </a:xfrm>
            <a:prstGeom prst="rect">
              <a:avLst/>
            </a:prstGeom>
            <a:noFill/>
          </p:spPr>
          <p:txBody>
            <a:bodyPr wrap="none" rtlCol="0">
              <a:spAutoFit/>
            </a:bodyPr>
            <a:lstStyle/>
            <a:p>
              <a:r>
                <a:rPr lang="en-US" dirty="0" smtClean="0">
                  <a:solidFill>
                    <a:schemeClr val="bg1"/>
                  </a:solidFill>
                </a:rPr>
                <a:t>GPM</a:t>
              </a:r>
              <a:endParaRPr lang="en-US" dirty="0">
                <a:solidFill>
                  <a:schemeClr val="bg1"/>
                </a:solidFill>
              </a:endParaRPr>
            </a:p>
          </p:txBody>
        </p:sp>
        <p:sp>
          <p:nvSpPr>
            <p:cNvPr id="15" name="TextBox 14"/>
            <p:cNvSpPr txBox="1"/>
            <p:nvPr/>
          </p:nvSpPr>
          <p:spPr>
            <a:xfrm>
              <a:off x="8033279" y="4006487"/>
              <a:ext cx="1095259" cy="369332"/>
            </a:xfrm>
            <a:prstGeom prst="rect">
              <a:avLst/>
            </a:prstGeom>
            <a:noFill/>
          </p:spPr>
          <p:txBody>
            <a:bodyPr wrap="none" rtlCol="0">
              <a:spAutoFit/>
            </a:bodyPr>
            <a:lstStyle/>
            <a:p>
              <a:r>
                <a:rPr lang="en-US" dirty="0" smtClean="0">
                  <a:solidFill>
                    <a:schemeClr val="bg1"/>
                  </a:solidFill>
                </a:rPr>
                <a:t>GOES-R</a:t>
              </a:r>
              <a:endParaRPr lang="en-US" dirty="0">
                <a:solidFill>
                  <a:schemeClr val="bg1"/>
                </a:solidFill>
              </a:endParaRPr>
            </a:p>
          </p:txBody>
        </p:sp>
        <p:sp>
          <p:nvSpPr>
            <p:cNvPr id="10" name="Content Placeholder 2"/>
            <p:cNvSpPr txBox="1">
              <a:spLocks/>
            </p:cNvSpPr>
            <p:nvPr/>
          </p:nvSpPr>
          <p:spPr>
            <a:xfrm>
              <a:off x="580122" y="2735183"/>
              <a:ext cx="5606275" cy="2803593"/>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lvl="1">
                <a:lnSpc>
                  <a:spcPct val="110000"/>
                </a:lnSpc>
                <a:spcBef>
                  <a:spcPts val="500"/>
                </a:spcBef>
                <a:spcAft>
                  <a:spcPts val="600"/>
                </a:spcAft>
                <a:defRPr/>
              </a:pPr>
              <a:r>
                <a:rPr lang="en-US" sz="22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New satellite with more channels and higher resolution: </a:t>
              </a:r>
            </a:p>
            <a:p>
              <a:pPr lvl="2">
                <a:spcBef>
                  <a:spcPts val="500"/>
                </a:spcBef>
                <a:spcAft>
                  <a:spcPts val="600"/>
                </a:spcAft>
                <a:defRPr/>
              </a:pPr>
              <a:r>
                <a:rPr lang="en-US" sz="20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GPM </a:t>
              </a:r>
            </a:p>
            <a:p>
              <a:pPr lvl="2">
                <a:spcBef>
                  <a:spcPts val="500"/>
                </a:spcBef>
                <a:spcAft>
                  <a:spcPts val="600"/>
                </a:spcAft>
                <a:defRPr/>
              </a:pPr>
              <a:r>
                <a:rPr lang="en-US" sz="20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GOES-R</a:t>
              </a:r>
            </a:p>
          </p:txBody>
        </p:sp>
      </p:grpSp>
    </p:spTree>
    <p:extLst>
      <p:ext uri="{BB962C8B-B14F-4D97-AF65-F5344CB8AC3E}">
        <p14:creationId xmlns:p14="http://schemas.microsoft.com/office/powerpoint/2010/main" val="10067154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457200" y="3997873"/>
            <a:ext cx="2232303" cy="1077218"/>
          </a:xfrm>
          <a:prstGeom prst="rect">
            <a:avLst/>
          </a:prstGeom>
          <a:noFill/>
        </p:spPr>
        <p:txBody>
          <a:bodyPr wrap="square" rtlCol="0">
            <a:spAutoFit/>
          </a:bodyPr>
          <a:lstStyle/>
          <a:p>
            <a:r>
              <a:rPr lang="en-US" sz="1600" dirty="0" smtClean="0"/>
              <a:t>New and advanced radar techniques are developed based on </a:t>
            </a:r>
            <a:r>
              <a:rPr lang="en-US" sz="1600" i="1" u="sng" dirty="0" smtClean="0">
                <a:solidFill>
                  <a:srgbClr val="FF0000"/>
                </a:solidFill>
              </a:rPr>
              <a:t>specific data.</a:t>
            </a:r>
            <a:endParaRPr lang="en-US" sz="1600" dirty="0" smtClean="0">
              <a:solidFill>
                <a:srgbClr val="FFFFFF"/>
              </a:solidFill>
            </a:endParaRPr>
          </a:p>
        </p:txBody>
      </p:sp>
      <p:sp>
        <p:nvSpPr>
          <p:cNvPr id="2" name="Title 1"/>
          <p:cNvSpPr>
            <a:spLocks noGrp="1"/>
          </p:cNvSpPr>
          <p:nvPr>
            <p:ph type="title"/>
          </p:nvPr>
        </p:nvSpPr>
        <p:spPr>
          <a:xfrm>
            <a:off x="457200" y="267905"/>
            <a:ext cx="8229600" cy="936007"/>
          </a:xfrm>
        </p:spPr>
        <p:txBody>
          <a:bodyPr>
            <a:normAutofit/>
          </a:bodyPr>
          <a:lstStyle/>
          <a:p>
            <a:r>
              <a:rPr lang="en-US" dirty="0" smtClean="0"/>
              <a:t>What is MRMS?</a:t>
            </a:r>
            <a:endParaRPr lang="en-US" dirty="0"/>
          </a:p>
        </p:txBody>
      </p:sp>
      <p:sp>
        <p:nvSpPr>
          <p:cNvPr id="33" name="TextBox 32"/>
          <p:cNvSpPr txBox="1"/>
          <p:nvPr/>
        </p:nvSpPr>
        <p:spPr>
          <a:xfrm>
            <a:off x="3262269" y="5944925"/>
            <a:ext cx="2948032" cy="738664"/>
          </a:xfrm>
          <a:prstGeom prst="rect">
            <a:avLst/>
          </a:prstGeom>
          <a:noFill/>
        </p:spPr>
        <p:txBody>
          <a:bodyPr wrap="square" rtlCol="0">
            <a:spAutoFit/>
          </a:bodyPr>
          <a:lstStyle/>
          <a:p>
            <a:r>
              <a:rPr lang="en-US" sz="1400" dirty="0" smtClean="0"/>
              <a:t>Matured techniques are implemented  on</a:t>
            </a:r>
            <a:r>
              <a:rPr lang="en-US" sz="1400" dirty="0" smtClean="0">
                <a:solidFill>
                  <a:srgbClr val="FFFF00"/>
                </a:solidFill>
              </a:rPr>
              <a:t> </a:t>
            </a:r>
            <a:r>
              <a:rPr lang="en-US" sz="1400" i="1" u="sng" dirty="0" smtClean="0">
                <a:solidFill>
                  <a:srgbClr val="FF0000"/>
                </a:solidFill>
              </a:rPr>
              <a:t>CONUS</a:t>
            </a:r>
            <a:r>
              <a:rPr lang="en-US" sz="1400" dirty="0" smtClean="0">
                <a:solidFill>
                  <a:srgbClr val="FFFF00"/>
                </a:solidFill>
              </a:rPr>
              <a:t> </a:t>
            </a:r>
            <a:r>
              <a:rPr lang="en-US" sz="1400" dirty="0" smtClean="0">
                <a:solidFill>
                  <a:srgbClr val="FFFFFF"/>
                </a:solidFill>
              </a:rPr>
              <a:t>in</a:t>
            </a:r>
            <a:r>
              <a:rPr lang="en-US" sz="1400" dirty="0" smtClean="0">
                <a:solidFill>
                  <a:srgbClr val="FFFF00"/>
                </a:solidFill>
              </a:rPr>
              <a:t> </a:t>
            </a:r>
            <a:r>
              <a:rPr lang="en-US" sz="1400" i="1" u="sng" dirty="0" smtClean="0">
                <a:solidFill>
                  <a:srgbClr val="FF0000"/>
                </a:solidFill>
              </a:rPr>
              <a:t>real-time</a:t>
            </a:r>
            <a:r>
              <a:rPr lang="en-US" sz="1400" dirty="0" smtClean="0"/>
              <a:t>, and evaluated </a:t>
            </a:r>
            <a:r>
              <a:rPr lang="en-US" sz="1400" i="1" u="sng" dirty="0" smtClean="0">
                <a:solidFill>
                  <a:srgbClr val="FF0000"/>
                </a:solidFill>
              </a:rPr>
              <a:t>24/7</a:t>
            </a:r>
            <a:r>
              <a:rPr lang="en-US" sz="1400" dirty="0" smtClean="0"/>
              <a:t> .</a:t>
            </a:r>
            <a:endParaRPr lang="en-US" sz="1400" i="1" u="sng" dirty="0" smtClean="0">
              <a:solidFill>
                <a:srgbClr val="FF0000"/>
              </a:solidFill>
            </a:endParaRPr>
          </a:p>
        </p:txBody>
      </p:sp>
      <p:sp>
        <p:nvSpPr>
          <p:cNvPr id="34" name="TextBox 33"/>
          <p:cNvSpPr txBox="1"/>
          <p:nvPr/>
        </p:nvSpPr>
        <p:spPr>
          <a:xfrm>
            <a:off x="5692492" y="2982128"/>
            <a:ext cx="2994308" cy="830997"/>
          </a:xfrm>
          <a:prstGeom prst="rect">
            <a:avLst/>
          </a:prstGeom>
          <a:noFill/>
        </p:spPr>
        <p:txBody>
          <a:bodyPr wrap="square" rtlCol="0">
            <a:spAutoFit/>
          </a:bodyPr>
          <a:lstStyle/>
          <a:p>
            <a:r>
              <a:rPr lang="en-US" sz="1600" dirty="0" smtClean="0"/>
              <a:t>New techniques are </a:t>
            </a:r>
            <a:r>
              <a:rPr lang="en-US" sz="1600" i="1" u="sng" dirty="0" smtClean="0">
                <a:solidFill>
                  <a:srgbClr val="FF0000"/>
                </a:solidFill>
              </a:rPr>
              <a:t>evaluated</a:t>
            </a:r>
            <a:r>
              <a:rPr lang="en-US" sz="1600" dirty="0" smtClean="0">
                <a:solidFill>
                  <a:srgbClr val="FF0000"/>
                </a:solidFill>
              </a:rPr>
              <a:t> </a:t>
            </a:r>
            <a:r>
              <a:rPr lang="en-US" sz="1600" dirty="0" smtClean="0"/>
              <a:t>and </a:t>
            </a:r>
            <a:r>
              <a:rPr lang="en-US" sz="1600" i="1" u="sng" dirty="0" smtClean="0">
                <a:solidFill>
                  <a:srgbClr val="FF0000"/>
                </a:solidFill>
              </a:rPr>
              <a:t>refined</a:t>
            </a:r>
            <a:r>
              <a:rPr lang="en-US" sz="1600" dirty="0" smtClean="0"/>
              <a:t> using </a:t>
            </a:r>
            <a:r>
              <a:rPr lang="en-US" sz="1600" dirty="0" smtClean="0">
                <a:solidFill>
                  <a:srgbClr val="FF0000"/>
                </a:solidFill>
              </a:rPr>
              <a:t>2-yr archived </a:t>
            </a:r>
            <a:r>
              <a:rPr lang="en-US" sz="1600" dirty="0" smtClean="0">
                <a:solidFill>
                  <a:srgbClr val="FFFFFF"/>
                </a:solidFill>
              </a:rPr>
              <a:t>data across </a:t>
            </a:r>
            <a:r>
              <a:rPr lang="en-US" sz="1600" i="1" u="sng" dirty="0" smtClean="0">
                <a:solidFill>
                  <a:srgbClr val="FF0000"/>
                </a:solidFill>
              </a:rPr>
              <a:t>CONUS</a:t>
            </a:r>
          </a:p>
        </p:txBody>
      </p:sp>
      <p:sp>
        <p:nvSpPr>
          <p:cNvPr id="36" name="TextBox 35"/>
          <p:cNvSpPr txBox="1"/>
          <p:nvPr/>
        </p:nvSpPr>
        <p:spPr>
          <a:xfrm>
            <a:off x="634186" y="1417582"/>
            <a:ext cx="7104346" cy="1015663"/>
          </a:xfrm>
          <a:prstGeom prst="rect">
            <a:avLst/>
          </a:prstGeom>
          <a:noFill/>
        </p:spPr>
        <p:txBody>
          <a:bodyPr wrap="square" rtlCol="0">
            <a:spAutoFit/>
          </a:bodyPr>
          <a:lstStyle/>
          <a:p>
            <a:pPr>
              <a:spcAft>
                <a:spcPts val="600"/>
              </a:spcAft>
            </a:pPr>
            <a:r>
              <a:rPr lang="en-US" sz="2000" dirty="0" smtClean="0">
                <a:solidFill>
                  <a:srgbClr val="FFFFFF"/>
                </a:solidFill>
              </a:rPr>
              <a:t>A</a:t>
            </a:r>
            <a:r>
              <a:rPr lang="en-US" sz="2000" dirty="0" smtClean="0">
                <a:solidFill>
                  <a:srgbClr val="FFFF00"/>
                </a:solidFill>
              </a:rPr>
              <a:t> </a:t>
            </a:r>
            <a:r>
              <a:rPr lang="en-US" sz="2000" i="1" u="sng" dirty="0" smtClean="0">
                <a:solidFill>
                  <a:srgbClr val="FF0000"/>
                </a:solidFill>
              </a:rPr>
              <a:t>research</a:t>
            </a:r>
            <a:r>
              <a:rPr lang="en-US" sz="2000" dirty="0" smtClean="0"/>
              <a:t> platform for evaluations of </a:t>
            </a:r>
            <a:r>
              <a:rPr lang="en-US" sz="2000" i="1" u="sng" dirty="0" smtClean="0">
                <a:solidFill>
                  <a:srgbClr val="FFFF00"/>
                </a:solidFill>
              </a:rPr>
              <a:t>new radar techniques </a:t>
            </a:r>
            <a:r>
              <a:rPr lang="en-US" sz="2000" dirty="0" smtClean="0"/>
              <a:t>for severe weather, aviation, and hydrological applications and to facilitate their </a:t>
            </a:r>
            <a:r>
              <a:rPr lang="en-US" sz="2000" i="1" u="sng" dirty="0" smtClean="0">
                <a:solidFill>
                  <a:srgbClr val="FFFF00"/>
                </a:solidFill>
              </a:rPr>
              <a:t>transition into operations</a:t>
            </a:r>
            <a:r>
              <a:rPr lang="en-US" sz="2000" dirty="0" smtClean="0"/>
              <a:t>. </a:t>
            </a:r>
            <a:endParaRPr lang="en-US" sz="2000" dirty="0">
              <a:solidFill>
                <a:srgbClr val="FFFFFF"/>
              </a:solidFill>
              <a:effectLst>
                <a:outerShdw blurRad="50800" dist="38100" dir="2700000" algn="tl" rotWithShape="0">
                  <a:srgbClr val="000000">
                    <a:alpha val="43000"/>
                  </a:srgbClr>
                </a:outerShdw>
              </a:effectLst>
            </a:endParaRPr>
          </a:p>
        </p:txBody>
      </p:sp>
      <p:sp>
        <p:nvSpPr>
          <p:cNvPr id="38" name="TextBox 37"/>
          <p:cNvSpPr txBox="1"/>
          <p:nvPr/>
        </p:nvSpPr>
        <p:spPr>
          <a:xfrm>
            <a:off x="6720202" y="5896990"/>
            <a:ext cx="2036659" cy="738664"/>
          </a:xfrm>
          <a:prstGeom prst="rect">
            <a:avLst/>
          </a:prstGeom>
          <a:noFill/>
        </p:spPr>
        <p:txBody>
          <a:bodyPr wrap="square" rtlCol="0">
            <a:spAutoFit/>
          </a:bodyPr>
          <a:lstStyle/>
          <a:p>
            <a:r>
              <a:rPr lang="en-US" sz="1400" dirty="0" smtClean="0"/>
              <a:t>New techniques are transitioned into operations</a:t>
            </a:r>
            <a:endParaRPr lang="en-US" sz="1400" i="1" u="sng" dirty="0" smtClean="0">
              <a:solidFill>
                <a:srgbClr val="FF0000"/>
              </a:solidFill>
            </a:endParaRPr>
          </a:p>
        </p:txBody>
      </p:sp>
      <p:grpSp>
        <p:nvGrpSpPr>
          <p:cNvPr id="8" name="Group 7"/>
          <p:cNvGrpSpPr/>
          <p:nvPr/>
        </p:nvGrpSpPr>
        <p:grpSpPr>
          <a:xfrm>
            <a:off x="634186" y="2850303"/>
            <a:ext cx="7856515" cy="2979403"/>
            <a:chOff x="634186" y="2850303"/>
            <a:chExt cx="7856515" cy="2979403"/>
          </a:xfrm>
        </p:grpSpPr>
        <p:grpSp>
          <p:nvGrpSpPr>
            <p:cNvPr id="11" name="Group 10"/>
            <p:cNvGrpSpPr/>
            <p:nvPr/>
          </p:nvGrpSpPr>
          <p:grpSpPr>
            <a:xfrm>
              <a:off x="2367850" y="2850304"/>
              <a:ext cx="6122851" cy="2979402"/>
              <a:chOff x="2367850" y="2850304"/>
              <a:chExt cx="6122851" cy="2979402"/>
            </a:xfrm>
          </p:grpSpPr>
          <p:sp>
            <p:nvSpPr>
              <p:cNvPr id="17" name="Rounded Rectangle 16"/>
              <p:cNvSpPr/>
              <p:nvPr/>
            </p:nvSpPr>
            <p:spPr>
              <a:xfrm>
                <a:off x="3383297" y="2850304"/>
                <a:ext cx="2000765" cy="11380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MRMS CONUS </a:t>
                </a:r>
                <a:r>
                  <a:rPr lang="en-US" dirty="0" err="1" smtClean="0"/>
                  <a:t>testbed</a:t>
                </a:r>
                <a:r>
                  <a:rPr lang="en-US" dirty="0" smtClean="0"/>
                  <a:t> </a:t>
                </a:r>
              </a:p>
              <a:p>
                <a:pPr algn="ctr"/>
                <a:r>
                  <a:rPr lang="en-US" dirty="0" smtClean="0"/>
                  <a:t>(archived data)</a:t>
                </a:r>
              </a:p>
            </p:txBody>
          </p:sp>
          <p:sp>
            <p:nvSpPr>
              <p:cNvPr id="14" name="Rounded Rectangle 13"/>
              <p:cNvSpPr/>
              <p:nvPr/>
            </p:nvSpPr>
            <p:spPr>
              <a:xfrm>
                <a:off x="3358394" y="4694446"/>
                <a:ext cx="2062997" cy="113526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MRMS-Research (real-time, NSSL)</a:t>
                </a:r>
                <a:endParaRPr lang="en-US" dirty="0"/>
              </a:p>
            </p:txBody>
          </p:sp>
          <p:cxnSp>
            <p:nvCxnSpPr>
              <p:cNvPr id="15" name="Straight Arrow Connector 14"/>
              <p:cNvCxnSpPr>
                <a:stCxn id="14" idx="3"/>
                <a:endCxn id="29" idx="1"/>
              </p:cNvCxnSpPr>
              <p:nvPr/>
            </p:nvCxnSpPr>
            <p:spPr>
              <a:xfrm flipV="1">
                <a:off x="5421391" y="5250789"/>
                <a:ext cx="1043583" cy="11287"/>
              </a:xfrm>
              <a:prstGeom prst="straightConnector1">
                <a:avLst/>
              </a:prstGeom>
              <a:ln w="38100" cmpd="dbl">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7" idx="2"/>
                <a:endCxn id="14" idx="0"/>
              </p:cNvCxnSpPr>
              <p:nvPr/>
            </p:nvCxnSpPr>
            <p:spPr>
              <a:xfrm>
                <a:off x="4383680" y="3988313"/>
                <a:ext cx="6213" cy="706133"/>
              </a:xfrm>
              <a:prstGeom prst="straightConnector1">
                <a:avLst/>
              </a:prstGeom>
              <a:ln w="38100" cmpd="dbl">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21" idx="3"/>
                <a:endCxn id="17" idx="1"/>
              </p:cNvCxnSpPr>
              <p:nvPr/>
            </p:nvCxnSpPr>
            <p:spPr>
              <a:xfrm>
                <a:off x="2367850" y="3419308"/>
                <a:ext cx="1015447" cy="1"/>
              </a:xfrm>
              <a:prstGeom prst="straightConnector1">
                <a:avLst/>
              </a:prstGeom>
              <a:ln w="38100" cmpd="dbl">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6464974" y="4701634"/>
                <a:ext cx="2025727" cy="1098309"/>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MRMS-Operational (NCEP)</a:t>
                </a:r>
                <a:endParaRPr lang="en-US" dirty="0"/>
              </a:p>
            </p:txBody>
          </p:sp>
        </p:grpSp>
        <p:grpSp>
          <p:nvGrpSpPr>
            <p:cNvPr id="7" name="Group 6"/>
            <p:cNvGrpSpPr/>
            <p:nvPr/>
          </p:nvGrpSpPr>
          <p:grpSpPr>
            <a:xfrm>
              <a:off x="634186" y="2850303"/>
              <a:ext cx="1733664" cy="1138009"/>
              <a:chOff x="634186" y="2850303"/>
              <a:chExt cx="1733664" cy="1138009"/>
            </a:xfrm>
          </p:grpSpPr>
          <p:sp>
            <p:nvSpPr>
              <p:cNvPr id="21" name="Rounded Rectangle 20"/>
              <p:cNvSpPr/>
              <p:nvPr/>
            </p:nvSpPr>
            <p:spPr>
              <a:xfrm>
                <a:off x="634186" y="2850303"/>
                <a:ext cx="1733664" cy="113800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“Basic” </a:t>
                </a:r>
                <a:r>
                  <a:rPr lang="en-US" dirty="0"/>
                  <a:t>R</a:t>
                </a:r>
                <a:r>
                  <a:rPr lang="en-US" dirty="0" smtClean="0"/>
                  <a:t>esearch</a:t>
                </a:r>
                <a:endParaRPr lang="en-US" dirty="0"/>
              </a:p>
            </p:txBody>
          </p:sp>
          <p:grpSp>
            <p:nvGrpSpPr>
              <p:cNvPr id="25" name="Group 24"/>
              <p:cNvGrpSpPr/>
              <p:nvPr/>
            </p:nvGrpSpPr>
            <p:grpSpPr>
              <a:xfrm>
                <a:off x="650264" y="2968290"/>
                <a:ext cx="1649261" cy="902036"/>
                <a:chOff x="4846317" y="301876"/>
                <a:chExt cx="2141421" cy="1173978"/>
              </a:xfrm>
            </p:grpSpPr>
            <p:pic>
              <p:nvPicPr>
                <p:cNvPr id="27" name="Picture 26"/>
                <p:cNvPicPr>
                  <a:picLocks noChangeAspect="1"/>
                </p:cNvPicPr>
                <p:nvPr/>
              </p:nvPicPr>
              <p:blipFill>
                <a:blip r:embed="rId3"/>
                <a:stretch>
                  <a:fillRect/>
                </a:stretch>
              </p:blipFill>
              <p:spPr>
                <a:xfrm>
                  <a:off x="6133616" y="332854"/>
                  <a:ext cx="854122" cy="1143000"/>
                </a:xfrm>
                <a:prstGeom prst="rect">
                  <a:avLst/>
                </a:prstGeom>
                <a:ln>
                  <a:solidFill>
                    <a:srgbClr val="0099D8"/>
                  </a:solidFill>
                </a:ln>
                <a:effectLst>
                  <a:outerShdw blurRad="50800" dist="38100" dir="2700000" algn="tl" rotWithShape="0">
                    <a:prstClr val="black">
                      <a:alpha val="40000"/>
                    </a:prstClr>
                  </a:outerShdw>
                </a:effectLst>
                <a:scene3d>
                  <a:camera prst="isometricOffAxis2Left"/>
                  <a:lightRig rig="threePt" dir="t"/>
                </a:scene3d>
              </p:spPr>
            </p:pic>
            <p:pic>
              <p:nvPicPr>
                <p:cNvPr id="28" name="Picture 27"/>
                <p:cNvPicPr>
                  <a:picLocks noChangeAspect="1"/>
                </p:cNvPicPr>
                <p:nvPr/>
              </p:nvPicPr>
              <p:blipFill>
                <a:blip r:embed="rId4"/>
                <a:stretch>
                  <a:fillRect/>
                </a:stretch>
              </p:blipFill>
              <p:spPr>
                <a:xfrm>
                  <a:off x="5896919" y="332854"/>
                  <a:ext cx="845279" cy="1143000"/>
                </a:xfrm>
                <a:prstGeom prst="rect">
                  <a:avLst/>
                </a:prstGeom>
                <a:ln>
                  <a:solidFill>
                    <a:srgbClr val="0099D8"/>
                  </a:solidFill>
                </a:ln>
                <a:effectLst>
                  <a:outerShdw blurRad="50800" dist="38100" dir="2700000" algn="tl" rotWithShape="0">
                    <a:prstClr val="black">
                      <a:alpha val="40000"/>
                    </a:prstClr>
                  </a:outerShdw>
                </a:effectLst>
                <a:scene3d>
                  <a:camera prst="isometricOffAxis2Left"/>
                  <a:lightRig rig="threePt" dir="t"/>
                </a:scene3d>
              </p:spPr>
            </p:pic>
            <p:pic>
              <p:nvPicPr>
                <p:cNvPr id="30" name="Picture 29"/>
                <p:cNvPicPr>
                  <a:picLocks noChangeAspect="1"/>
                </p:cNvPicPr>
                <p:nvPr/>
              </p:nvPicPr>
              <p:blipFill>
                <a:blip r:embed="rId5"/>
                <a:stretch>
                  <a:fillRect/>
                </a:stretch>
              </p:blipFill>
              <p:spPr>
                <a:xfrm>
                  <a:off x="5649722" y="332854"/>
                  <a:ext cx="853593" cy="1143000"/>
                </a:xfrm>
                <a:prstGeom prst="rect">
                  <a:avLst/>
                </a:prstGeom>
                <a:ln>
                  <a:solidFill>
                    <a:srgbClr val="0099D8"/>
                  </a:solidFill>
                </a:ln>
                <a:effectLst>
                  <a:outerShdw blurRad="50800" dist="38100" dir="2700000" algn="tl" rotWithShape="0">
                    <a:prstClr val="black">
                      <a:alpha val="40000"/>
                    </a:prstClr>
                  </a:outerShdw>
                </a:effectLst>
                <a:scene3d>
                  <a:camera prst="isometricOffAxis2Left"/>
                  <a:lightRig rig="threePt" dir="t"/>
                </a:scene3d>
              </p:spPr>
            </p:pic>
            <p:pic>
              <p:nvPicPr>
                <p:cNvPr id="31" name="Picture 30"/>
                <p:cNvPicPr>
                  <a:picLocks noChangeAspect="1"/>
                </p:cNvPicPr>
                <p:nvPr/>
              </p:nvPicPr>
              <p:blipFill>
                <a:blip r:embed="rId6"/>
                <a:stretch>
                  <a:fillRect/>
                </a:stretch>
              </p:blipFill>
              <p:spPr>
                <a:xfrm>
                  <a:off x="5399259" y="332854"/>
                  <a:ext cx="856730" cy="1143000"/>
                </a:xfrm>
                <a:prstGeom prst="rect">
                  <a:avLst/>
                </a:prstGeom>
                <a:ln>
                  <a:solidFill>
                    <a:srgbClr val="0099D8"/>
                  </a:solidFill>
                </a:ln>
                <a:effectLst>
                  <a:outerShdw blurRad="50800" dist="38100" dir="2700000" algn="tl" rotWithShape="0">
                    <a:prstClr val="black">
                      <a:alpha val="40000"/>
                    </a:prstClr>
                  </a:outerShdw>
                </a:effectLst>
                <a:scene3d>
                  <a:camera prst="isometricOffAxis2Left"/>
                  <a:lightRig rig="threePt" dir="t"/>
                </a:scene3d>
              </p:spPr>
            </p:pic>
            <p:pic>
              <p:nvPicPr>
                <p:cNvPr id="35" name="Picture 34"/>
                <p:cNvPicPr>
                  <a:picLocks noChangeAspect="1"/>
                </p:cNvPicPr>
                <p:nvPr/>
              </p:nvPicPr>
              <p:blipFill>
                <a:blip r:embed="rId7"/>
                <a:stretch>
                  <a:fillRect/>
                </a:stretch>
              </p:blipFill>
              <p:spPr>
                <a:xfrm>
                  <a:off x="5150917" y="317365"/>
                  <a:ext cx="851546" cy="1143000"/>
                </a:xfrm>
                <a:prstGeom prst="rect">
                  <a:avLst/>
                </a:prstGeom>
                <a:ln>
                  <a:solidFill>
                    <a:srgbClr val="0099D8"/>
                  </a:solidFill>
                </a:ln>
                <a:effectLst>
                  <a:outerShdw blurRad="50800" dist="38100" dir="2700000" algn="tl" rotWithShape="0">
                    <a:prstClr val="black">
                      <a:alpha val="40000"/>
                    </a:prstClr>
                  </a:outerShdw>
                </a:effectLst>
                <a:scene3d>
                  <a:camera prst="isometricOffAxis2Left"/>
                  <a:lightRig rig="threePt" dir="t"/>
                </a:scene3d>
              </p:spPr>
            </p:pic>
            <p:pic>
              <p:nvPicPr>
                <p:cNvPr id="39" name="Picture 38"/>
                <p:cNvPicPr>
                  <a:picLocks noChangeAspect="1"/>
                </p:cNvPicPr>
                <p:nvPr/>
              </p:nvPicPr>
              <p:blipFill>
                <a:blip r:embed="rId8"/>
                <a:stretch>
                  <a:fillRect/>
                </a:stretch>
              </p:blipFill>
              <p:spPr>
                <a:xfrm>
                  <a:off x="4846317" y="301876"/>
                  <a:ext cx="854405" cy="1143000"/>
                </a:xfrm>
                <a:prstGeom prst="rect">
                  <a:avLst/>
                </a:prstGeom>
                <a:ln>
                  <a:solidFill>
                    <a:srgbClr val="0099D8"/>
                  </a:solidFill>
                </a:ln>
                <a:effectLst>
                  <a:outerShdw blurRad="50800" dist="38100" dir="2700000" algn="tl" rotWithShape="0">
                    <a:prstClr val="black">
                      <a:alpha val="40000"/>
                    </a:prstClr>
                  </a:outerShdw>
                </a:effectLst>
                <a:scene3d>
                  <a:camera prst="isometricOffAxis2Left"/>
                  <a:lightRig rig="threePt" dir="t"/>
                </a:scene3d>
              </p:spPr>
            </p:pic>
          </p:grpSp>
          <p:sp>
            <p:nvSpPr>
              <p:cNvPr id="4" name="TextBox 3"/>
              <p:cNvSpPr txBox="1"/>
              <p:nvPr/>
            </p:nvSpPr>
            <p:spPr>
              <a:xfrm>
                <a:off x="945446" y="3137101"/>
                <a:ext cx="1223401" cy="646331"/>
              </a:xfrm>
              <a:prstGeom prst="rect">
                <a:avLst/>
              </a:prstGeom>
              <a:noFill/>
            </p:spPr>
            <p:txBody>
              <a:bodyPr wrap="square" rtlCol="0">
                <a:spAutoFit/>
              </a:bodyPr>
              <a:lstStyle/>
              <a:p>
                <a:r>
                  <a:rPr lang="en-US" dirty="0" smtClean="0">
                    <a:solidFill>
                      <a:srgbClr val="000000"/>
                    </a:solidFill>
                  </a:rPr>
                  <a:t>“Basic” Research</a:t>
                </a:r>
                <a:endParaRPr lang="en-US" dirty="0">
                  <a:solidFill>
                    <a:srgbClr val="000000"/>
                  </a:solidFill>
                </a:endParaRPr>
              </a:p>
            </p:txBody>
          </p:sp>
        </p:grpSp>
      </p:grpSp>
      <p:sp>
        <p:nvSpPr>
          <p:cNvPr id="32" name="Slide Number Placeholder 2"/>
          <p:cNvSpPr>
            <a:spLocks noGrp="1"/>
          </p:cNvSpPr>
          <p:nvPr>
            <p:ph type="sldNum" sz="quarter" idx="12"/>
          </p:nvPr>
        </p:nvSpPr>
        <p:spPr>
          <a:xfrm>
            <a:off x="8065214" y="120730"/>
            <a:ext cx="941203" cy="301752"/>
          </a:xfrm>
        </p:spPr>
        <p:txBody>
          <a:bodyPr/>
          <a:lstStyle/>
          <a:p>
            <a:fld id="{65A2D853-AEF1-954B-B0E8-4D0164F320ED}" type="slidenum">
              <a:rPr lang="en-US" smtClean="0"/>
              <a:t>4</a:t>
            </a:fld>
            <a:endParaRPr lang="en-US" dirty="0"/>
          </a:p>
        </p:txBody>
      </p:sp>
    </p:spTree>
    <p:extLst>
      <p:ext uri="{BB962C8B-B14F-4D97-AF65-F5344CB8AC3E}">
        <p14:creationId xmlns:p14="http://schemas.microsoft.com/office/powerpoint/2010/main" val="3683729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3" grpId="0"/>
      <p:bldP spid="34"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22" y="262165"/>
            <a:ext cx="7315200" cy="940288"/>
          </a:xfrm>
        </p:spPr>
        <p:txBody>
          <a:bodyPr/>
          <a:lstStyle/>
          <a:p>
            <a:r>
              <a:rPr lang="en-US" dirty="0" smtClean="0"/>
              <a:t>Summary</a:t>
            </a:r>
            <a:endParaRPr lang="en-US" dirty="0"/>
          </a:p>
        </p:txBody>
      </p:sp>
      <p:sp>
        <p:nvSpPr>
          <p:cNvPr id="3" name="Content Placeholder 2"/>
          <p:cNvSpPr>
            <a:spLocks noGrp="1"/>
          </p:cNvSpPr>
          <p:nvPr>
            <p:ph idx="1"/>
          </p:nvPr>
        </p:nvSpPr>
        <p:spPr>
          <a:xfrm>
            <a:off x="780005" y="1549401"/>
            <a:ext cx="7554961" cy="1272983"/>
          </a:xfrm>
        </p:spPr>
        <p:txBody>
          <a:bodyPr>
            <a:normAutofit/>
          </a:bodyPr>
          <a:lstStyle/>
          <a:p>
            <a:r>
              <a:rPr lang="en-US" dirty="0" smtClean="0">
                <a:effectLst>
                  <a:outerShdw blurRad="50800" dist="38100" dir="2700000" algn="tl" rotWithShape="0">
                    <a:srgbClr val="000000">
                      <a:alpha val="43000"/>
                    </a:srgbClr>
                  </a:outerShdw>
                </a:effectLst>
              </a:rPr>
              <a:t>The Multi-Radar Multi-Sensor system provides high-resolution (</a:t>
            </a:r>
            <a:r>
              <a:rPr lang="en-US" i="1" dirty="0" smtClean="0">
                <a:solidFill>
                  <a:srgbClr val="FFFF00"/>
                </a:solidFill>
                <a:effectLst>
                  <a:outerShdw blurRad="50800" dist="38100" dir="2700000" algn="tl" rotWithShape="0">
                    <a:srgbClr val="000000">
                      <a:alpha val="43000"/>
                    </a:srgbClr>
                  </a:outerShdw>
                </a:effectLst>
              </a:rPr>
              <a:t>1km, 2min</a:t>
            </a:r>
            <a:r>
              <a:rPr lang="en-US" dirty="0" smtClean="0">
                <a:effectLst>
                  <a:outerShdw blurRad="50800" dist="38100" dir="2700000" algn="tl" rotWithShape="0">
                    <a:srgbClr val="000000">
                      <a:alpha val="43000"/>
                    </a:srgbClr>
                  </a:outerShdw>
                </a:effectLst>
              </a:rPr>
              <a:t>) </a:t>
            </a:r>
            <a:r>
              <a:rPr lang="en-US" i="1" dirty="0" smtClean="0">
                <a:solidFill>
                  <a:srgbClr val="FFFF00"/>
                </a:solidFill>
                <a:effectLst>
                  <a:outerShdw blurRad="50800" dist="38100" dir="2700000" algn="tl" rotWithShape="0">
                    <a:srgbClr val="000000">
                      <a:alpha val="43000"/>
                    </a:srgbClr>
                  </a:outerShdw>
                </a:effectLst>
              </a:rPr>
              <a:t>operational</a:t>
            </a:r>
            <a:r>
              <a:rPr lang="en-US" dirty="0" smtClean="0">
                <a:solidFill>
                  <a:srgbClr val="FFFF00"/>
                </a:solidFill>
                <a:effectLst>
                  <a:outerShdw blurRad="50800" dist="38100" dir="2700000" algn="tl" rotWithShape="0">
                    <a:srgbClr val="000000">
                      <a:alpha val="43000"/>
                    </a:srgbClr>
                  </a:outerShdw>
                </a:effectLst>
              </a:rPr>
              <a:t> </a:t>
            </a:r>
            <a:r>
              <a:rPr lang="en-US" dirty="0" smtClean="0">
                <a:effectLst>
                  <a:outerShdw blurRad="50800" dist="38100" dir="2700000" algn="tl" rotWithShape="0">
                    <a:srgbClr val="000000">
                      <a:alpha val="43000"/>
                    </a:srgbClr>
                  </a:outerShdw>
                </a:effectLst>
              </a:rPr>
              <a:t>QPE products for the CONUS and southern Canada.</a:t>
            </a:r>
          </a:p>
        </p:txBody>
      </p:sp>
      <p:sp>
        <p:nvSpPr>
          <p:cNvPr id="4" name="Slide Number Placeholder 3"/>
          <p:cNvSpPr>
            <a:spLocks noGrp="1"/>
          </p:cNvSpPr>
          <p:nvPr>
            <p:ph type="sldNum" sz="quarter" idx="12"/>
          </p:nvPr>
        </p:nvSpPr>
        <p:spPr/>
        <p:txBody>
          <a:bodyPr/>
          <a:lstStyle/>
          <a:p>
            <a:fld id="{C2B42FF8-D270-DC47-AB49-D3A0BE0EC3CC}" type="slidenum">
              <a:rPr lang="en-US" smtClean="0"/>
              <a:t>40</a:t>
            </a:fld>
            <a:endParaRPr lang="en-US" dirty="0"/>
          </a:p>
        </p:txBody>
      </p:sp>
      <p:sp>
        <p:nvSpPr>
          <p:cNvPr id="8" name="Content Placeholder 2"/>
          <p:cNvSpPr txBox="1">
            <a:spLocks/>
          </p:cNvSpPr>
          <p:nvPr/>
        </p:nvSpPr>
        <p:spPr>
          <a:xfrm>
            <a:off x="780005" y="2367663"/>
            <a:ext cx="7554961" cy="1361597"/>
          </a:xfrm>
          <a:prstGeom prst="rect">
            <a:avLst/>
          </a:prstGeom>
        </p:spPr>
        <p:txBody>
          <a:bodyPr vert="horz" lIns="91440" tIns="45720" rIns="91440" bIns="45720" rtlCol="0">
            <a:normAutofit lnSpcReduction="10000"/>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endParaRPr lang="en-US" dirty="0" smtClean="0">
              <a:effectLst>
                <a:outerShdw blurRad="50800" dist="38100" dir="2700000" algn="tl" rotWithShape="0">
                  <a:srgbClr val="000000">
                    <a:alpha val="43000"/>
                  </a:srgbClr>
                </a:outerShdw>
              </a:effectLst>
            </a:endParaRPr>
          </a:p>
          <a:p>
            <a:r>
              <a:rPr lang="en-US" dirty="0" smtClean="0">
                <a:effectLst>
                  <a:outerShdw blurRad="50800" dist="38100" dir="2700000" algn="tl" rotWithShape="0">
                    <a:srgbClr val="000000">
                      <a:alpha val="43000"/>
                    </a:srgbClr>
                  </a:outerShdw>
                </a:effectLst>
              </a:rPr>
              <a:t>MRMS is a </a:t>
            </a:r>
            <a:r>
              <a:rPr lang="en-US" i="1" dirty="0" smtClean="0">
                <a:solidFill>
                  <a:srgbClr val="FFFF00"/>
                </a:solidFill>
                <a:effectLst>
                  <a:outerShdw blurRad="50800" dist="38100" dir="2700000" algn="tl" rotWithShape="0">
                    <a:srgbClr val="000000">
                      <a:alpha val="43000"/>
                    </a:srgbClr>
                  </a:outerShdw>
                </a:effectLst>
              </a:rPr>
              <a:t>research platform </a:t>
            </a:r>
            <a:r>
              <a:rPr lang="en-US" dirty="0" smtClean="0">
                <a:effectLst>
                  <a:outerShdw blurRad="50800" dist="38100" dir="2700000" algn="tl" rotWithShape="0">
                    <a:srgbClr val="000000">
                      <a:alpha val="43000"/>
                    </a:srgbClr>
                  </a:outerShdw>
                </a:effectLst>
              </a:rPr>
              <a:t>for evaluations of new radar techniques and facilitates </a:t>
            </a:r>
            <a:r>
              <a:rPr lang="en-US" i="1" dirty="0" smtClean="0">
                <a:solidFill>
                  <a:srgbClr val="FFFF00"/>
                </a:solidFill>
                <a:effectLst>
                  <a:outerShdw blurRad="50800" dist="38100" dir="2700000" algn="tl" rotWithShape="0">
                    <a:srgbClr val="000000">
                      <a:alpha val="43000"/>
                    </a:srgbClr>
                  </a:outerShdw>
                </a:effectLst>
              </a:rPr>
              <a:t>research-to-operations </a:t>
            </a:r>
            <a:r>
              <a:rPr lang="en-US" dirty="0" smtClean="0">
                <a:effectLst>
                  <a:outerShdw blurRad="50800" dist="38100" dir="2700000" algn="tl" rotWithShape="0">
                    <a:srgbClr val="000000">
                      <a:alpha val="43000"/>
                    </a:srgbClr>
                  </a:outerShdw>
                </a:effectLst>
              </a:rPr>
              <a:t>transfer of the new techniques.</a:t>
            </a:r>
          </a:p>
        </p:txBody>
      </p:sp>
      <p:sp>
        <p:nvSpPr>
          <p:cNvPr id="11" name="Content Placeholder 2"/>
          <p:cNvSpPr txBox="1">
            <a:spLocks/>
          </p:cNvSpPr>
          <p:nvPr/>
        </p:nvSpPr>
        <p:spPr>
          <a:xfrm>
            <a:off x="811362" y="3791225"/>
            <a:ext cx="5193186" cy="1272983"/>
          </a:xfrm>
          <a:prstGeom prst="rect">
            <a:avLst/>
          </a:prstGeom>
        </p:spPr>
        <p:txBody>
          <a:bodyPr vert="horz" lIns="91440" tIns="45720" rIns="91440" bIns="45720" rtlCol="0">
            <a:normAutofit lnSpcReduction="10000"/>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r>
              <a:rPr lang="en-US" dirty="0">
                <a:effectLst>
                  <a:outerShdw blurRad="50800" dist="38100" dir="2700000" algn="tl" rotWithShape="0">
                    <a:srgbClr val="000000">
                      <a:alpha val="43000"/>
                    </a:srgbClr>
                  </a:outerShdw>
                </a:effectLst>
              </a:rPr>
              <a:t>Challenges remain with </a:t>
            </a:r>
            <a:r>
              <a:rPr lang="en-US" dirty="0" err="1">
                <a:effectLst>
                  <a:outerShdw blurRad="50800" dist="38100" dir="2700000" algn="tl" rotWithShape="0">
                    <a:srgbClr val="000000">
                      <a:alpha val="43000"/>
                    </a:srgbClr>
                  </a:outerShdw>
                </a:effectLst>
              </a:rPr>
              <a:t>variabilities</a:t>
            </a:r>
            <a:r>
              <a:rPr lang="en-US" dirty="0">
                <a:effectLst>
                  <a:outerShdw blurRad="50800" dist="38100" dir="2700000" algn="tl" rotWithShape="0">
                    <a:srgbClr val="000000">
                      <a:alpha val="43000"/>
                    </a:srgbClr>
                  </a:outerShdw>
                </a:effectLst>
              </a:rPr>
              <a:t> in the radar – LWC/IWC relationship and due to a lack of radar coverage in the lower </a:t>
            </a:r>
            <a:r>
              <a:rPr lang="en-US" dirty="0" smtClean="0">
                <a:effectLst>
                  <a:outerShdw blurRad="50800" dist="38100" dir="2700000" algn="tl" rotWithShape="0">
                    <a:srgbClr val="000000">
                      <a:alpha val="43000"/>
                    </a:srgbClr>
                  </a:outerShdw>
                </a:effectLst>
              </a:rPr>
              <a:t>atmosphere/complex terrain. </a:t>
            </a:r>
            <a:endParaRPr lang="en-US" dirty="0">
              <a:effectLst>
                <a:outerShdw blurRad="50800" dist="38100" dir="2700000" algn="tl" rotWithShape="0">
                  <a:srgbClr val="000000">
                    <a:alpha val="43000"/>
                  </a:srgbClr>
                </a:outerShdw>
              </a:effectLst>
            </a:endParaRPr>
          </a:p>
        </p:txBody>
      </p:sp>
      <p:sp>
        <p:nvSpPr>
          <p:cNvPr id="12" name="Content Placeholder 2"/>
          <p:cNvSpPr txBox="1">
            <a:spLocks/>
          </p:cNvSpPr>
          <p:nvPr/>
        </p:nvSpPr>
        <p:spPr>
          <a:xfrm>
            <a:off x="827829" y="5227486"/>
            <a:ext cx="6101469" cy="1272983"/>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r>
              <a:rPr lang="en-US" dirty="0">
                <a:effectLst>
                  <a:outerShdw blurRad="50800" dist="38100" dir="2700000" algn="tl" rotWithShape="0">
                    <a:srgbClr val="000000">
                      <a:alpha val="43000"/>
                    </a:srgbClr>
                  </a:outerShdw>
                </a:effectLst>
              </a:rPr>
              <a:t>Many new observational technologies and physical model studies provide opportunities for further improving QPE and its applications. </a:t>
            </a:r>
          </a:p>
        </p:txBody>
      </p:sp>
    </p:spTree>
    <p:extLst>
      <p:ext uri="{BB962C8B-B14F-4D97-AF65-F5344CB8AC3E}">
        <p14:creationId xmlns:p14="http://schemas.microsoft.com/office/powerpoint/2010/main" val="3622963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subTnLst>
                                    <p:animClr clrSpc="rgb" dir="cw">
                                      <p:cBhvr override="childStyle">
                                        <p:cTn dur="1" fill="hold" display="0" masterRel="nextClick" afterEffect="1"/>
                                        <p:tgtEl>
                                          <p:spTgt spid="11">
                                            <p:txEl>
                                              <p:pRg st="0" end="0"/>
                                            </p:txEl>
                                          </p:spTgt>
                                        </p:tgtEl>
                                        <p:attrNameLst>
                                          <p:attrName>ppt_c</p:attrName>
                                        </p:attrNameLst>
                                      </p:cBhvr>
                                      <p:to>
                                        <a:schemeClr val="accent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1" grpId="0" build="p"/>
      <p:bldP spid="1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50333" y="305034"/>
            <a:ext cx="7315200" cy="1019533"/>
          </a:xfrm>
        </p:spPr>
        <p:txBody>
          <a:bodyPr>
            <a:noAutofit/>
          </a:bodyPr>
          <a:lstStyle/>
          <a:p>
            <a:pPr algn="ctr"/>
            <a:r>
              <a:rPr lang="en-US" sz="4400" i="1" dirty="0" smtClean="0">
                <a:latin typeface="MS Reference Sans Serif"/>
                <a:cs typeface="MS Reference Sans Serif"/>
              </a:rPr>
              <a:t>Thank You!</a:t>
            </a:r>
            <a:endParaRPr lang="en-US" sz="4400" i="1" dirty="0">
              <a:latin typeface="MS Reference Sans Serif"/>
              <a:cs typeface="MS Reference Sans Serif"/>
            </a:endParaRPr>
          </a:p>
        </p:txBody>
      </p:sp>
      <p:sp>
        <p:nvSpPr>
          <p:cNvPr id="4" name="Slide Number Placeholder 3"/>
          <p:cNvSpPr>
            <a:spLocks noGrp="1"/>
          </p:cNvSpPr>
          <p:nvPr>
            <p:ph type="sldNum" sz="quarter" idx="12"/>
          </p:nvPr>
        </p:nvSpPr>
        <p:spPr>
          <a:xfrm>
            <a:off x="8101815" y="226482"/>
            <a:ext cx="941203" cy="301752"/>
          </a:xfrm>
        </p:spPr>
        <p:txBody>
          <a:bodyPr/>
          <a:lstStyle/>
          <a:p>
            <a:fld id="{C2B42FF8-D270-DC47-AB49-D3A0BE0EC3CC}" type="slidenum">
              <a:rPr lang="en-US" smtClean="0"/>
              <a:t>41</a:t>
            </a:fld>
            <a:endParaRPr lang="en-US" dirty="0"/>
          </a:p>
        </p:txBody>
      </p:sp>
      <p:pic>
        <p:nvPicPr>
          <p:cNvPr id="10" name="Picture 9"/>
          <p:cNvPicPr>
            <a:picLocks noChangeAspect="1"/>
          </p:cNvPicPr>
          <p:nvPr/>
        </p:nvPicPr>
        <p:blipFill>
          <a:blip r:embed="rId2"/>
          <a:stretch>
            <a:fillRect/>
          </a:stretch>
        </p:blipFill>
        <p:spPr>
          <a:xfrm>
            <a:off x="2396696" y="2104625"/>
            <a:ext cx="4321005" cy="2976342"/>
          </a:xfrm>
          <a:prstGeom prst="rect">
            <a:avLst/>
          </a:prstGeom>
        </p:spPr>
      </p:pic>
      <p:sp>
        <p:nvSpPr>
          <p:cNvPr id="11" name="TextBox 10"/>
          <p:cNvSpPr txBox="1"/>
          <p:nvPr/>
        </p:nvSpPr>
        <p:spPr>
          <a:xfrm>
            <a:off x="3422039" y="5535321"/>
            <a:ext cx="2685351" cy="707886"/>
          </a:xfrm>
          <a:prstGeom prst="rect">
            <a:avLst/>
          </a:prstGeom>
          <a:noFill/>
        </p:spPr>
        <p:txBody>
          <a:bodyPr wrap="none" rtlCol="0">
            <a:spAutoFit/>
          </a:bodyPr>
          <a:lstStyle/>
          <a:p>
            <a:r>
              <a:rPr lang="en-US" sz="2000" dirty="0" err="1" smtClean="0">
                <a:solidFill>
                  <a:srgbClr val="13F4FF"/>
                </a:solidFill>
              </a:rPr>
              <a:t>mrms.ou.edu</a:t>
            </a:r>
            <a:endParaRPr lang="en-US" sz="2000" dirty="0">
              <a:solidFill>
                <a:srgbClr val="13F4FF"/>
              </a:solidFill>
            </a:endParaRPr>
          </a:p>
          <a:p>
            <a:r>
              <a:rPr lang="en-US" sz="2000" dirty="0" err="1">
                <a:solidFill>
                  <a:srgbClr val="13F4FF"/>
                </a:solidFill>
              </a:rPr>
              <a:t>j</a:t>
            </a:r>
            <a:r>
              <a:rPr lang="en-US" sz="2000" dirty="0" err="1" smtClean="0">
                <a:solidFill>
                  <a:srgbClr val="13F4FF"/>
                </a:solidFill>
              </a:rPr>
              <a:t>ian.zhang@noaa.gov</a:t>
            </a:r>
            <a:endParaRPr lang="en-US" sz="2000" dirty="0">
              <a:solidFill>
                <a:srgbClr val="13F4FF"/>
              </a:solidFill>
            </a:endParaRPr>
          </a:p>
        </p:txBody>
      </p:sp>
    </p:spTree>
    <p:extLst>
      <p:ext uri="{BB962C8B-B14F-4D97-AF65-F5344CB8AC3E}">
        <p14:creationId xmlns:p14="http://schemas.microsoft.com/office/powerpoint/2010/main" val="326791114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21" y="363765"/>
            <a:ext cx="7849521" cy="830036"/>
          </a:xfrm>
        </p:spPr>
        <p:txBody>
          <a:bodyPr>
            <a:normAutofit/>
          </a:bodyPr>
          <a:lstStyle/>
          <a:p>
            <a:r>
              <a:rPr lang="en-US" dirty="0" smtClean="0"/>
              <a:t>Taiwan Radar Mosaic – Now</a:t>
            </a:r>
            <a:endParaRPr lang="en-US" dirty="0"/>
          </a:p>
        </p:txBody>
      </p:sp>
      <p:sp>
        <p:nvSpPr>
          <p:cNvPr id="4" name="Slide Number Placeholder 3"/>
          <p:cNvSpPr>
            <a:spLocks noGrp="1"/>
          </p:cNvSpPr>
          <p:nvPr>
            <p:ph type="sldNum" sz="quarter" idx="12"/>
          </p:nvPr>
        </p:nvSpPr>
        <p:spPr/>
        <p:txBody>
          <a:bodyPr/>
          <a:lstStyle/>
          <a:p>
            <a:fld id="{C2B42FF8-D270-DC47-AB49-D3A0BE0EC3CC}" type="slidenum">
              <a:rPr lang="en-US" smtClean="0"/>
              <a:t>42</a:t>
            </a:fld>
            <a:endParaRPr lang="en-US" dirty="0"/>
          </a:p>
        </p:txBody>
      </p:sp>
      <p:sp>
        <p:nvSpPr>
          <p:cNvPr id="5" name="Parallelogram 4"/>
          <p:cNvSpPr/>
          <p:nvPr/>
        </p:nvSpPr>
        <p:spPr>
          <a:xfrm>
            <a:off x="1737171" y="1643788"/>
            <a:ext cx="1639004" cy="410573"/>
          </a:xfrm>
          <a:prstGeom prst="parallelogram">
            <a:avLst/>
          </a:prstGeom>
          <a:solidFill>
            <a:schemeClr val="bg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RCCG, RCKT, RCHL</a:t>
            </a:r>
            <a:endParaRPr lang="en-US" sz="1400" dirty="0">
              <a:solidFill>
                <a:schemeClr val="bg1"/>
              </a:solidFill>
              <a:effectLst>
                <a:outerShdw blurRad="50800" dist="38100" dir="2700000" algn="tl" rotWithShape="0">
                  <a:srgbClr val="000000">
                    <a:alpha val="43000"/>
                  </a:srgbClr>
                </a:outerShdw>
              </a:effectLst>
            </a:endParaRPr>
          </a:p>
        </p:txBody>
      </p:sp>
      <p:sp>
        <p:nvSpPr>
          <p:cNvPr id="6" name="Parallelogram 5"/>
          <p:cNvSpPr/>
          <p:nvPr/>
        </p:nvSpPr>
        <p:spPr>
          <a:xfrm>
            <a:off x="3586205" y="1663528"/>
            <a:ext cx="1249038" cy="303892"/>
          </a:xfrm>
          <a:prstGeom prst="parallelogram">
            <a:avLst/>
          </a:prstGeom>
          <a:solidFill>
            <a:schemeClr val="bg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0000"/>
                </a:solidFill>
                <a:effectLst>
                  <a:outerShdw blurRad="50800" dist="38100" dir="2700000" algn="tl" rotWithShape="0">
                    <a:srgbClr val="000000">
                      <a:alpha val="43000"/>
                    </a:srgbClr>
                  </a:outerShdw>
                </a:effectLst>
              </a:rPr>
              <a:t>RCWF</a:t>
            </a:r>
            <a:endParaRPr lang="en-US" sz="1400" dirty="0">
              <a:solidFill>
                <a:srgbClr val="FF0000"/>
              </a:solidFill>
              <a:effectLst>
                <a:outerShdw blurRad="50800" dist="38100" dir="2700000" algn="tl" rotWithShape="0">
                  <a:srgbClr val="000000">
                    <a:alpha val="43000"/>
                  </a:srgbClr>
                </a:outerShdw>
              </a:effectLst>
            </a:endParaRPr>
          </a:p>
        </p:txBody>
      </p:sp>
      <p:sp>
        <p:nvSpPr>
          <p:cNvPr id="7" name="Parallelogram 6"/>
          <p:cNvSpPr/>
          <p:nvPr/>
        </p:nvSpPr>
        <p:spPr>
          <a:xfrm>
            <a:off x="5250994" y="1663527"/>
            <a:ext cx="1328983" cy="417982"/>
          </a:xfrm>
          <a:prstGeom prst="parallelogram">
            <a:avLst/>
          </a:prstGeom>
          <a:solidFill>
            <a:schemeClr val="bg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RCMK, RCCK</a:t>
            </a:r>
            <a:endParaRPr lang="en-US" sz="1400" dirty="0">
              <a:solidFill>
                <a:schemeClr val="bg1"/>
              </a:solidFill>
              <a:effectLst>
                <a:outerShdw blurRad="50800" dist="38100" dir="2700000" algn="tl" rotWithShape="0">
                  <a:srgbClr val="000000">
                    <a:alpha val="43000"/>
                  </a:srgbClr>
                </a:outerShdw>
              </a:effectLst>
            </a:endParaRPr>
          </a:p>
        </p:txBody>
      </p:sp>
      <p:sp>
        <p:nvSpPr>
          <p:cNvPr id="3" name="Rectangle 2"/>
          <p:cNvSpPr/>
          <p:nvPr/>
        </p:nvSpPr>
        <p:spPr>
          <a:xfrm>
            <a:off x="1863264" y="2343962"/>
            <a:ext cx="1284173" cy="393318"/>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Single-pol QC</a:t>
            </a:r>
            <a:endParaRPr lang="en-US" sz="1400" dirty="0">
              <a:solidFill>
                <a:srgbClr val="000000"/>
              </a:solidFill>
              <a:effectLst>
                <a:outerShdw blurRad="50800" dist="38100" dir="2700000" algn="tl" rotWithShape="0">
                  <a:srgbClr val="000000">
                    <a:alpha val="43000"/>
                  </a:srgbClr>
                </a:outerShdw>
              </a:effectLst>
            </a:endParaRPr>
          </a:p>
        </p:txBody>
      </p:sp>
      <p:sp>
        <p:nvSpPr>
          <p:cNvPr id="8" name="Rectangle 7"/>
          <p:cNvSpPr/>
          <p:nvPr/>
        </p:nvSpPr>
        <p:spPr>
          <a:xfrm>
            <a:off x="1888251" y="2948822"/>
            <a:ext cx="1234200" cy="393816"/>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effectLst>
                  <a:outerShdw blurRad="50800" dist="38100" dir="2700000" algn="tl" rotWithShape="0">
                    <a:srgbClr val="000000">
                      <a:alpha val="43000"/>
                    </a:srgbClr>
                  </a:outerShdw>
                </a:effectLst>
              </a:rPr>
              <a:t>Sea clutter </a:t>
            </a:r>
            <a:r>
              <a:rPr lang="en-US" sz="1400" dirty="0" smtClean="0">
                <a:solidFill>
                  <a:srgbClr val="000000"/>
                </a:solidFill>
                <a:effectLst>
                  <a:outerShdw blurRad="50800" dist="38100" dir="2700000" algn="tl" rotWithShape="0">
                    <a:srgbClr val="000000">
                      <a:alpha val="43000"/>
                    </a:srgbClr>
                  </a:outerShdw>
                </a:effectLst>
              </a:rPr>
              <a:t>removal</a:t>
            </a:r>
            <a:endParaRPr lang="en-US" sz="1400" dirty="0">
              <a:solidFill>
                <a:srgbClr val="000000"/>
              </a:solidFill>
              <a:effectLst>
                <a:outerShdw blurRad="50800" dist="38100" dir="2700000" algn="tl" rotWithShape="0">
                  <a:srgbClr val="000000">
                    <a:alpha val="43000"/>
                  </a:srgbClr>
                </a:outerShdw>
              </a:effectLst>
            </a:endParaRPr>
          </a:p>
        </p:txBody>
      </p:sp>
      <p:sp>
        <p:nvSpPr>
          <p:cNvPr id="12" name="Rectangle 11"/>
          <p:cNvSpPr/>
          <p:nvPr/>
        </p:nvSpPr>
        <p:spPr>
          <a:xfrm>
            <a:off x="5175751" y="2357122"/>
            <a:ext cx="1374973" cy="328854"/>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Dual-pol QC_A</a:t>
            </a:r>
            <a:endParaRPr lang="en-US" sz="1400" dirty="0">
              <a:solidFill>
                <a:srgbClr val="000000"/>
              </a:solidFill>
              <a:effectLst>
                <a:outerShdw blurRad="50800" dist="38100" dir="2700000" algn="tl" rotWithShape="0">
                  <a:srgbClr val="000000">
                    <a:alpha val="43000"/>
                  </a:srgbClr>
                </a:outerShdw>
              </a:effectLst>
            </a:endParaRPr>
          </a:p>
        </p:txBody>
      </p:sp>
      <p:sp>
        <p:nvSpPr>
          <p:cNvPr id="20" name="Rectangle 19"/>
          <p:cNvSpPr/>
          <p:nvPr/>
        </p:nvSpPr>
        <p:spPr>
          <a:xfrm>
            <a:off x="4361469" y="4953010"/>
            <a:ext cx="1936987" cy="7981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3-D Mosaic (full product suite domain)</a:t>
            </a:r>
            <a:endParaRPr lang="en-US" sz="1400" dirty="0">
              <a:solidFill>
                <a:srgbClr val="000000"/>
              </a:solidFill>
              <a:effectLst>
                <a:outerShdw blurRad="50800" dist="38100" dir="2700000" algn="tl" rotWithShape="0">
                  <a:srgbClr val="000000">
                    <a:alpha val="43000"/>
                  </a:srgbClr>
                </a:outerShdw>
              </a:effectLst>
            </a:endParaRPr>
          </a:p>
        </p:txBody>
      </p:sp>
      <p:cxnSp>
        <p:nvCxnSpPr>
          <p:cNvPr id="56" name="Straight Arrow Connector 55"/>
          <p:cNvCxnSpPr>
            <a:stCxn id="5" idx="3"/>
            <a:endCxn id="3" idx="0"/>
          </p:cNvCxnSpPr>
          <p:nvPr/>
        </p:nvCxnSpPr>
        <p:spPr>
          <a:xfrm>
            <a:off x="2505351" y="2054361"/>
            <a:ext cx="0" cy="2896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3" idx="2"/>
            <a:endCxn id="8" idx="0"/>
          </p:cNvCxnSpPr>
          <p:nvPr/>
        </p:nvCxnSpPr>
        <p:spPr>
          <a:xfrm>
            <a:off x="2505351" y="2737280"/>
            <a:ext cx="0" cy="2115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21" idx="2"/>
            <a:endCxn id="20" idx="0"/>
          </p:cNvCxnSpPr>
          <p:nvPr/>
        </p:nvCxnSpPr>
        <p:spPr>
          <a:xfrm>
            <a:off x="2500530" y="3928257"/>
            <a:ext cx="2829433" cy="1024753"/>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6" idx="3"/>
            <a:endCxn id="73" idx="0"/>
          </p:cNvCxnSpPr>
          <p:nvPr/>
        </p:nvCxnSpPr>
        <p:spPr>
          <a:xfrm>
            <a:off x="4172738" y="1967420"/>
            <a:ext cx="0" cy="399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7" idx="3"/>
            <a:endCxn id="12" idx="0"/>
          </p:cNvCxnSpPr>
          <p:nvPr/>
        </p:nvCxnSpPr>
        <p:spPr>
          <a:xfrm>
            <a:off x="5863238" y="2081509"/>
            <a:ext cx="0" cy="2756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12" idx="2"/>
            <a:endCxn id="85" idx="0"/>
          </p:cNvCxnSpPr>
          <p:nvPr/>
        </p:nvCxnSpPr>
        <p:spPr>
          <a:xfrm>
            <a:off x="5863238" y="2685976"/>
            <a:ext cx="0" cy="2565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Parallelogram 38"/>
          <p:cNvSpPr/>
          <p:nvPr/>
        </p:nvSpPr>
        <p:spPr>
          <a:xfrm>
            <a:off x="7007906" y="1670936"/>
            <a:ext cx="1093910" cy="349123"/>
          </a:xfrm>
          <a:prstGeom prst="parallelogram">
            <a:avLst/>
          </a:prstGeom>
          <a:solidFill>
            <a:schemeClr val="bg2">
              <a:lumMod val="25000"/>
              <a:lumOff val="75000"/>
            </a:schemeClr>
          </a:solidFill>
          <a:ln>
            <a:no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RCCU</a:t>
            </a:r>
            <a:endParaRPr lang="en-US" sz="1400" dirty="0">
              <a:solidFill>
                <a:schemeClr val="bg1"/>
              </a:solidFill>
              <a:effectLst>
                <a:outerShdw blurRad="50800" dist="38100" dir="2700000" algn="tl" rotWithShape="0">
                  <a:srgbClr val="000000">
                    <a:alpha val="43000"/>
                  </a:srgbClr>
                </a:outerShdw>
              </a:effectLst>
            </a:endParaRPr>
          </a:p>
        </p:txBody>
      </p:sp>
      <p:cxnSp>
        <p:nvCxnSpPr>
          <p:cNvPr id="45" name="Straight Arrow Connector 44"/>
          <p:cNvCxnSpPr>
            <a:stCxn id="39" idx="4"/>
            <a:endCxn id="74" idx="0"/>
          </p:cNvCxnSpPr>
          <p:nvPr/>
        </p:nvCxnSpPr>
        <p:spPr>
          <a:xfrm flipH="1">
            <a:off x="7552859" y="2020059"/>
            <a:ext cx="2002" cy="3357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6891692" y="2942569"/>
            <a:ext cx="1316503" cy="457395"/>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FF0000"/>
                </a:solidFill>
                <a:effectLst>
                  <a:outerShdw blurRad="50800" dist="38100" dir="2700000" algn="tl" rotWithShape="0">
                    <a:srgbClr val="000000">
                      <a:alpha val="43000"/>
                    </a:srgbClr>
                  </a:outerShdw>
                </a:effectLst>
              </a:rPr>
              <a:t>Attenuation Correction</a:t>
            </a:r>
            <a:endParaRPr lang="en-US" sz="1400" dirty="0">
              <a:solidFill>
                <a:srgbClr val="FF0000"/>
              </a:solidFill>
              <a:effectLst>
                <a:outerShdw blurRad="50800" dist="38100" dir="2700000" algn="tl" rotWithShape="0">
                  <a:srgbClr val="000000">
                    <a:alpha val="43000"/>
                  </a:srgbClr>
                </a:outerShdw>
              </a:effectLst>
            </a:endParaRPr>
          </a:p>
        </p:txBody>
      </p:sp>
      <p:sp>
        <p:nvSpPr>
          <p:cNvPr id="73" name="Rectangle 72"/>
          <p:cNvSpPr/>
          <p:nvPr/>
        </p:nvSpPr>
        <p:spPr>
          <a:xfrm>
            <a:off x="3485251" y="2366519"/>
            <a:ext cx="1374973" cy="328854"/>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Dual-pol QC_A</a:t>
            </a:r>
            <a:endParaRPr lang="en-US" sz="1400" dirty="0">
              <a:solidFill>
                <a:srgbClr val="000000"/>
              </a:solidFill>
              <a:effectLst>
                <a:outerShdw blurRad="50800" dist="38100" dir="2700000" algn="tl" rotWithShape="0">
                  <a:srgbClr val="000000">
                    <a:alpha val="43000"/>
                  </a:srgbClr>
                </a:outerShdw>
              </a:effectLst>
            </a:endParaRPr>
          </a:p>
        </p:txBody>
      </p:sp>
      <p:sp>
        <p:nvSpPr>
          <p:cNvPr id="74" name="Rectangle 73"/>
          <p:cNvSpPr/>
          <p:nvPr/>
        </p:nvSpPr>
        <p:spPr>
          <a:xfrm>
            <a:off x="6865372" y="2355785"/>
            <a:ext cx="1374973" cy="328854"/>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Dual-pol QC_B</a:t>
            </a:r>
            <a:endParaRPr lang="en-US" sz="1400" dirty="0">
              <a:solidFill>
                <a:srgbClr val="000000"/>
              </a:solidFill>
              <a:effectLst>
                <a:outerShdw blurRad="50800" dist="38100" dir="2700000" algn="tl" rotWithShape="0">
                  <a:srgbClr val="000000">
                    <a:alpha val="43000"/>
                  </a:srgbClr>
                </a:outerShdw>
              </a:effectLst>
            </a:endParaRPr>
          </a:p>
        </p:txBody>
      </p:sp>
      <p:cxnSp>
        <p:nvCxnSpPr>
          <p:cNvPr id="80" name="Straight Arrow Connector 79"/>
          <p:cNvCxnSpPr>
            <a:stCxn id="74" idx="2"/>
            <a:endCxn id="50" idx="0"/>
          </p:cNvCxnSpPr>
          <p:nvPr/>
        </p:nvCxnSpPr>
        <p:spPr>
          <a:xfrm flipH="1">
            <a:off x="7549944" y="2684639"/>
            <a:ext cx="2915" cy="257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a:off x="5204986" y="2942569"/>
            <a:ext cx="1316503" cy="457395"/>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Attenuation Correction</a:t>
            </a:r>
            <a:endParaRPr lang="en-US" sz="1400" dirty="0">
              <a:solidFill>
                <a:srgbClr val="000000"/>
              </a:solidFill>
              <a:effectLst>
                <a:outerShdw blurRad="50800" dist="38100" dir="2700000" algn="tl" rotWithShape="0">
                  <a:srgbClr val="000000">
                    <a:alpha val="43000"/>
                  </a:srgbClr>
                </a:outerShdw>
              </a:effectLst>
            </a:endParaRPr>
          </a:p>
        </p:txBody>
      </p:sp>
      <p:sp>
        <p:nvSpPr>
          <p:cNvPr id="144" name="Parallelogram 143"/>
          <p:cNvSpPr/>
          <p:nvPr/>
        </p:nvSpPr>
        <p:spPr>
          <a:xfrm>
            <a:off x="432649" y="1731216"/>
            <a:ext cx="801224" cy="288843"/>
          </a:xfrm>
          <a:prstGeom prst="parallelogram">
            <a:avLst/>
          </a:prstGeom>
          <a:solidFill>
            <a:schemeClr val="bg2">
              <a:lumMod val="25000"/>
              <a:lumOff val="75000"/>
            </a:schemeClr>
          </a:solidFill>
          <a:ln>
            <a:no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ISHI</a:t>
            </a:r>
            <a:endParaRPr lang="en-US" sz="1400" dirty="0">
              <a:solidFill>
                <a:schemeClr val="bg1"/>
              </a:solidFill>
              <a:effectLst>
                <a:outerShdw blurRad="50800" dist="38100" dir="2700000" algn="tl" rotWithShape="0">
                  <a:srgbClr val="000000">
                    <a:alpha val="43000"/>
                  </a:srgbClr>
                </a:outerShdw>
              </a:effectLst>
            </a:endParaRPr>
          </a:p>
        </p:txBody>
      </p:sp>
      <p:sp>
        <p:nvSpPr>
          <p:cNvPr id="146" name="Rectangle 145"/>
          <p:cNvSpPr/>
          <p:nvPr/>
        </p:nvSpPr>
        <p:spPr>
          <a:xfrm>
            <a:off x="151987" y="2272916"/>
            <a:ext cx="1284173" cy="393318"/>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Single-pol QC</a:t>
            </a:r>
            <a:endParaRPr lang="en-US" sz="1400" dirty="0">
              <a:solidFill>
                <a:srgbClr val="000000"/>
              </a:solidFill>
              <a:effectLst>
                <a:outerShdw blurRad="50800" dist="38100" dir="2700000" algn="tl" rotWithShape="0">
                  <a:srgbClr val="000000">
                    <a:alpha val="43000"/>
                  </a:srgbClr>
                </a:outerShdw>
              </a:effectLst>
            </a:endParaRPr>
          </a:p>
        </p:txBody>
      </p:sp>
      <p:sp>
        <p:nvSpPr>
          <p:cNvPr id="147" name="Rectangle 146"/>
          <p:cNvSpPr/>
          <p:nvPr/>
        </p:nvSpPr>
        <p:spPr>
          <a:xfrm>
            <a:off x="151987" y="2890876"/>
            <a:ext cx="1284173" cy="393318"/>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effectLst>
                  <a:outerShdw blurRad="50800" dist="38100" dir="2700000" algn="tl" rotWithShape="0">
                    <a:srgbClr val="000000">
                      <a:alpha val="43000"/>
                    </a:srgbClr>
                  </a:outerShdw>
                </a:effectLst>
              </a:rPr>
              <a:t>Sea clutter removal</a:t>
            </a:r>
            <a:endParaRPr lang="en-US" sz="1400" dirty="0">
              <a:solidFill>
                <a:srgbClr val="000000"/>
              </a:solidFill>
              <a:effectLst>
                <a:outerShdw blurRad="50800" dist="38100" dir="2700000" algn="tl" rotWithShape="0">
                  <a:srgbClr val="000000">
                    <a:alpha val="43000"/>
                  </a:srgbClr>
                </a:outerShdw>
              </a:effectLst>
            </a:endParaRPr>
          </a:p>
        </p:txBody>
      </p:sp>
      <p:cxnSp>
        <p:nvCxnSpPr>
          <p:cNvPr id="148" name="Straight Arrow Connector 147"/>
          <p:cNvCxnSpPr>
            <a:stCxn id="144" idx="3"/>
            <a:endCxn id="146" idx="0"/>
          </p:cNvCxnSpPr>
          <p:nvPr/>
        </p:nvCxnSpPr>
        <p:spPr>
          <a:xfrm flipH="1">
            <a:off x="794074" y="2020059"/>
            <a:ext cx="3082" cy="2528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stCxn id="146" idx="2"/>
            <a:endCxn id="147" idx="0"/>
          </p:cNvCxnSpPr>
          <p:nvPr/>
        </p:nvCxnSpPr>
        <p:spPr>
          <a:xfrm>
            <a:off x="794074" y="2666234"/>
            <a:ext cx="0" cy="2246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73" idx="2"/>
            <a:endCxn id="20" idx="0"/>
          </p:cNvCxnSpPr>
          <p:nvPr/>
        </p:nvCxnSpPr>
        <p:spPr>
          <a:xfrm>
            <a:off x="4172738" y="2695373"/>
            <a:ext cx="1157225" cy="2257637"/>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85" idx="2"/>
            <a:endCxn id="20" idx="0"/>
          </p:cNvCxnSpPr>
          <p:nvPr/>
        </p:nvCxnSpPr>
        <p:spPr>
          <a:xfrm flipH="1">
            <a:off x="5329963" y="3399964"/>
            <a:ext cx="533275" cy="1553046"/>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50" idx="2"/>
            <a:endCxn id="20" idx="0"/>
          </p:cNvCxnSpPr>
          <p:nvPr/>
        </p:nvCxnSpPr>
        <p:spPr>
          <a:xfrm flipH="1">
            <a:off x="5329963" y="3399964"/>
            <a:ext cx="2219981" cy="1553046"/>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147" idx="2"/>
            <a:endCxn id="136" idx="0"/>
          </p:cNvCxnSpPr>
          <p:nvPr/>
        </p:nvCxnSpPr>
        <p:spPr>
          <a:xfrm>
            <a:off x="794074" y="3284194"/>
            <a:ext cx="1556228" cy="1668816"/>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121" idx="2"/>
            <a:endCxn id="136" idx="0"/>
          </p:cNvCxnSpPr>
          <p:nvPr/>
        </p:nvCxnSpPr>
        <p:spPr>
          <a:xfrm flipH="1">
            <a:off x="2350302" y="3928257"/>
            <a:ext cx="150228" cy="1024753"/>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stCxn id="73" idx="2"/>
            <a:endCxn id="136" idx="0"/>
          </p:cNvCxnSpPr>
          <p:nvPr/>
        </p:nvCxnSpPr>
        <p:spPr>
          <a:xfrm flipH="1">
            <a:off x="2350302" y="2695373"/>
            <a:ext cx="1822436" cy="2257637"/>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stCxn id="85" idx="2"/>
            <a:endCxn id="136" idx="0"/>
          </p:cNvCxnSpPr>
          <p:nvPr/>
        </p:nvCxnSpPr>
        <p:spPr>
          <a:xfrm flipH="1">
            <a:off x="2350302" y="3399964"/>
            <a:ext cx="3512936" cy="1553046"/>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50" idx="2"/>
            <a:endCxn id="136" idx="0"/>
          </p:cNvCxnSpPr>
          <p:nvPr/>
        </p:nvCxnSpPr>
        <p:spPr>
          <a:xfrm flipH="1">
            <a:off x="2350302" y="3399964"/>
            <a:ext cx="5199642" cy="1553046"/>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sp>
        <p:nvSpPr>
          <p:cNvPr id="121" name="Rectangle 120"/>
          <p:cNvSpPr/>
          <p:nvPr/>
        </p:nvSpPr>
        <p:spPr>
          <a:xfrm>
            <a:off x="1883430" y="3522341"/>
            <a:ext cx="1234200" cy="405916"/>
          </a:xfrm>
          <a:prstGeom prst="rect">
            <a:avLst/>
          </a:prstGeom>
          <a:solidFill>
            <a:srgbClr val="4FFBF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effectLst>
                  <a:outerShdw blurRad="50800" dist="38100" dir="2700000" algn="tl" rotWithShape="0">
                    <a:srgbClr val="000000">
                      <a:alpha val="43000"/>
                    </a:srgbClr>
                  </a:outerShdw>
                </a:effectLst>
              </a:rPr>
              <a:t>Ground clutter filter</a:t>
            </a:r>
          </a:p>
        </p:txBody>
      </p:sp>
      <p:cxnSp>
        <p:nvCxnSpPr>
          <p:cNvPr id="124" name="Straight Arrow Connector 123"/>
          <p:cNvCxnSpPr>
            <a:stCxn id="8" idx="2"/>
            <a:endCxn id="121" idx="0"/>
          </p:cNvCxnSpPr>
          <p:nvPr/>
        </p:nvCxnSpPr>
        <p:spPr>
          <a:xfrm flipH="1">
            <a:off x="2500530" y="3342638"/>
            <a:ext cx="4821" cy="1797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6" name="Rectangle 135"/>
          <p:cNvSpPr/>
          <p:nvPr/>
        </p:nvSpPr>
        <p:spPr>
          <a:xfrm>
            <a:off x="1381808" y="4953010"/>
            <a:ext cx="1936987" cy="7981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effectLst>
                  <a:outerShdw blurRad="50800" dist="38100" dir="2700000" algn="tl" rotWithShape="0">
                    <a:srgbClr val="000000">
                      <a:alpha val="43000"/>
                    </a:srgbClr>
                  </a:outerShdw>
                </a:effectLst>
              </a:rPr>
              <a:t>2</a:t>
            </a:r>
            <a:r>
              <a:rPr lang="en-US" sz="1400" dirty="0" smtClean="0">
                <a:solidFill>
                  <a:srgbClr val="000000"/>
                </a:solidFill>
                <a:effectLst>
                  <a:outerShdw blurRad="50800" dist="38100" dir="2700000" algn="tl" rotWithShape="0">
                    <a:srgbClr val="000000">
                      <a:alpha val="43000"/>
                    </a:srgbClr>
                  </a:outerShdw>
                </a:effectLst>
              </a:rPr>
              <a:t>-D Mosaic</a:t>
            </a:r>
          </a:p>
          <a:p>
            <a:pPr algn="ctr"/>
            <a:r>
              <a:rPr lang="en-US" sz="1400" dirty="0" smtClean="0">
                <a:solidFill>
                  <a:srgbClr val="000000"/>
                </a:solidFill>
                <a:effectLst>
                  <a:outerShdw blurRad="50800" dist="38100" dir="2700000" algn="tl" rotWithShape="0">
                    <a:srgbClr val="000000">
                      <a:alpha val="43000"/>
                    </a:srgbClr>
                  </a:outerShdw>
                </a:effectLst>
              </a:rPr>
              <a:t>(large surveillance domain)</a:t>
            </a:r>
            <a:endParaRPr lang="en-US" sz="1400" dirty="0">
              <a:solidFill>
                <a:srgbClr val="000000"/>
              </a:solidFill>
              <a:effectLst>
                <a:outerShdw blurRad="50800" dist="38100" dir="2700000" algn="tl" rotWithShape="0">
                  <a:srgbClr val="000000">
                    <a:alpha val="43000"/>
                  </a:srgbClr>
                </a:outerShdw>
              </a:effectLst>
            </a:endParaRPr>
          </a:p>
        </p:txBody>
      </p:sp>
      <p:sp>
        <p:nvSpPr>
          <p:cNvPr id="40" name="Parallelogram 39"/>
          <p:cNvSpPr/>
          <p:nvPr/>
        </p:nvSpPr>
        <p:spPr>
          <a:xfrm>
            <a:off x="120764" y="3928257"/>
            <a:ext cx="1585184" cy="487980"/>
          </a:xfrm>
          <a:prstGeom prst="parallelogram">
            <a:avLst/>
          </a:prstGeom>
          <a:solidFill>
            <a:schemeClr val="bg2">
              <a:lumMod val="25000"/>
              <a:lumOff val="75000"/>
            </a:schemeClr>
          </a:solidFill>
          <a:ln>
            <a:no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effectLst>
                  <a:outerShdw blurRad="50800" dist="38100" dir="2700000" algn="tl" rotWithShape="0">
                    <a:srgbClr val="000000">
                      <a:alpha val="43000"/>
                    </a:srgbClr>
                  </a:outerShdw>
                </a:effectLst>
              </a:rPr>
              <a:t>Philippines Radars?</a:t>
            </a:r>
            <a:endParaRPr lang="en-US" sz="1400" dirty="0">
              <a:solidFill>
                <a:schemeClr val="bg1"/>
              </a:solidFill>
              <a:effectLst>
                <a:outerShdw blurRad="50800" dist="38100" dir="2700000" algn="tl" rotWithShape="0">
                  <a:srgbClr val="000000">
                    <a:alpha val="43000"/>
                  </a:srgbClr>
                </a:outerShdw>
              </a:effectLst>
            </a:endParaRPr>
          </a:p>
        </p:txBody>
      </p:sp>
      <p:cxnSp>
        <p:nvCxnSpPr>
          <p:cNvPr id="41" name="Straight Arrow Connector 40"/>
          <p:cNvCxnSpPr>
            <a:endCxn id="136" idx="0"/>
          </p:cNvCxnSpPr>
          <p:nvPr/>
        </p:nvCxnSpPr>
        <p:spPr>
          <a:xfrm>
            <a:off x="894906" y="4416237"/>
            <a:ext cx="1455396" cy="536773"/>
          </a:xfrm>
          <a:prstGeom prst="straightConnector1">
            <a:avLst/>
          </a:prstGeom>
          <a:ln>
            <a:solidFill>
              <a:srgbClr val="FFCF99"/>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748302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p:cNvSpPr>
            <a:spLocks noGrp="1"/>
          </p:cNvSpPr>
          <p:nvPr>
            <p:ph type="sldNum" sz="quarter" idx="4294967295"/>
          </p:nvPr>
        </p:nvSpPr>
        <p:spPr>
          <a:xfrm>
            <a:off x="6836447" y="6452783"/>
            <a:ext cx="2133600" cy="365125"/>
          </a:xfrm>
          <a:prstGeom prst="rect">
            <a:avLst/>
          </a:prstGeom>
        </p:spPr>
        <p:txBody>
          <a:bodyPr/>
          <a:lstStyle/>
          <a:p>
            <a:fld id="{2AE81A39-2840-ED4D-A514-D08330109612}" type="slidenum">
              <a:rPr lang="en-US" smtClean="0">
                <a:latin typeface="Arial"/>
                <a:cs typeface="Arial"/>
              </a:rPr>
              <a:pPr/>
              <a:t>43</a:t>
            </a:fld>
            <a:endParaRPr lang="en-US" dirty="0">
              <a:latin typeface="Arial"/>
              <a:cs typeface="Arial"/>
            </a:endParaRPr>
          </a:p>
        </p:txBody>
      </p:sp>
      <p:sp>
        <p:nvSpPr>
          <p:cNvPr id="3" name="TextBox 2"/>
          <p:cNvSpPr txBox="1"/>
          <p:nvPr/>
        </p:nvSpPr>
        <p:spPr>
          <a:xfrm>
            <a:off x="685800" y="533400"/>
            <a:ext cx="1159292" cy="646331"/>
          </a:xfrm>
          <a:prstGeom prst="rect">
            <a:avLst/>
          </a:prstGeom>
          <a:noFill/>
        </p:spPr>
        <p:txBody>
          <a:bodyPr wrap="none" rtlCol="0">
            <a:spAutoFit/>
          </a:bodyPr>
          <a:lstStyle/>
          <a:p>
            <a:r>
              <a:rPr lang="en-US" b="1" i="1" dirty="0" smtClean="0">
                <a:solidFill>
                  <a:srgbClr val="0000FF"/>
                </a:solidFill>
                <a:latin typeface="Arial" panose="020B0604020202020204" pitchFamily="34" charset="0"/>
                <a:cs typeface="Arial" panose="020B0604020202020204" pitchFamily="34" charset="0"/>
              </a:rPr>
              <a:t>COOL </a:t>
            </a:r>
            <a:br>
              <a:rPr lang="en-US" b="1" i="1" dirty="0" smtClean="0">
                <a:solidFill>
                  <a:srgbClr val="0000FF"/>
                </a:solidFill>
                <a:latin typeface="Arial" panose="020B0604020202020204" pitchFamily="34" charset="0"/>
                <a:cs typeface="Arial" panose="020B0604020202020204" pitchFamily="34" charset="0"/>
              </a:rPr>
            </a:br>
            <a:r>
              <a:rPr lang="en-US" b="1" i="1" dirty="0" smtClean="0">
                <a:solidFill>
                  <a:srgbClr val="0000FF"/>
                </a:solidFill>
                <a:latin typeface="Arial" panose="020B0604020202020204" pitchFamily="34" charset="0"/>
                <a:cs typeface="Arial" panose="020B0604020202020204" pitchFamily="34" charset="0"/>
              </a:rPr>
              <a:t>SEASON</a:t>
            </a:r>
            <a:endParaRPr lang="en-US" b="1" i="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0" y="-9712"/>
            <a:ext cx="9144015" cy="6867712"/>
            <a:chOff x="0" y="-9712"/>
            <a:chExt cx="9144015" cy="6867712"/>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4572000" cy="3429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572015" cy="342901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8999"/>
              <a:ext cx="4572001" cy="3429001"/>
            </a:xfrm>
            <a:prstGeom prst="rect">
              <a:avLst/>
            </a:prstGeom>
          </p:spPr>
        </p:pic>
        <p:sp>
          <p:nvSpPr>
            <p:cNvPr id="8" name="TextBox 7"/>
            <p:cNvSpPr txBox="1"/>
            <p:nvPr/>
          </p:nvSpPr>
          <p:spPr>
            <a:xfrm>
              <a:off x="2408474" y="256736"/>
              <a:ext cx="1667444" cy="13849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Q3RAD ≤  230 km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R/G Pairs = 4,026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B = 1.17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 = 14.7 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MAE = 9.6 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 = 0.83</a:t>
              </a:r>
            </a:p>
          </p:txBody>
        </p:sp>
        <p:sp>
          <p:nvSpPr>
            <p:cNvPr id="9" name="TextBox 8"/>
            <p:cNvSpPr txBox="1"/>
            <p:nvPr/>
          </p:nvSpPr>
          <p:spPr>
            <a:xfrm>
              <a:off x="6943838" y="256736"/>
              <a:ext cx="1755609" cy="13849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Dual Pol ≤  230 km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R/G Pairs = 4,026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B = 1.24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 = 19.9 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MAE = 14.1 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 = 0.71</a:t>
              </a:r>
            </a:p>
          </p:txBody>
        </p:sp>
        <p:sp>
          <p:nvSpPr>
            <p:cNvPr id="10" name="TextBox 9"/>
            <p:cNvSpPr txBox="1"/>
            <p:nvPr/>
          </p:nvSpPr>
          <p:spPr>
            <a:xfrm>
              <a:off x="2364636" y="3657600"/>
              <a:ext cx="1643399" cy="138499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PPS ≤  230 km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R/G Pairs = 4,026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B = 1.69</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 = 20.5 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MAE = 14.5 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 = 0.74</a:t>
              </a:r>
            </a:p>
          </p:txBody>
        </p:sp>
        <p:sp>
          <p:nvSpPr>
            <p:cNvPr id="11" name="TextBox 10"/>
            <p:cNvSpPr txBox="1"/>
            <p:nvPr/>
          </p:nvSpPr>
          <p:spPr>
            <a:xfrm>
              <a:off x="4572000" y="3429000"/>
              <a:ext cx="4571999" cy="3139321"/>
            </a:xfrm>
            <a:prstGeom prst="rect">
              <a:avLst/>
            </a:prstGeom>
            <a:solidFill>
              <a:sysClr val="window" lastClr="FFFFFF"/>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For </a:t>
              </a:r>
              <a:r>
                <a:rPr kumimoji="0" lang="en-US" b="1" i="0" u="sng" strike="noStrike" kern="0" cap="none" spc="0" normalizeH="0" baseline="0" noProof="0" dirty="0" smtClean="0">
                  <a:ln>
                    <a:noFill/>
                  </a:ln>
                  <a:solidFill>
                    <a:srgbClr val="0000CC"/>
                  </a:solidFill>
                  <a:effectLst/>
                  <a:uLnTx/>
                  <a:uFillTx/>
                  <a:latin typeface="Arial" panose="020B0604020202020204" pitchFamily="34" charset="0"/>
                  <a:cs typeface="Arial" panose="020B0604020202020204" pitchFamily="34" charset="0"/>
                </a:rPr>
                <a:t>2013-2014 Cool Season east of Rockies </a:t>
              </a:r>
              <a:r>
                <a:rPr kumimoji="0" lang="en-US"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Q3RAD had the best statistical results for </a:t>
              </a:r>
              <a:r>
                <a:rPr kumimoji="0" lang="en-US" b="0" i="1" u="sng" strike="noStrike" kern="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R/G pairs </a:t>
              </a:r>
              <a:r>
                <a:rPr kumimoji="0" lang="en-US" b="1" i="1" u="sng" strike="noStrike" kern="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 </a:t>
              </a:r>
              <a:r>
                <a:rPr kumimoji="0" lang="en-US" b="0" i="1" u="sng" strike="noStrike" kern="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230km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Dual Pol nearly equal to PPS in RMSE/MAE…both impacted by bright band contamination</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Again, this is an example of how a mosaic and bright band contamination removal can reduce errors</a:t>
              </a:r>
            </a:p>
          </p:txBody>
        </p:sp>
        <p:sp>
          <p:nvSpPr>
            <p:cNvPr id="12" name="TextBox 11"/>
            <p:cNvSpPr txBox="1"/>
            <p:nvPr/>
          </p:nvSpPr>
          <p:spPr>
            <a:xfrm>
              <a:off x="631208" y="274088"/>
              <a:ext cx="1583139"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COOL </a:t>
              </a:r>
              <a:br>
                <a:rPr kumimoji="0" lang="en-US" b="1" i="1" u="none" strike="noStrike" kern="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br>
              <a:r>
                <a:rPr kumimoji="0" lang="en-US" b="1" i="1" u="none" strike="noStrike" kern="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SEASON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b="1" i="1" u="none" strike="noStrike" kern="0" cap="none" spc="0" normalizeH="0" baseline="0" noProof="0" dirty="0" smtClean="0">
                  <a:ln>
                    <a:noFill/>
                  </a:ln>
                  <a:solidFill>
                    <a:srgbClr val="0000FF"/>
                  </a:solidFill>
                  <a:effectLst/>
                  <a:uLnTx/>
                  <a:uFillTx/>
                  <a:latin typeface="Arial" panose="020B0604020202020204" pitchFamily="34" charset="0"/>
                  <a:cs typeface="Arial" panose="020B0604020202020204" pitchFamily="34" charset="0"/>
                </a:rPr>
                <a:t>East of Rockies</a:t>
              </a: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1183809" y="3200403"/>
              <a:ext cx="758452" cy="196708"/>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5759366" y="3189774"/>
              <a:ext cx="758452" cy="196708"/>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1187398" y="6614079"/>
              <a:ext cx="758452" cy="196708"/>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667457" y="3393747"/>
              <a:ext cx="3590644" cy="222909"/>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631208" y="20168"/>
              <a:ext cx="3590644" cy="222909"/>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5258788" y="-9712"/>
              <a:ext cx="3590644" cy="222909"/>
            </a:xfrm>
            <a:prstGeom prst="rect">
              <a:avLst/>
            </a:prstGeom>
          </p:spPr>
        </p:pic>
      </p:grpSp>
    </p:spTree>
    <p:extLst>
      <p:ext uri="{BB962C8B-B14F-4D97-AF65-F5344CB8AC3E}">
        <p14:creationId xmlns:p14="http://schemas.microsoft.com/office/powerpoint/2010/main" val="191726308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79" y="-485"/>
            <a:ext cx="4575163" cy="343374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2565" y="0"/>
            <a:ext cx="4575676" cy="343175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7" y="3429001"/>
            <a:ext cx="4571999" cy="3436408"/>
          </a:xfrm>
          <a:prstGeom prst="rect">
            <a:avLst/>
          </a:prstGeom>
        </p:spPr>
      </p:pic>
      <p:sp>
        <p:nvSpPr>
          <p:cNvPr id="8" name="Slide Number Placeholder 5"/>
          <p:cNvSpPr>
            <a:spLocks noGrp="1"/>
          </p:cNvSpPr>
          <p:nvPr>
            <p:ph type="sldNum" sz="quarter" idx="12"/>
          </p:nvPr>
        </p:nvSpPr>
        <p:spPr>
          <a:xfrm>
            <a:off x="8305800" y="6476474"/>
            <a:ext cx="762000" cy="365760"/>
          </a:xfrm>
        </p:spPr>
        <p:txBody>
          <a:bodyPr/>
          <a:lstStyle/>
          <a:p>
            <a:r>
              <a:rPr lang="en-US" dirty="0" smtClean="0"/>
              <a:t>6</a:t>
            </a:r>
            <a:endParaRPr lang="en-US" dirty="0"/>
          </a:p>
        </p:txBody>
      </p:sp>
      <p:sp>
        <p:nvSpPr>
          <p:cNvPr id="12" name="Slide Number Placeholder 4"/>
          <p:cNvSpPr txBox="1">
            <a:spLocks/>
          </p:cNvSpPr>
          <p:nvPr/>
        </p:nvSpPr>
        <p:spPr>
          <a:xfrm>
            <a:off x="6836447" y="6452783"/>
            <a:ext cx="2133600" cy="365125"/>
          </a:xfrm>
          <a:prstGeom prst="rect">
            <a:avLst/>
          </a:prstGeom>
        </p:spPr>
        <p:txBody>
          <a:bodyPr vert="horz" anchor="b"/>
          <a:lstStyle>
            <a:defPPr>
              <a:defRPr lang="en-US"/>
            </a:defPPr>
            <a:lvl1pPr marL="0" algn="r" defTabSz="914400" rtl="0" eaLnBrk="1" latinLnBrk="0" hangingPunct="1">
              <a:defRPr kumimoji="0"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latin typeface="Arial"/>
              <a:cs typeface="Arial"/>
            </a:endParaRPr>
          </a:p>
        </p:txBody>
      </p:sp>
      <p:sp>
        <p:nvSpPr>
          <p:cNvPr id="6" name="TextBox 5"/>
          <p:cNvSpPr txBox="1"/>
          <p:nvPr/>
        </p:nvSpPr>
        <p:spPr>
          <a:xfrm>
            <a:off x="2550277" y="199134"/>
            <a:ext cx="1665841" cy="1569660"/>
          </a:xfrm>
          <a:prstGeom prst="rect">
            <a:avLst/>
          </a:prstGeom>
          <a:noFill/>
        </p:spPr>
        <p:txBody>
          <a:bodyPr wrap="none" rtlCol="0">
            <a:spAutoFit/>
          </a:bodyPr>
          <a:lstStyle/>
          <a:p>
            <a:r>
              <a:rPr lang="en-US" sz="1600" b="1" dirty="0" smtClean="0">
                <a:latin typeface="Calibri" panose="020F0502020204030204" pitchFamily="34" charset="0"/>
              </a:rPr>
              <a:t>Q3RAD ≤  230 km</a:t>
            </a:r>
          </a:p>
          <a:p>
            <a:r>
              <a:rPr lang="en-US" sz="1600" b="1" dirty="0" smtClean="0">
                <a:latin typeface="Calibri" panose="020F0502020204030204" pitchFamily="34" charset="0"/>
              </a:rPr>
              <a:t>R/G Pairs = 4,332</a:t>
            </a:r>
          </a:p>
          <a:p>
            <a:r>
              <a:rPr lang="en-US" sz="1600" b="1" dirty="0" smtClean="0">
                <a:latin typeface="Calibri" panose="020F0502020204030204" pitchFamily="34" charset="0"/>
              </a:rPr>
              <a:t>B = 1.02</a:t>
            </a:r>
          </a:p>
          <a:p>
            <a:r>
              <a:rPr lang="en-US" sz="1600" b="1" dirty="0" smtClean="0">
                <a:latin typeface="Calibri" panose="020F0502020204030204" pitchFamily="34" charset="0"/>
              </a:rPr>
              <a:t>R = 12.5 mm</a:t>
            </a:r>
          </a:p>
          <a:p>
            <a:r>
              <a:rPr lang="en-US" sz="1600" b="1" dirty="0" smtClean="0">
                <a:latin typeface="Calibri" panose="020F0502020204030204" pitchFamily="34" charset="0"/>
              </a:rPr>
              <a:t>MAE = 7.8 mm</a:t>
            </a:r>
          </a:p>
          <a:p>
            <a:r>
              <a:rPr lang="en-US" sz="1600" b="1" dirty="0" smtClean="0">
                <a:latin typeface="Calibri" panose="020F0502020204030204" pitchFamily="34" charset="0"/>
              </a:rPr>
              <a:t>C = 0.85</a:t>
            </a:r>
            <a:endParaRPr lang="en-US" sz="1600" b="1" dirty="0">
              <a:latin typeface="Calibri" panose="020F0502020204030204" pitchFamily="34" charset="0"/>
            </a:endParaRPr>
          </a:p>
        </p:txBody>
      </p:sp>
      <p:sp>
        <p:nvSpPr>
          <p:cNvPr id="7" name="TextBox 6"/>
          <p:cNvSpPr txBox="1"/>
          <p:nvPr/>
        </p:nvSpPr>
        <p:spPr>
          <a:xfrm>
            <a:off x="7031049" y="199134"/>
            <a:ext cx="1753878" cy="1569660"/>
          </a:xfrm>
          <a:prstGeom prst="rect">
            <a:avLst/>
          </a:prstGeom>
          <a:noFill/>
        </p:spPr>
        <p:txBody>
          <a:bodyPr wrap="none" rtlCol="0">
            <a:spAutoFit/>
          </a:bodyPr>
          <a:lstStyle/>
          <a:p>
            <a:r>
              <a:rPr lang="en-US" sz="1600" b="1" dirty="0" smtClean="0">
                <a:latin typeface="Calibri" panose="020F0502020204030204" pitchFamily="34" charset="0"/>
              </a:rPr>
              <a:t>Dual Pol ≤  230 km</a:t>
            </a:r>
          </a:p>
          <a:p>
            <a:r>
              <a:rPr lang="en-US" sz="1600" b="1" dirty="0" smtClean="0">
                <a:latin typeface="Calibri" panose="020F0502020204030204" pitchFamily="34" charset="0"/>
              </a:rPr>
              <a:t>R/G Pairs = 4,332</a:t>
            </a:r>
            <a:endParaRPr lang="en-US" sz="1600" b="1" dirty="0">
              <a:latin typeface="Calibri" panose="020F0502020204030204" pitchFamily="34" charset="0"/>
            </a:endParaRPr>
          </a:p>
          <a:p>
            <a:r>
              <a:rPr lang="en-US" sz="1600" b="1" dirty="0" smtClean="0">
                <a:latin typeface="Calibri" panose="020F0502020204030204" pitchFamily="34" charset="0"/>
              </a:rPr>
              <a:t>B = 1.24</a:t>
            </a:r>
          </a:p>
          <a:p>
            <a:r>
              <a:rPr lang="en-US" sz="1600" b="1" dirty="0" smtClean="0">
                <a:latin typeface="Calibri" panose="020F0502020204030204" pitchFamily="34" charset="0"/>
              </a:rPr>
              <a:t>R = 16.3 mm</a:t>
            </a:r>
          </a:p>
          <a:p>
            <a:r>
              <a:rPr lang="en-US" sz="1600" b="1" dirty="0" smtClean="0">
                <a:latin typeface="Calibri" panose="020F0502020204030204" pitchFamily="34" charset="0"/>
              </a:rPr>
              <a:t>MAE = 10.1 mm</a:t>
            </a:r>
          </a:p>
          <a:p>
            <a:r>
              <a:rPr lang="en-US" sz="1600" b="1" dirty="0" smtClean="0">
                <a:latin typeface="Calibri" panose="020F0502020204030204" pitchFamily="34" charset="0"/>
              </a:rPr>
              <a:t>C = 0.75</a:t>
            </a:r>
            <a:endParaRPr lang="en-US" sz="1600" b="1" dirty="0">
              <a:latin typeface="Calibri" panose="020F0502020204030204" pitchFamily="34" charset="0"/>
            </a:endParaRPr>
          </a:p>
        </p:txBody>
      </p:sp>
      <p:sp>
        <p:nvSpPr>
          <p:cNvPr id="9" name="TextBox 8"/>
          <p:cNvSpPr txBox="1"/>
          <p:nvPr/>
        </p:nvSpPr>
        <p:spPr>
          <a:xfrm>
            <a:off x="2533735" y="3623748"/>
            <a:ext cx="1689886" cy="1569660"/>
          </a:xfrm>
          <a:prstGeom prst="rect">
            <a:avLst/>
          </a:prstGeom>
          <a:noFill/>
        </p:spPr>
        <p:txBody>
          <a:bodyPr wrap="none" rtlCol="0">
            <a:spAutoFit/>
          </a:bodyPr>
          <a:lstStyle/>
          <a:p>
            <a:r>
              <a:rPr lang="en-US" sz="1600" b="1" dirty="0" smtClean="0">
                <a:latin typeface="Calibri" panose="020F0502020204030204" pitchFamily="34" charset="0"/>
              </a:rPr>
              <a:t>PPS ≤  230 km</a:t>
            </a:r>
          </a:p>
          <a:p>
            <a:r>
              <a:rPr lang="en-US" sz="1600" b="1" dirty="0" smtClean="0">
                <a:latin typeface="Calibri" panose="020F0502020204030204" pitchFamily="34" charset="0"/>
              </a:rPr>
              <a:t>R/G Pairs = 4,332</a:t>
            </a:r>
            <a:endParaRPr lang="en-US" sz="1600" b="1" dirty="0">
              <a:latin typeface="Calibri" panose="020F0502020204030204" pitchFamily="34" charset="0"/>
            </a:endParaRPr>
          </a:p>
          <a:p>
            <a:r>
              <a:rPr lang="en-US" sz="1600" b="1" dirty="0" smtClean="0">
                <a:latin typeface="Calibri" panose="020F0502020204030204" pitchFamily="34" charset="0"/>
              </a:rPr>
              <a:t>B = 1.54</a:t>
            </a:r>
          </a:p>
          <a:p>
            <a:r>
              <a:rPr lang="en-US" sz="1600" b="1" dirty="0" smtClean="0">
                <a:latin typeface="Calibri" panose="020F0502020204030204" pitchFamily="34" charset="0"/>
              </a:rPr>
              <a:t>R = 19.2 mm</a:t>
            </a:r>
          </a:p>
          <a:p>
            <a:r>
              <a:rPr lang="en-US" sz="1600" b="1" dirty="0" smtClean="0">
                <a:latin typeface="Calibri" panose="020F0502020204030204" pitchFamily="34" charset="0"/>
              </a:rPr>
              <a:t>MAE = 11.8 mm</a:t>
            </a:r>
          </a:p>
          <a:p>
            <a:r>
              <a:rPr lang="en-US" sz="1600" b="1" dirty="0" smtClean="0">
                <a:latin typeface="Calibri" panose="020F0502020204030204" pitchFamily="34" charset="0"/>
              </a:rPr>
              <a:t>C = 0.69</a:t>
            </a:r>
            <a:endParaRPr lang="en-US" sz="1600" b="1" dirty="0">
              <a:latin typeface="Calibri" panose="020F0502020204030204" pitchFamily="34" charset="0"/>
            </a:endParaRPr>
          </a:p>
        </p:txBody>
      </p:sp>
      <p:sp>
        <p:nvSpPr>
          <p:cNvPr id="10" name="TextBox 9"/>
          <p:cNvSpPr txBox="1"/>
          <p:nvPr/>
        </p:nvSpPr>
        <p:spPr>
          <a:xfrm>
            <a:off x="4572000" y="3429000"/>
            <a:ext cx="4571999" cy="258532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latin typeface="Calibri" panose="020F0502020204030204" pitchFamily="34" charset="0"/>
              </a:rPr>
              <a:t>For </a:t>
            </a:r>
            <a:r>
              <a:rPr lang="en-US" b="1" u="sng" dirty="0" smtClean="0">
                <a:solidFill>
                  <a:srgbClr val="0000CC"/>
                </a:solidFill>
                <a:latin typeface="Calibri" panose="020F0502020204030204" pitchFamily="34" charset="0"/>
              </a:rPr>
              <a:t>2014 Warm Season in the Northeast,</a:t>
            </a:r>
            <a:r>
              <a:rPr lang="en-US" dirty="0" smtClean="0">
                <a:latin typeface="Calibri" panose="020F0502020204030204" pitchFamily="34" charset="0"/>
              </a:rPr>
              <a:t> Q3RAD estimate had the best statistics for </a:t>
            </a:r>
            <a:r>
              <a:rPr lang="en-US" i="1" u="sng" dirty="0" smtClean="0">
                <a:solidFill>
                  <a:srgbClr val="FF0000"/>
                </a:solidFill>
                <a:latin typeface="Calibri" panose="020F0502020204030204" pitchFamily="34" charset="0"/>
              </a:rPr>
              <a:t>R/G pairs </a:t>
            </a:r>
            <a:r>
              <a:rPr lang="en-US" b="1" i="1" u="sng" dirty="0" smtClean="0">
                <a:solidFill>
                  <a:srgbClr val="FF0000"/>
                </a:solidFill>
                <a:latin typeface="Calibri" panose="020F0502020204030204" pitchFamily="34" charset="0"/>
              </a:rPr>
              <a:t>≤ </a:t>
            </a:r>
            <a:r>
              <a:rPr lang="en-US" i="1" u="sng" dirty="0" smtClean="0">
                <a:solidFill>
                  <a:srgbClr val="FF0000"/>
                </a:solidFill>
                <a:latin typeface="Calibri" panose="020F0502020204030204" pitchFamily="34" charset="0"/>
              </a:rPr>
              <a:t>230km</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There were a number of events where substantial areas of </a:t>
            </a:r>
            <a:r>
              <a:rPr lang="en-US" dirty="0" err="1" smtClean="0">
                <a:latin typeface="Calibri" panose="020F0502020204030204" pitchFamily="34" charset="0"/>
              </a:rPr>
              <a:t>stratiform</a:t>
            </a:r>
            <a:r>
              <a:rPr lang="en-US" dirty="0" smtClean="0">
                <a:latin typeface="Calibri" panose="020F0502020204030204" pitchFamily="34" charset="0"/>
              </a:rPr>
              <a:t> rain and radar bright banding were present…hence the increased scatter in the Dual Pol/PPS estimates</a:t>
            </a:r>
            <a:endParaRPr lang="en-US" dirty="0">
              <a:latin typeface="Calibri" panose="020F0502020204030204" pitchFamily="34" charset="0"/>
            </a:endParaRPr>
          </a:p>
        </p:txBody>
      </p:sp>
      <p:sp>
        <p:nvSpPr>
          <p:cNvPr id="11" name="TextBox 10"/>
          <p:cNvSpPr txBox="1"/>
          <p:nvPr/>
        </p:nvSpPr>
        <p:spPr>
          <a:xfrm>
            <a:off x="631208" y="274088"/>
            <a:ext cx="1859744" cy="400110"/>
          </a:xfrm>
          <a:prstGeom prst="rect">
            <a:avLst/>
          </a:prstGeom>
          <a:noFill/>
        </p:spPr>
        <p:txBody>
          <a:bodyPr wrap="square" rtlCol="0">
            <a:spAutoFit/>
          </a:bodyPr>
          <a:lstStyle/>
          <a:p>
            <a:r>
              <a:rPr lang="en-US" sz="2000" b="1" i="1" dirty="0" smtClean="0">
                <a:solidFill>
                  <a:srgbClr val="0000FF"/>
                </a:solidFill>
              </a:rPr>
              <a:t>Northeast</a:t>
            </a:r>
            <a:endParaRPr lang="en-US" sz="2000" b="1" i="1" dirty="0">
              <a:solidFill>
                <a:srgbClr val="0000FF"/>
              </a:solidFill>
            </a:endParaRP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528212" y="3409513"/>
            <a:ext cx="3590644" cy="22290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525323" y="-4748"/>
            <a:ext cx="3590644" cy="222909"/>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5186880" y="15983"/>
            <a:ext cx="3590644" cy="222909"/>
          </a:xfrm>
          <a:prstGeom prst="rect">
            <a:avLst/>
          </a:prstGeom>
        </p:spPr>
      </p:pic>
    </p:spTree>
    <p:extLst>
      <p:ext uri="{BB962C8B-B14F-4D97-AF65-F5344CB8AC3E}">
        <p14:creationId xmlns:p14="http://schemas.microsoft.com/office/powerpoint/2010/main" val="41097455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748"/>
            <a:ext cx="4571999" cy="342899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748"/>
            <a:ext cx="4568181" cy="342613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8" y="3417125"/>
            <a:ext cx="4587833" cy="3440875"/>
          </a:xfrm>
          <a:prstGeom prst="rect">
            <a:avLst/>
          </a:prstGeom>
        </p:spPr>
      </p:pic>
      <p:sp>
        <p:nvSpPr>
          <p:cNvPr id="8" name="Slide Number Placeholder 5"/>
          <p:cNvSpPr>
            <a:spLocks noGrp="1"/>
          </p:cNvSpPr>
          <p:nvPr>
            <p:ph type="sldNum" sz="quarter" idx="12"/>
          </p:nvPr>
        </p:nvSpPr>
        <p:spPr>
          <a:xfrm>
            <a:off x="8305800" y="6476474"/>
            <a:ext cx="762000" cy="365760"/>
          </a:xfrm>
        </p:spPr>
        <p:txBody>
          <a:bodyPr/>
          <a:lstStyle/>
          <a:p>
            <a:r>
              <a:rPr lang="en-US" dirty="0" smtClean="0"/>
              <a:t>4</a:t>
            </a:r>
            <a:endParaRPr lang="en-US" dirty="0"/>
          </a:p>
        </p:txBody>
      </p:sp>
      <p:sp>
        <p:nvSpPr>
          <p:cNvPr id="12" name="Slide Number Placeholder 4"/>
          <p:cNvSpPr txBox="1">
            <a:spLocks/>
          </p:cNvSpPr>
          <p:nvPr/>
        </p:nvSpPr>
        <p:spPr>
          <a:xfrm>
            <a:off x="6836447" y="6452783"/>
            <a:ext cx="2133600" cy="365125"/>
          </a:xfrm>
          <a:prstGeom prst="rect">
            <a:avLst/>
          </a:prstGeom>
        </p:spPr>
        <p:txBody>
          <a:bodyPr vert="horz" anchor="b"/>
          <a:lstStyle>
            <a:defPPr>
              <a:defRPr lang="en-US"/>
            </a:defPPr>
            <a:lvl1pPr marL="0" algn="r" defTabSz="914400" rtl="0" eaLnBrk="1" latinLnBrk="0" hangingPunct="1">
              <a:defRPr kumimoji="0"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latin typeface="Arial"/>
              <a:cs typeface="Arial"/>
            </a:endParaRPr>
          </a:p>
        </p:txBody>
      </p:sp>
      <p:sp>
        <p:nvSpPr>
          <p:cNvPr id="6" name="TextBox 5"/>
          <p:cNvSpPr txBox="1"/>
          <p:nvPr/>
        </p:nvSpPr>
        <p:spPr>
          <a:xfrm>
            <a:off x="2550277" y="199134"/>
            <a:ext cx="1665841" cy="1569660"/>
          </a:xfrm>
          <a:prstGeom prst="rect">
            <a:avLst/>
          </a:prstGeom>
          <a:noFill/>
        </p:spPr>
        <p:txBody>
          <a:bodyPr wrap="none" rtlCol="0">
            <a:spAutoFit/>
          </a:bodyPr>
          <a:lstStyle/>
          <a:p>
            <a:r>
              <a:rPr lang="en-US" sz="1600" b="1" dirty="0" smtClean="0">
                <a:latin typeface="Calibri" panose="020F0502020204030204" pitchFamily="34" charset="0"/>
              </a:rPr>
              <a:t>Q3RAD ≤  230 km</a:t>
            </a:r>
          </a:p>
          <a:p>
            <a:r>
              <a:rPr lang="en-US" sz="1600" b="1" dirty="0" smtClean="0">
                <a:latin typeface="Calibri" panose="020F0502020204030204" pitchFamily="34" charset="0"/>
              </a:rPr>
              <a:t>R/G Pairs = 4,781</a:t>
            </a:r>
          </a:p>
          <a:p>
            <a:r>
              <a:rPr lang="en-US" sz="1600" b="1" dirty="0" smtClean="0">
                <a:latin typeface="Calibri" panose="020F0502020204030204" pitchFamily="34" charset="0"/>
              </a:rPr>
              <a:t>B = 1.04</a:t>
            </a:r>
          </a:p>
          <a:p>
            <a:r>
              <a:rPr lang="en-US" sz="1600" b="1" dirty="0" smtClean="0">
                <a:latin typeface="Calibri" panose="020F0502020204030204" pitchFamily="34" charset="0"/>
              </a:rPr>
              <a:t>R = 14.8 mm</a:t>
            </a:r>
          </a:p>
          <a:p>
            <a:r>
              <a:rPr lang="en-US" sz="1600" b="1" dirty="0" smtClean="0">
                <a:latin typeface="Calibri" panose="020F0502020204030204" pitchFamily="34" charset="0"/>
              </a:rPr>
              <a:t>MAE = 9.8 mm</a:t>
            </a:r>
          </a:p>
          <a:p>
            <a:r>
              <a:rPr lang="en-US" sz="1600" b="1" dirty="0" smtClean="0">
                <a:latin typeface="Calibri" panose="020F0502020204030204" pitchFamily="34" charset="0"/>
              </a:rPr>
              <a:t>C = 0.87</a:t>
            </a:r>
            <a:endParaRPr lang="en-US" sz="1600" b="1" dirty="0">
              <a:latin typeface="Calibri" panose="020F0502020204030204" pitchFamily="34" charset="0"/>
            </a:endParaRPr>
          </a:p>
        </p:txBody>
      </p:sp>
      <p:sp>
        <p:nvSpPr>
          <p:cNvPr id="7" name="TextBox 6"/>
          <p:cNvSpPr txBox="1"/>
          <p:nvPr/>
        </p:nvSpPr>
        <p:spPr>
          <a:xfrm>
            <a:off x="7058345" y="199134"/>
            <a:ext cx="1794081" cy="1569660"/>
          </a:xfrm>
          <a:prstGeom prst="rect">
            <a:avLst/>
          </a:prstGeom>
          <a:noFill/>
        </p:spPr>
        <p:txBody>
          <a:bodyPr wrap="none" rtlCol="0">
            <a:spAutoFit/>
          </a:bodyPr>
          <a:lstStyle/>
          <a:p>
            <a:r>
              <a:rPr lang="en-US" sz="1600" b="1" dirty="0" smtClean="0">
                <a:latin typeface="Calibri" panose="020F0502020204030204" pitchFamily="34" charset="0"/>
              </a:rPr>
              <a:t>Dual Pol ≤  230 km</a:t>
            </a:r>
          </a:p>
          <a:p>
            <a:r>
              <a:rPr lang="en-US" sz="1600" b="1" dirty="0" smtClean="0">
                <a:latin typeface="Calibri" panose="020F0502020204030204" pitchFamily="34" charset="0"/>
              </a:rPr>
              <a:t>R/G Pairs = 4,781</a:t>
            </a:r>
            <a:endParaRPr lang="en-US" sz="1600" b="1" dirty="0">
              <a:latin typeface="Calibri" panose="020F0502020204030204" pitchFamily="34" charset="0"/>
            </a:endParaRPr>
          </a:p>
          <a:p>
            <a:r>
              <a:rPr lang="en-US" sz="1600" b="1" dirty="0" smtClean="0">
                <a:latin typeface="Calibri" panose="020F0502020204030204" pitchFamily="34" charset="0"/>
              </a:rPr>
              <a:t>B = 0.97</a:t>
            </a:r>
          </a:p>
          <a:p>
            <a:r>
              <a:rPr lang="en-US" sz="1600" b="1" dirty="0" smtClean="0">
                <a:latin typeface="Calibri" panose="020F0502020204030204" pitchFamily="34" charset="0"/>
              </a:rPr>
              <a:t>R = 17.7 mm</a:t>
            </a:r>
          </a:p>
          <a:p>
            <a:r>
              <a:rPr lang="en-US" sz="1600" b="1" dirty="0" smtClean="0">
                <a:latin typeface="Calibri" panose="020F0502020204030204" pitchFamily="34" charset="0"/>
              </a:rPr>
              <a:t>MAE = 11.7 mm</a:t>
            </a:r>
          </a:p>
          <a:p>
            <a:r>
              <a:rPr lang="en-US" sz="1600" b="1" dirty="0" smtClean="0">
                <a:latin typeface="Calibri" panose="020F0502020204030204" pitchFamily="34" charset="0"/>
              </a:rPr>
              <a:t>C = 0.83</a:t>
            </a:r>
            <a:endParaRPr lang="en-US" sz="1600" b="1" dirty="0">
              <a:latin typeface="Calibri" panose="020F0502020204030204" pitchFamily="34" charset="0"/>
            </a:endParaRPr>
          </a:p>
        </p:txBody>
      </p:sp>
      <p:sp>
        <p:nvSpPr>
          <p:cNvPr id="9" name="TextBox 8"/>
          <p:cNvSpPr txBox="1"/>
          <p:nvPr/>
        </p:nvSpPr>
        <p:spPr>
          <a:xfrm>
            <a:off x="2533735" y="3623748"/>
            <a:ext cx="1640064" cy="1569660"/>
          </a:xfrm>
          <a:prstGeom prst="rect">
            <a:avLst/>
          </a:prstGeom>
          <a:noFill/>
        </p:spPr>
        <p:txBody>
          <a:bodyPr wrap="none" rtlCol="0">
            <a:spAutoFit/>
          </a:bodyPr>
          <a:lstStyle/>
          <a:p>
            <a:r>
              <a:rPr lang="en-US" sz="1600" b="1" dirty="0" smtClean="0">
                <a:latin typeface="Calibri" panose="020F0502020204030204" pitchFamily="34" charset="0"/>
              </a:rPr>
              <a:t>PPS ≤  230 km</a:t>
            </a:r>
          </a:p>
          <a:p>
            <a:r>
              <a:rPr lang="en-US" sz="1600" b="1" dirty="0" smtClean="0">
                <a:latin typeface="Calibri" panose="020F0502020204030204" pitchFamily="34" charset="0"/>
              </a:rPr>
              <a:t>R/G Pairs = 4,781</a:t>
            </a:r>
            <a:endParaRPr lang="en-US" sz="1600" b="1" dirty="0">
              <a:latin typeface="Calibri" panose="020F0502020204030204" pitchFamily="34" charset="0"/>
            </a:endParaRPr>
          </a:p>
          <a:p>
            <a:r>
              <a:rPr lang="en-US" sz="1600" b="1" dirty="0" smtClean="0">
                <a:latin typeface="Calibri" panose="020F0502020204030204" pitchFamily="34" charset="0"/>
              </a:rPr>
              <a:t>B = 1.16</a:t>
            </a:r>
          </a:p>
          <a:p>
            <a:r>
              <a:rPr lang="en-US" sz="1600" b="1" dirty="0" smtClean="0">
                <a:latin typeface="Calibri" panose="020F0502020204030204" pitchFamily="34" charset="0"/>
              </a:rPr>
              <a:t>R = 18.0 mm</a:t>
            </a:r>
          </a:p>
          <a:p>
            <a:r>
              <a:rPr lang="en-US" sz="1600" b="1" dirty="0" smtClean="0">
                <a:latin typeface="Calibri" panose="020F0502020204030204" pitchFamily="34" charset="0"/>
              </a:rPr>
              <a:t>MAE = 11.4 mm</a:t>
            </a:r>
          </a:p>
          <a:p>
            <a:r>
              <a:rPr lang="en-US" sz="1600" b="1" dirty="0" smtClean="0">
                <a:latin typeface="Calibri" panose="020F0502020204030204" pitchFamily="34" charset="0"/>
              </a:rPr>
              <a:t>C = 0.82</a:t>
            </a:r>
            <a:endParaRPr lang="en-US" sz="1600" b="1" dirty="0">
              <a:latin typeface="Calibri" panose="020F0502020204030204" pitchFamily="34" charset="0"/>
            </a:endParaRPr>
          </a:p>
        </p:txBody>
      </p:sp>
      <p:sp>
        <p:nvSpPr>
          <p:cNvPr id="10" name="TextBox 9"/>
          <p:cNvSpPr txBox="1"/>
          <p:nvPr/>
        </p:nvSpPr>
        <p:spPr>
          <a:xfrm>
            <a:off x="4572000" y="3429000"/>
            <a:ext cx="4571999" cy="258532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latin typeface="Calibri" panose="020F0502020204030204" pitchFamily="34" charset="0"/>
              </a:rPr>
              <a:t>For </a:t>
            </a:r>
            <a:r>
              <a:rPr lang="en-US" b="1" u="sng" dirty="0" smtClean="0">
                <a:solidFill>
                  <a:srgbClr val="0000CC"/>
                </a:solidFill>
                <a:latin typeface="Calibri" panose="020F0502020204030204" pitchFamily="34" charset="0"/>
              </a:rPr>
              <a:t>2014 Warm Season in the </a:t>
            </a:r>
            <a:r>
              <a:rPr lang="en-US" b="1" u="sng" dirty="0">
                <a:solidFill>
                  <a:srgbClr val="0000CC"/>
                </a:solidFill>
                <a:latin typeface="Calibri" panose="020F0502020204030204" pitchFamily="34" charset="0"/>
              </a:rPr>
              <a:t>Southern Plains</a:t>
            </a:r>
            <a:r>
              <a:rPr lang="en-US" b="1" u="sng" dirty="0" smtClean="0">
                <a:solidFill>
                  <a:srgbClr val="0000CC"/>
                </a:solidFill>
                <a:latin typeface="Calibri" panose="020F0502020204030204" pitchFamily="34" charset="0"/>
              </a:rPr>
              <a:t>,</a:t>
            </a:r>
            <a:r>
              <a:rPr lang="en-US" dirty="0" smtClean="0">
                <a:latin typeface="Calibri" panose="020F0502020204030204" pitchFamily="34" charset="0"/>
              </a:rPr>
              <a:t> Q3RAD estimate had the best statistics for </a:t>
            </a:r>
            <a:r>
              <a:rPr lang="en-US" i="1" u="sng" dirty="0" smtClean="0">
                <a:solidFill>
                  <a:srgbClr val="FF0000"/>
                </a:solidFill>
                <a:latin typeface="Calibri" panose="020F0502020204030204" pitchFamily="34" charset="0"/>
              </a:rPr>
              <a:t>R/G pairs </a:t>
            </a:r>
            <a:r>
              <a:rPr lang="en-US" b="1" i="1" u="sng" dirty="0" smtClean="0">
                <a:solidFill>
                  <a:srgbClr val="FF0000"/>
                </a:solidFill>
                <a:latin typeface="Calibri" panose="020F0502020204030204" pitchFamily="34" charset="0"/>
              </a:rPr>
              <a:t>≤ </a:t>
            </a:r>
            <a:r>
              <a:rPr lang="en-US" i="1" u="sng" dirty="0" smtClean="0">
                <a:solidFill>
                  <a:srgbClr val="FF0000"/>
                </a:solidFill>
                <a:latin typeface="Calibri" panose="020F0502020204030204" pitchFamily="34" charset="0"/>
              </a:rPr>
              <a:t>230km</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A number of MCSs with trailing </a:t>
            </a:r>
            <a:r>
              <a:rPr lang="en-US" dirty="0" err="1" smtClean="0">
                <a:latin typeface="Calibri" panose="020F0502020204030204" pitchFamily="34" charset="0"/>
              </a:rPr>
              <a:t>stratiform</a:t>
            </a:r>
            <a:r>
              <a:rPr lang="en-US" dirty="0" smtClean="0">
                <a:latin typeface="Calibri" panose="020F0502020204030204" pitchFamily="34" charset="0"/>
              </a:rPr>
              <a:t> rain occurred within this region</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Dual </a:t>
            </a:r>
            <a:r>
              <a:rPr lang="en-US" dirty="0">
                <a:latin typeface="Calibri" panose="020F0502020204030204" pitchFamily="34" charset="0"/>
              </a:rPr>
              <a:t>Pol </a:t>
            </a:r>
            <a:r>
              <a:rPr lang="en-US" dirty="0" smtClean="0">
                <a:latin typeface="Calibri" panose="020F0502020204030204" pitchFamily="34" charset="0"/>
              </a:rPr>
              <a:t>likely exhibited </a:t>
            </a:r>
            <a:r>
              <a:rPr lang="en-US" dirty="0">
                <a:latin typeface="Calibri" panose="020F0502020204030204" pitchFamily="34" charset="0"/>
              </a:rPr>
              <a:t>more scatter </a:t>
            </a:r>
            <a:r>
              <a:rPr lang="en-US" dirty="0" smtClean="0">
                <a:latin typeface="Calibri" panose="020F0502020204030204" pitchFamily="34" charset="0"/>
              </a:rPr>
              <a:t>due </a:t>
            </a:r>
            <a:r>
              <a:rPr lang="en-US" dirty="0">
                <a:latin typeface="Calibri" panose="020F0502020204030204" pitchFamily="34" charset="0"/>
              </a:rPr>
              <a:t>to </a:t>
            </a:r>
            <a:r>
              <a:rPr lang="en-US" dirty="0" smtClean="0">
                <a:latin typeface="Calibri" panose="020F0502020204030204" pitchFamily="34" charset="0"/>
              </a:rPr>
              <a:t>some melting </a:t>
            </a:r>
            <a:r>
              <a:rPr lang="en-US" dirty="0">
                <a:latin typeface="Calibri" panose="020F0502020204030204" pitchFamily="34" charset="0"/>
              </a:rPr>
              <a:t>layer &amp; </a:t>
            </a:r>
            <a:r>
              <a:rPr lang="en-US" dirty="0" smtClean="0">
                <a:latin typeface="Calibri" panose="020F0502020204030204" pitchFamily="34" charset="0"/>
              </a:rPr>
              <a:t>calibration challenges</a:t>
            </a:r>
            <a:endParaRPr lang="en-US" dirty="0">
              <a:latin typeface="Calibri" panose="020F0502020204030204" pitchFamily="34" charset="0"/>
            </a:endParaRPr>
          </a:p>
        </p:txBody>
      </p:sp>
      <p:sp>
        <p:nvSpPr>
          <p:cNvPr id="11" name="TextBox 10"/>
          <p:cNvSpPr txBox="1"/>
          <p:nvPr/>
        </p:nvSpPr>
        <p:spPr>
          <a:xfrm>
            <a:off x="631208" y="274088"/>
            <a:ext cx="1859744" cy="707886"/>
          </a:xfrm>
          <a:prstGeom prst="rect">
            <a:avLst/>
          </a:prstGeom>
          <a:noFill/>
        </p:spPr>
        <p:txBody>
          <a:bodyPr wrap="square" rtlCol="0">
            <a:spAutoFit/>
          </a:bodyPr>
          <a:lstStyle/>
          <a:p>
            <a:r>
              <a:rPr lang="en-US" sz="2000" b="1" i="1" smtClean="0">
                <a:solidFill>
                  <a:srgbClr val="0000FF"/>
                </a:solidFill>
              </a:rPr>
              <a:t>Southern </a:t>
            </a:r>
          </a:p>
          <a:p>
            <a:r>
              <a:rPr lang="en-US" sz="2000" b="1" i="1" smtClean="0">
                <a:solidFill>
                  <a:srgbClr val="0000FF"/>
                </a:solidFill>
              </a:rPr>
              <a:t>Plains</a:t>
            </a:r>
            <a:endParaRPr lang="en-US" sz="2000" b="1" i="1" dirty="0">
              <a:solidFill>
                <a:srgbClr val="0000FF"/>
              </a:solidFill>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92300" r="66822"/>
          <a:stretch/>
        </p:blipFill>
        <p:spPr>
          <a:xfrm>
            <a:off x="528212" y="3409513"/>
            <a:ext cx="3590644" cy="222909"/>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92300" r="66822"/>
          <a:stretch/>
        </p:blipFill>
        <p:spPr>
          <a:xfrm>
            <a:off x="525323" y="-4748"/>
            <a:ext cx="3590644" cy="222909"/>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92300" r="66822"/>
          <a:stretch/>
        </p:blipFill>
        <p:spPr>
          <a:xfrm>
            <a:off x="5186880" y="15983"/>
            <a:ext cx="3590644" cy="222909"/>
          </a:xfrm>
          <a:prstGeom prst="rect">
            <a:avLst/>
          </a:prstGeom>
        </p:spPr>
      </p:pic>
    </p:spTree>
    <p:extLst>
      <p:ext uri="{BB962C8B-B14F-4D97-AF65-F5344CB8AC3E}">
        <p14:creationId xmlns:p14="http://schemas.microsoft.com/office/powerpoint/2010/main" val="153052592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21388"/>
            <a:ext cx="4572000" cy="3429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48"/>
            <a:ext cx="4572000" cy="3429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747"/>
            <a:ext cx="4572000" cy="3429000"/>
          </a:xfrm>
          <a:prstGeom prst="rect">
            <a:avLst/>
          </a:prstGeom>
        </p:spPr>
      </p:pic>
      <p:sp>
        <p:nvSpPr>
          <p:cNvPr id="8" name="Slide Number Placeholder 5"/>
          <p:cNvSpPr>
            <a:spLocks noGrp="1"/>
          </p:cNvSpPr>
          <p:nvPr>
            <p:ph type="sldNum" sz="quarter" idx="12"/>
          </p:nvPr>
        </p:nvSpPr>
        <p:spPr>
          <a:xfrm>
            <a:off x="8305800" y="6476474"/>
            <a:ext cx="762000" cy="365760"/>
          </a:xfrm>
        </p:spPr>
        <p:txBody>
          <a:bodyPr/>
          <a:lstStyle/>
          <a:p>
            <a:r>
              <a:rPr lang="en-US" dirty="0" smtClean="0"/>
              <a:t>5</a:t>
            </a:r>
            <a:endParaRPr lang="en-US" dirty="0"/>
          </a:p>
        </p:txBody>
      </p:sp>
      <p:sp>
        <p:nvSpPr>
          <p:cNvPr id="12" name="Slide Number Placeholder 4"/>
          <p:cNvSpPr txBox="1">
            <a:spLocks/>
          </p:cNvSpPr>
          <p:nvPr/>
        </p:nvSpPr>
        <p:spPr>
          <a:xfrm>
            <a:off x="6836447" y="6452783"/>
            <a:ext cx="2133600" cy="365125"/>
          </a:xfrm>
          <a:prstGeom prst="rect">
            <a:avLst/>
          </a:prstGeom>
        </p:spPr>
        <p:txBody>
          <a:bodyPr vert="horz" anchor="b"/>
          <a:lstStyle>
            <a:defPPr>
              <a:defRPr lang="en-US"/>
            </a:defPPr>
            <a:lvl1pPr marL="0" algn="r" defTabSz="914400" rtl="0" eaLnBrk="1" latinLnBrk="0" hangingPunct="1">
              <a:defRPr kumimoji="0"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latin typeface="Arial"/>
              <a:cs typeface="Arial"/>
            </a:endParaRPr>
          </a:p>
        </p:txBody>
      </p:sp>
      <p:sp>
        <p:nvSpPr>
          <p:cNvPr id="6" name="TextBox 5"/>
          <p:cNvSpPr txBox="1"/>
          <p:nvPr/>
        </p:nvSpPr>
        <p:spPr>
          <a:xfrm>
            <a:off x="2550277" y="185486"/>
            <a:ext cx="1665841" cy="1569660"/>
          </a:xfrm>
          <a:prstGeom prst="rect">
            <a:avLst/>
          </a:prstGeom>
          <a:noFill/>
        </p:spPr>
        <p:txBody>
          <a:bodyPr wrap="none" rtlCol="0">
            <a:spAutoFit/>
          </a:bodyPr>
          <a:lstStyle/>
          <a:p>
            <a:r>
              <a:rPr lang="en-US" sz="1600" b="1" dirty="0" smtClean="0">
                <a:latin typeface="Calibri" panose="020F0502020204030204" pitchFamily="34" charset="0"/>
              </a:rPr>
              <a:t>Q3RAD ≤  230 km</a:t>
            </a:r>
          </a:p>
          <a:p>
            <a:r>
              <a:rPr lang="en-US" sz="1600" b="1" dirty="0" smtClean="0">
                <a:latin typeface="Calibri" panose="020F0502020204030204" pitchFamily="34" charset="0"/>
              </a:rPr>
              <a:t>R/G Pairs = 5,369</a:t>
            </a:r>
          </a:p>
          <a:p>
            <a:r>
              <a:rPr lang="en-US" sz="1600" b="1" dirty="0" smtClean="0">
                <a:latin typeface="Calibri" panose="020F0502020204030204" pitchFamily="34" charset="0"/>
              </a:rPr>
              <a:t>B = 1.05</a:t>
            </a:r>
          </a:p>
          <a:p>
            <a:r>
              <a:rPr lang="en-US" sz="1600" b="1" dirty="0" smtClean="0">
                <a:latin typeface="Calibri" panose="020F0502020204030204" pitchFamily="34" charset="0"/>
              </a:rPr>
              <a:t>R = 15.6 mm</a:t>
            </a:r>
          </a:p>
          <a:p>
            <a:r>
              <a:rPr lang="en-US" sz="1600" b="1" dirty="0" smtClean="0">
                <a:latin typeface="Calibri" panose="020F0502020204030204" pitchFamily="34" charset="0"/>
              </a:rPr>
              <a:t>MAE = 9.7 mm</a:t>
            </a:r>
          </a:p>
          <a:p>
            <a:r>
              <a:rPr lang="en-US" sz="1600" b="1" dirty="0" smtClean="0">
                <a:latin typeface="Calibri" panose="020F0502020204030204" pitchFamily="34" charset="0"/>
              </a:rPr>
              <a:t>C = 0.85</a:t>
            </a:r>
            <a:endParaRPr lang="en-US" sz="1600" b="1" dirty="0">
              <a:latin typeface="Calibri" panose="020F0502020204030204" pitchFamily="34" charset="0"/>
            </a:endParaRPr>
          </a:p>
        </p:txBody>
      </p:sp>
      <p:sp>
        <p:nvSpPr>
          <p:cNvPr id="7" name="TextBox 6"/>
          <p:cNvSpPr txBox="1"/>
          <p:nvPr/>
        </p:nvSpPr>
        <p:spPr>
          <a:xfrm>
            <a:off x="7031049" y="199134"/>
            <a:ext cx="1753878" cy="1569660"/>
          </a:xfrm>
          <a:prstGeom prst="rect">
            <a:avLst/>
          </a:prstGeom>
          <a:noFill/>
        </p:spPr>
        <p:txBody>
          <a:bodyPr wrap="none" rtlCol="0">
            <a:spAutoFit/>
          </a:bodyPr>
          <a:lstStyle/>
          <a:p>
            <a:r>
              <a:rPr lang="en-US" sz="1600" b="1" dirty="0" smtClean="0">
                <a:latin typeface="Calibri" panose="020F0502020204030204" pitchFamily="34" charset="0"/>
              </a:rPr>
              <a:t>Dual Pol ≤  230 km</a:t>
            </a:r>
          </a:p>
          <a:p>
            <a:r>
              <a:rPr lang="en-US" sz="1600" b="1" dirty="0" smtClean="0">
                <a:latin typeface="Calibri" panose="020F0502020204030204" pitchFamily="34" charset="0"/>
              </a:rPr>
              <a:t>R/G Pairs = </a:t>
            </a:r>
            <a:r>
              <a:rPr lang="en-US" sz="1600" b="1" dirty="0">
                <a:latin typeface="Calibri" panose="020F0502020204030204" pitchFamily="34" charset="0"/>
              </a:rPr>
              <a:t>5,369</a:t>
            </a:r>
          </a:p>
          <a:p>
            <a:r>
              <a:rPr lang="en-US" sz="1600" b="1" dirty="0" smtClean="0">
                <a:latin typeface="Calibri" panose="020F0502020204030204" pitchFamily="34" charset="0"/>
              </a:rPr>
              <a:t>B = 1.08</a:t>
            </a:r>
          </a:p>
          <a:p>
            <a:r>
              <a:rPr lang="en-US" sz="1600" b="1" dirty="0" smtClean="0">
                <a:latin typeface="Calibri" panose="020F0502020204030204" pitchFamily="34" charset="0"/>
              </a:rPr>
              <a:t>R = 16.3 mm</a:t>
            </a:r>
          </a:p>
          <a:p>
            <a:r>
              <a:rPr lang="en-US" sz="1600" b="1" dirty="0" smtClean="0">
                <a:latin typeface="Calibri" panose="020F0502020204030204" pitchFamily="34" charset="0"/>
              </a:rPr>
              <a:t>MAE = 10.5 mm</a:t>
            </a:r>
          </a:p>
          <a:p>
            <a:r>
              <a:rPr lang="en-US" sz="1600" b="1" dirty="0" smtClean="0">
                <a:latin typeface="Calibri" panose="020F0502020204030204" pitchFamily="34" charset="0"/>
              </a:rPr>
              <a:t>C = 0.84</a:t>
            </a:r>
            <a:endParaRPr lang="en-US" sz="1600" b="1" dirty="0">
              <a:latin typeface="Calibri" panose="020F0502020204030204" pitchFamily="34" charset="0"/>
            </a:endParaRPr>
          </a:p>
        </p:txBody>
      </p:sp>
      <p:sp>
        <p:nvSpPr>
          <p:cNvPr id="9" name="TextBox 8"/>
          <p:cNvSpPr txBox="1"/>
          <p:nvPr/>
        </p:nvSpPr>
        <p:spPr>
          <a:xfrm>
            <a:off x="2533735" y="3623748"/>
            <a:ext cx="1689886" cy="1569660"/>
          </a:xfrm>
          <a:prstGeom prst="rect">
            <a:avLst/>
          </a:prstGeom>
          <a:noFill/>
        </p:spPr>
        <p:txBody>
          <a:bodyPr wrap="none" rtlCol="0">
            <a:spAutoFit/>
          </a:bodyPr>
          <a:lstStyle/>
          <a:p>
            <a:r>
              <a:rPr lang="en-US" sz="1600" b="1" dirty="0" smtClean="0">
                <a:latin typeface="Calibri" panose="020F0502020204030204" pitchFamily="34" charset="0"/>
              </a:rPr>
              <a:t>PPS ≤  230 km</a:t>
            </a:r>
          </a:p>
          <a:p>
            <a:r>
              <a:rPr lang="en-US" sz="1600" b="1" dirty="0" smtClean="0">
                <a:latin typeface="Calibri" panose="020F0502020204030204" pitchFamily="34" charset="0"/>
              </a:rPr>
              <a:t>R/G Pairs = </a:t>
            </a:r>
            <a:r>
              <a:rPr lang="en-US" sz="1600" b="1" dirty="0">
                <a:latin typeface="Calibri" panose="020F0502020204030204" pitchFamily="34" charset="0"/>
              </a:rPr>
              <a:t>5,369</a:t>
            </a:r>
          </a:p>
          <a:p>
            <a:r>
              <a:rPr lang="en-US" sz="1600" b="1" dirty="0" smtClean="0">
                <a:latin typeface="Calibri" panose="020F0502020204030204" pitchFamily="34" charset="0"/>
              </a:rPr>
              <a:t>B = 1.26</a:t>
            </a:r>
          </a:p>
          <a:p>
            <a:r>
              <a:rPr lang="en-US" sz="1600" b="1" dirty="0" smtClean="0">
                <a:latin typeface="Calibri" panose="020F0502020204030204" pitchFamily="34" charset="0"/>
              </a:rPr>
              <a:t>R = 18.4 mm</a:t>
            </a:r>
          </a:p>
          <a:p>
            <a:r>
              <a:rPr lang="en-US" sz="1600" b="1" dirty="0" smtClean="0">
                <a:latin typeface="Calibri" panose="020F0502020204030204" pitchFamily="34" charset="0"/>
              </a:rPr>
              <a:t>MAE = 11.6 mm</a:t>
            </a:r>
          </a:p>
          <a:p>
            <a:r>
              <a:rPr lang="en-US" sz="1600" b="1" dirty="0" smtClean="0">
                <a:latin typeface="Calibri" panose="020F0502020204030204" pitchFamily="34" charset="0"/>
              </a:rPr>
              <a:t>C = 0.80</a:t>
            </a:r>
            <a:endParaRPr lang="en-US" sz="1600" b="1" dirty="0">
              <a:latin typeface="Calibri" panose="020F0502020204030204" pitchFamily="34" charset="0"/>
            </a:endParaRPr>
          </a:p>
        </p:txBody>
      </p:sp>
      <p:sp>
        <p:nvSpPr>
          <p:cNvPr id="10" name="TextBox 9"/>
          <p:cNvSpPr txBox="1"/>
          <p:nvPr/>
        </p:nvSpPr>
        <p:spPr>
          <a:xfrm>
            <a:off x="4572000" y="3429000"/>
            <a:ext cx="4571999" cy="286232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latin typeface="Calibri" panose="020F0502020204030204" pitchFamily="34" charset="0"/>
              </a:rPr>
              <a:t>For </a:t>
            </a:r>
            <a:r>
              <a:rPr lang="en-US" b="1" u="sng" dirty="0" smtClean="0">
                <a:solidFill>
                  <a:srgbClr val="0000CC"/>
                </a:solidFill>
                <a:latin typeface="Calibri" panose="020F0502020204030204" pitchFamily="34" charset="0"/>
              </a:rPr>
              <a:t>2014 Warm Season in the </a:t>
            </a:r>
            <a:r>
              <a:rPr lang="en-US" b="1" u="sng" dirty="0">
                <a:solidFill>
                  <a:srgbClr val="0000CC"/>
                </a:solidFill>
                <a:latin typeface="Calibri" panose="020F0502020204030204" pitchFamily="34" charset="0"/>
              </a:rPr>
              <a:t>Southeast &amp; Mid-Atlantic,</a:t>
            </a:r>
            <a:r>
              <a:rPr lang="en-US" dirty="0" smtClean="0">
                <a:latin typeface="Calibri" panose="020F0502020204030204" pitchFamily="34" charset="0"/>
              </a:rPr>
              <a:t> Q3RAD/Dual Pol estimates very similar for </a:t>
            </a:r>
            <a:r>
              <a:rPr lang="en-US" i="1" u="sng" dirty="0" smtClean="0">
                <a:solidFill>
                  <a:srgbClr val="FF0000"/>
                </a:solidFill>
                <a:latin typeface="Calibri" panose="020F0502020204030204" pitchFamily="34" charset="0"/>
              </a:rPr>
              <a:t>R/G pairs </a:t>
            </a:r>
            <a:r>
              <a:rPr lang="en-US" b="1" i="1" u="sng" dirty="0" smtClean="0">
                <a:solidFill>
                  <a:srgbClr val="FF0000"/>
                </a:solidFill>
                <a:latin typeface="Calibri" panose="020F0502020204030204" pitchFamily="34" charset="0"/>
              </a:rPr>
              <a:t>≤ </a:t>
            </a:r>
            <a:r>
              <a:rPr lang="en-US" i="1" u="sng" dirty="0" smtClean="0">
                <a:solidFill>
                  <a:srgbClr val="FF0000"/>
                </a:solidFill>
                <a:latin typeface="Calibri" panose="020F0502020204030204" pitchFamily="34" charset="0"/>
              </a:rPr>
              <a:t>230km</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All the radar only products exhibited an underestimate bias for events during March – May</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i="1" dirty="0" smtClean="0">
                <a:solidFill>
                  <a:srgbClr val="FF0000"/>
                </a:solidFill>
                <a:latin typeface="Calibri" panose="020F0502020204030204" pitchFamily="34" charset="0"/>
              </a:rPr>
              <a:t>Q3RAD developed an overestimate bias during  the summer</a:t>
            </a:r>
            <a:endParaRPr lang="en-US" i="1" dirty="0">
              <a:solidFill>
                <a:srgbClr val="FF0000"/>
              </a:solidFill>
              <a:latin typeface="Calibri" panose="020F0502020204030204" pitchFamily="34" charset="0"/>
            </a:endParaRPr>
          </a:p>
        </p:txBody>
      </p:sp>
      <p:sp>
        <p:nvSpPr>
          <p:cNvPr id="11" name="TextBox 10"/>
          <p:cNvSpPr txBox="1"/>
          <p:nvPr/>
        </p:nvSpPr>
        <p:spPr>
          <a:xfrm>
            <a:off x="631208" y="274088"/>
            <a:ext cx="1859744" cy="1015663"/>
          </a:xfrm>
          <a:prstGeom prst="rect">
            <a:avLst/>
          </a:prstGeom>
          <a:noFill/>
        </p:spPr>
        <p:txBody>
          <a:bodyPr wrap="square" rtlCol="0">
            <a:spAutoFit/>
          </a:bodyPr>
          <a:lstStyle/>
          <a:p>
            <a:r>
              <a:rPr lang="en-US" sz="2000" b="1" i="1" dirty="0" smtClean="0">
                <a:solidFill>
                  <a:srgbClr val="0000FF"/>
                </a:solidFill>
              </a:rPr>
              <a:t>Southeast &amp; </a:t>
            </a:r>
          </a:p>
          <a:p>
            <a:r>
              <a:rPr lang="en-US" sz="2000" b="1" i="1" dirty="0" smtClean="0">
                <a:solidFill>
                  <a:srgbClr val="0000FF"/>
                </a:solidFill>
              </a:rPr>
              <a:t>Mid-Atlantic</a:t>
            </a:r>
            <a:endParaRPr lang="en-US" sz="2000" b="1" i="1" dirty="0">
              <a:solidFill>
                <a:srgbClr val="0000FF"/>
              </a:solidFill>
            </a:endParaRP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528212" y="3409513"/>
            <a:ext cx="3590644" cy="22290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525323" y="-4748"/>
            <a:ext cx="3590644" cy="222909"/>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92300" r="66822"/>
          <a:stretch/>
        </p:blipFill>
        <p:spPr>
          <a:xfrm>
            <a:off x="5186880" y="15983"/>
            <a:ext cx="3590644" cy="222909"/>
          </a:xfrm>
          <a:prstGeom prst="rect">
            <a:avLst/>
          </a:prstGeom>
        </p:spPr>
      </p:pic>
    </p:spTree>
    <p:extLst>
      <p:ext uri="{BB962C8B-B14F-4D97-AF65-F5344CB8AC3E}">
        <p14:creationId xmlns:p14="http://schemas.microsoft.com/office/powerpoint/2010/main" val="16354617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572000" cy="3429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6973" y="-1942"/>
            <a:ext cx="4556394" cy="341729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29000"/>
            <a:ext cx="4571999" cy="3428999"/>
          </a:xfrm>
          <a:prstGeom prst="rect">
            <a:avLst/>
          </a:prstGeom>
        </p:spPr>
      </p:pic>
      <p:sp>
        <p:nvSpPr>
          <p:cNvPr id="8" name="Slide Number Placeholder 5"/>
          <p:cNvSpPr>
            <a:spLocks noGrp="1"/>
          </p:cNvSpPr>
          <p:nvPr>
            <p:ph type="sldNum" sz="quarter" idx="12"/>
          </p:nvPr>
        </p:nvSpPr>
        <p:spPr>
          <a:xfrm>
            <a:off x="8305800" y="6476474"/>
            <a:ext cx="762000" cy="365760"/>
          </a:xfrm>
        </p:spPr>
        <p:txBody>
          <a:bodyPr/>
          <a:lstStyle/>
          <a:p>
            <a:r>
              <a:rPr lang="en-US" dirty="0" smtClean="0"/>
              <a:t>7</a:t>
            </a:r>
            <a:endParaRPr lang="en-US" dirty="0"/>
          </a:p>
        </p:txBody>
      </p:sp>
      <p:sp>
        <p:nvSpPr>
          <p:cNvPr id="12" name="Slide Number Placeholder 4"/>
          <p:cNvSpPr txBox="1">
            <a:spLocks/>
          </p:cNvSpPr>
          <p:nvPr/>
        </p:nvSpPr>
        <p:spPr>
          <a:xfrm>
            <a:off x="6836447" y="6452783"/>
            <a:ext cx="2133600" cy="365125"/>
          </a:xfrm>
          <a:prstGeom prst="rect">
            <a:avLst/>
          </a:prstGeom>
        </p:spPr>
        <p:txBody>
          <a:bodyPr vert="horz" anchor="b"/>
          <a:lstStyle>
            <a:defPPr>
              <a:defRPr lang="en-US"/>
            </a:defPPr>
            <a:lvl1pPr marL="0" algn="r" defTabSz="914400" rtl="0" eaLnBrk="1" latinLnBrk="0" hangingPunct="1">
              <a:defRPr kumimoji="0"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latin typeface="Arial"/>
              <a:cs typeface="Arial"/>
            </a:endParaRPr>
          </a:p>
        </p:txBody>
      </p:sp>
      <p:sp>
        <p:nvSpPr>
          <p:cNvPr id="6" name="TextBox 5"/>
          <p:cNvSpPr txBox="1"/>
          <p:nvPr/>
        </p:nvSpPr>
        <p:spPr>
          <a:xfrm>
            <a:off x="2550277" y="199134"/>
            <a:ext cx="1665841" cy="1600438"/>
          </a:xfrm>
          <a:prstGeom prst="rect">
            <a:avLst/>
          </a:prstGeom>
          <a:noFill/>
        </p:spPr>
        <p:txBody>
          <a:bodyPr wrap="none" rtlCol="0">
            <a:spAutoFit/>
          </a:bodyPr>
          <a:lstStyle/>
          <a:p>
            <a:r>
              <a:rPr lang="en-US" sz="1600" b="1" dirty="0" smtClean="0">
                <a:latin typeface="Calibri" panose="020F0502020204030204" pitchFamily="34" charset="0"/>
              </a:rPr>
              <a:t>Q3RAD ≤  230 km</a:t>
            </a:r>
          </a:p>
          <a:p>
            <a:r>
              <a:rPr lang="en-US" sz="1600" b="1" dirty="0" smtClean="0">
                <a:latin typeface="Calibri" panose="020F0502020204030204" pitchFamily="34" charset="0"/>
              </a:rPr>
              <a:t>R/G Pairs = 4,245</a:t>
            </a:r>
          </a:p>
          <a:p>
            <a:r>
              <a:rPr lang="en-US" sz="1600" b="1" dirty="0" smtClean="0">
                <a:latin typeface="Calibri" panose="020F0502020204030204" pitchFamily="34" charset="0"/>
              </a:rPr>
              <a:t>B = 0.74</a:t>
            </a:r>
          </a:p>
          <a:p>
            <a:r>
              <a:rPr lang="en-US" sz="1600" b="1" dirty="0" smtClean="0">
                <a:latin typeface="Calibri" panose="020F0502020204030204" pitchFamily="34" charset="0"/>
              </a:rPr>
              <a:t>R = 15.6 mm</a:t>
            </a:r>
          </a:p>
          <a:p>
            <a:r>
              <a:rPr lang="en-US" sz="1600" b="1" dirty="0" smtClean="0">
                <a:latin typeface="Calibri" panose="020F0502020204030204" pitchFamily="34" charset="0"/>
              </a:rPr>
              <a:t>MAE = 9.4 mm</a:t>
            </a:r>
          </a:p>
          <a:p>
            <a:r>
              <a:rPr lang="en-US" sz="1600" b="1" dirty="0" smtClean="0">
                <a:latin typeface="Calibri" panose="020F0502020204030204" pitchFamily="34" charset="0"/>
              </a:rPr>
              <a:t>C = 0.91</a:t>
            </a:r>
            <a:endParaRPr lang="en-US" sz="1600" b="1" dirty="0">
              <a:latin typeface="Calibri" panose="020F0502020204030204" pitchFamily="34" charset="0"/>
            </a:endParaRPr>
          </a:p>
        </p:txBody>
      </p:sp>
      <p:sp>
        <p:nvSpPr>
          <p:cNvPr id="7" name="TextBox 6"/>
          <p:cNvSpPr txBox="1"/>
          <p:nvPr/>
        </p:nvSpPr>
        <p:spPr>
          <a:xfrm>
            <a:off x="7031049" y="199134"/>
            <a:ext cx="1753878" cy="1631216"/>
          </a:xfrm>
          <a:prstGeom prst="rect">
            <a:avLst/>
          </a:prstGeom>
          <a:noFill/>
        </p:spPr>
        <p:txBody>
          <a:bodyPr wrap="none" rtlCol="0">
            <a:spAutoFit/>
          </a:bodyPr>
          <a:lstStyle/>
          <a:p>
            <a:r>
              <a:rPr lang="en-US" sz="1600" b="1" dirty="0" smtClean="0">
                <a:latin typeface="Calibri" panose="020F0502020204030204" pitchFamily="34" charset="0"/>
              </a:rPr>
              <a:t>Dual Pol ≤  230 km</a:t>
            </a:r>
          </a:p>
          <a:p>
            <a:r>
              <a:rPr lang="en-US" sz="1600" b="1" dirty="0" smtClean="0">
                <a:latin typeface="Calibri" panose="020F0502020204030204" pitchFamily="34" charset="0"/>
              </a:rPr>
              <a:t>R/G Pairs = </a:t>
            </a:r>
            <a:r>
              <a:rPr lang="en-US" sz="1600" b="1" dirty="0">
                <a:latin typeface="Calibri" panose="020F0502020204030204" pitchFamily="34" charset="0"/>
              </a:rPr>
              <a:t>4,245</a:t>
            </a:r>
          </a:p>
          <a:p>
            <a:r>
              <a:rPr lang="en-US" sz="1600" b="1" dirty="0" smtClean="0">
                <a:latin typeface="Calibri" panose="020F0502020204030204" pitchFamily="34" charset="0"/>
              </a:rPr>
              <a:t>B = 0.81</a:t>
            </a:r>
          </a:p>
          <a:p>
            <a:r>
              <a:rPr lang="en-US" sz="1600" b="1" dirty="0" smtClean="0">
                <a:latin typeface="Calibri" panose="020F0502020204030204" pitchFamily="34" charset="0"/>
              </a:rPr>
              <a:t>R = 14.7 mm</a:t>
            </a:r>
          </a:p>
          <a:p>
            <a:r>
              <a:rPr lang="en-US" sz="1600" b="1" dirty="0" smtClean="0">
                <a:latin typeface="Calibri" panose="020F0502020204030204" pitchFamily="34" charset="0"/>
              </a:rPr>
              <a:t>MAE = 9.1 mm</a:t>
            </a:r>
          </a:p>
          <a:p>
            <a:r>
              <a:rPr lang="en-US" sz="1600" b="1" dirty="0" smtClean="0">
                <a:latin typeface="Calibri" panose="020F0502020204030204" pitchFamily="34" charset="0"/>
              </a:rPr>
              <a:t>C = 0.87</a:t>
            </a:r>
            <a:endParaRPr lang="en-US" sz="1600" b="1" dirty="0">
              <a:latin typeface="Calibri" panose="020F0502020204030204" pitchFamily="34" charset="0"/>
            </a:endParaRPr>
          </a:p>
        </p:txBody>
      </p:sp>
      <p:sp>
        <p:nvSpPr>
          <p:cNvPr id="9" name="TextBox 8"/>
          <p:cNvSpPr txBox="1"/>
          <p:nvPr/>
        </p:nvSpPr>
        <p:spPr>
          <a:xfrm>
            <a:off x="2506439" y="3610100"/>
            <a:ext cx="1640064" cy="1600438"/>
          </a:xfrm>
          <a:prstGeom prst="rect">
            <a:avLst/>
          </a:prstGeom>
          <a:noFill/>
        </p:spPr>
        <p:txBody>
          <a:bodyPr wrap="none" rtlCol="0">
            <a:spAutoFit/>
          </a:bodyPr>
          <a:lstStyle/>
          <a:p>
            <a:r>
              <a:rPr lang="en-US" sz="1600" b="1" dirty="0" smtClean="0">
                <a:latin typeface="Calibri" panose="020F0502020204030204" pitchFamily="34" charset="0"/>
              </a:rPr>
              <a:t>PPS ≤  230 km</a:t>
            </a:r>
          </a:p>
          <a:p>
            <a:r>
              <a:rPr lang="en-US" sz="1600" b="1" dirty="0" smtClean="0">
                <a:latin typeface="Calibri" panose="020F0502020204030204" pitchFamily="34" charset="0"/>
              </a:rPr>
              <a:t>R/G Pairs = </a:t>
            </a:r>
            <a:r>
              <a:rPr lang="en-US" sz="1600" b="1" dirty="0">
                <a:latin typeface="Calibri" panose="020F0502020204030204" pitchFamily="34" charset="0"/>
              </a:rPr>
              <a:t>4,245</a:t>
            </a:r>
          </a:p>
          <a:p>
            <a:r>
              <a:rPr lang="en-US" sz="1600" b="1" dirty="0" smtClean="0">
                <a:latin typeface="Calibri" panose="020F0502020204030204" pitchFamily="34" charset="0"/>
              </a:rPr>
              <a:t>B = 0.92</a:t>
            </a:r>
          </a:p>
          <a:p>
            <a:r>
              <a:rPr lang="en-US" sz="1600" b="1" dirty="0" smtClean="0">
                <a:latin typeface="Calibri" panose="020F0502020204030204" pitchFamily="34" charset="0"/>
              </a:rPr>
              <a:t>R = 13.8 mm</a:t>
            </a:r>
          </a:p>
          <a:p>
            <a:r>
              <a:rPr lang="en-US" sz="1600" b="1" dirty="0" smtClean="0">
                <a:latin typeface="Calibri" panose="020F0502020204030204" pitchFamily="34" charset="0"/>
              </a:rPr>
              <a:t>MAE = 8.4 mm</a:t>
            </a:r>
          </a:p>
          <a:p>
            <a:r>
              <a:rPr lang="en-US" sz="1600" b="1" dirty="0" smtClean="0">
                <a:latin typeface="Calibri" panose="020F0502020204030204" pitchFamily="34" charset="0"/>
              </a:rPr>
              <a:t>C = 0.84</a:t>
            </a:r>
            <a:endParaRPr lang="en-US" sz="1600" b="1" dirty="0">
              <a:latin typeface="Calibri" panose="020F0502020204030204" pitchFamily="34" charset="0"/>
            </a:endParaRPr>
          </a:p>
        </p:txBody>
      </p:sp>
      <p:sp>
        <p:nvSpPr>
          <p:cNvPr id="10" name="TextBox 9"/>
          <p:cNvSpPr txBox="1"/>
          <p:nvPr/>
        </p:nvSpPr>
        <p:spPr>
          <a:xfrm>
            <a:off x="4572000" y="3429000"/>
            <a:ext cx="4571999" cy="286232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smtClean="0">
                <a:latin typeface="Calibri" panose="020F0502020204030204" pitchFamily="34" charset="0"/>
              </a:rPr>
              <a:t>For </a:t>
            </a:r>
            <a:r>
              <a:rPr lang="en-US" b="1" u="sng" dirty="0" smtClean="0">
                <a:solidFill>
                  <a:srgbClr val="0000CC"/>
                </a:solidFill>
                <a:latin typeface="Calibri" panose="020F0502020204030204" pitchFamily="34" charset="0"/>
              </a:rPr>
              <a:t>2014 Warm Season in the Northern &amp; Central Plains,</a:t>
            </a:r>
            <a:r>
              <a:rPr lang="en-US" dirty="0">
                <a:latin typeface="Calibri" panose="020F0502020204030204" pitchFamily="34" charset="0"/>
              </a:rPr>
              <a:t> </a:t>
            </a:r>
            <a:r>
              <a:rPr lang="en-US" dirty="0" smtClean="0">
                <a:latin typeface="Calibri" panose="020F0502020204030204" pitchFamily="34" charset="0"/>
              </a:rPr>
              <a:t>PPS and Dual Pol were quite similar in performance for </a:t>
            </a:r>
            <a:r>
              <a:rPr lang="en-US" i="1" u="sng" dirty="0" smtClean="0">
                <a:solidFill>
                  <a:srgbClr val="FF0000"/>
                </a:solidFill>
                <a:latin typeface="Calibri" panose="020F0502020204030204" pitchFamily="34" charset="0"/>
              </a:rPr>
              <a:t>R/G pairs </a:t>
            </a:r>
            <a:r>
              <a:rPr lang="en-US" b="1" i="1" u="sng" dirty="0" smtClean="0">
                <a:solidFill>
                  <a:srgbClr val="FF0000"/>
                </a:solidFill>
                <a:latin typeface="Calibri" panose="020F0502020204030204" pitchFamily="34" charset="0"/>
              </a:rPr>
              <a:t>≤ </a:t>
            </a:r>
            <a:r>
              <a:rPr lang="en-US" i="1" u="sng" dirty="0" smtClean="0">
                <a:solidFill>
                  <a:srgbClr val="FF0000"/>
                </a:solidFill>
                <a:latin typeface="Calibri" panose="020F0502020204030204" pitchFamily="34" charset="0"/>
              </a:rPr>
              <a:t>230km</a:t>
            </a:r>
          </a:p>
          <a:p>
            <a:endParaRPr lang="en-US" dirty="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Once again, Dual Pol/Q3RAD exhibited an overestimate trend</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To better understand, results, compared/ contrasted two Central Plains cases  </a:t>
            </a:r>
            <a:endParaRPr lang="en-US" dirty="0">
              <a:latin typeface="Calibri" panose="020F0502020204030204" pitchFamily="34" charset="0"/>
            </a:endParaRPr>
          </a:p>
        </p:txBody>
      </p:sp>
      <p:sp>
        <p:nvSpPr>
          <p:cNvPr id="11" name="TextBox 10"/>
          <p:cNvSpPr txBox="1"/>
          <p:nvPr/>
        </p:nvSpPr>
        <p:spPr>
          <a:xfrm>
            <a:off x="631208" y="274088"/>
            <a:ext cx="1859744" cy="1015663"/>
          </a:xfrm>
          <a:prstGeom prst="rect">
            <a:avLst/>
          </a:prstGeom>
          <a:noFill/>
        </p:spPr>
        <p:txBody>
          <a:bodyPr wrap="square" rtlCol="0">
            <a:spAutoFit/>
          </a:bodyPr>
          <a:lstStyle/>
          <a:p>
            <a:r>
              <a:rPr lang="en-US" sz="2000" b="1" i="1" dirty="0" smtClean="0">
                <a:solidFill>
                  <a:srgbClr val="0000FF"/>
                </a:solidFill>
              </a:rPr>
              <a:t>Northern</a:t>
            </a:r>
          </a:p>
          <a:p>
            <a:r>
              <a:rPr lang="en-US" sz="2000" b="1" i="1" dirty="0" smtClean="0">
                <a:solidFill>
                  <a:srgbClr val="0000FF"/>
                </a:solidFill>
              </a:rPr>
              <a:t>&amp; Central Plains</a:t>
            </a:r>
            <a:endParaRPr lang="en-US" sz="2000" b="1" i="1" dirty="0">
              <a:solidFill>
                <a:srgbClr val="0000FF"/>
              </a:solidFill>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92300" r="66822"/>
          <a:stretch/>
        </p:blipFill>
        <p:spPr>
          <a:xfrm>
            <a:off x="528212" y="3409513"/>
            <a:ext cx="3590644" cy="222909"/>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92300" r="66822"/>
          <a:stretch/>
        </p:blipFill>
        <p:spPr>
          <a:xfrm>
            <a:off x="525323" y="-4748"/>
            <a:ext cx="3590644" cy="222909"/>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92300" r="66822"/>
          <a:stretch/>
        </p:blipFill>
        <p:spPr>
          <a:xfrm>
            <a:off x="5186880" y="15983"/>
            <a:ext cx="3590644" cy="222909"/>
          </a:xfrm>
          <a:prstGeom prst="rect">
            <a:avLst/>
          </a:prstGeom>
        </p:spPr>
      </p:pic>
    </p:spTree>
    <p:extLst>
      <p:ext uri="{BB962C8B-B14F-4D97-AF65-F5344CB8AC3E}">
        <p14:creationId xmlns:p14="http://schemas.microsoft.com/office/powerpoint/2010/main" val="29335900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of Warm Rain</a:t>
            </a:r>
            <a:endParaRPr lang="en-US" dirty="0"/>
          </a:p>
        </p:txBody>
      </p:sp>
      <p:pic>
        <p:nvPicPr>
          <p:cNvPr id="4" name="Picture 3"/>
          <p:cNvPicPr>
            <a:picLocks noChangeAspect="1" noChangeArrowheads="1"/>
          </p:cNvPicPr>
          <p:nvPr/>
        </p:nvPicPr>
        <p:blipFill>
          <a:blip r:embed="rId2" cstate="print"/>
          <a:srcRect r="25581"/>
          <a:stretch>
            <a:fillRect/>
          </a:stretch>
        </p:blipFill>
        <p:spPr bwMode="auto">
          <a:xfrm>
            <a:off x="46571" y="1782548"/>
            <a:ext cx="4343733" cy="4669513"/>
          </a:xfrm>
          <a:prstGeom prst="rect">
            <a:avLst/>
          </a:prstGeom>
          <a:noFill/>
          <a:ln w="9525">
            <a:noFill/>
            <a:miter lim="800000"/>
            <a:headEnd/>
            <a:tailEnd/>
          </a:ln>
        </p:spPr>
      </p:pic>
      <p:cxnSp>
        <p:nvCxnSpPr>
          <p:cNvPr id="6" name="Straight Connector 5"/>
          <p:cNvCxnSpPr/>
          <p:nvPr/>
        </p:nvCxnSpPr>
        <p:spPr>
          <a:xfrm flipH="1">
            <a:off x="3002029" y="4880670"/>
            <a:ext cx="174101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755871" y="4595988"/>
            <a:ext cx="3149820" cy="584776"/>
          </a:xfrm>
          <a:prstGeom prst="rect">
            <a:avLst/>
          </a:prstGeom>
          <a:noFill/>
        </p:spPr>
        <p:txBody>
          <a:bodyPr wrap="none" rtlCol="0">
            <a:spAutoFit/>
          </a:bodyPr>
          <a:lstStyle/>
          <a:p>
            <a:r>
              <a:rPr lang="en-US" sz="1600" dirty="0" smtClean="0">
                <a:solidFill>
                  <a:srgbClr val="FF0000"/>
                </a:solidFill>
              </a:rPr>
              <a:t>High freezing </a:t>
            </a:r>
            <a:r>
              <a:rPr lang="en-US" sz="1600" dirty="0">
                <a:solidFill>
                  <a:srgbClr val="FF0000"/>
                </a:solidFill>
              </a:rPr>
              <a:t>l</a:t>
            </a:r>
            <a:r>
              <a:rPr lang="en-US" sz="1600" dirty="0" smtClean="0">
                <a:solidFill>
                  <a:srgbClr val="FF0000"/>
                </a:solidFill>
              </a:rPr>
              <a:t>evel </a:t>
            </a:r>
            <a:r>
              <a:rPr lang="en-US" sz="1600" dirty="0" smtClean="0"/>
              <a:t>– Deep warm</a:t>
            </a:r>
          </a:p>
          <a:p>
            <a:r>
              <a:rPr lang="en-US" sz="1600" dirty="0" smtClean="0"/>
              <a:t>layer for warm rain drop growth</a:t>
            </a:r>
            <a:endParaRPr lang="en-US" sz="1600" dirty="0"/>
          </a:p>
        </p:txBody>
      </p:sp>
      <p:sp>
        <p:nvSpPr>
          <p:cNvPr id="11" name="TextBox 10"/>
          <p:cNvSpPr txBox="1"/>
          <p:nvPr/>
        </p:nvSpPr>
        <p:spPr>
          <a:xfrm>
            <a:off x="4755871" y="3523234"/>
            <a:ext cx="4025184" cy="1077218"/>
          </a:xfrm>
          <a:prstGeom prst="rect">
            <a:avLst/>
          </a:prstGeom>
          <a:noFill/>
        </p:spPr>
        <p:txBody>
          <a:bodyPr wrap="square" rtlCol="0">
            <a:spAutoFit/>
          </a:bodyPr>
          <a:lstStyle/>
          <a:p>
            <a:r>
              <a:rPr lang="en-US" sz="1600" dirty="0">
                <a:solidFill>
                  <a:srgbClr val="008000"/>
                </a:solidFill>
              </a:rPr>
              <a:t>E</a:t>
            </a:r>
            <a:r>
              <a:rPr lang="en-US" sz="1600" dirty="0" smtClean="0">
                <a:solidFill>
                  <a:srgbClr val="008000"/>
                </a:solidFill>
              </a:rPr>
              <a:t>nhanced rain rates are associated with:</a:t>
            </a:r>
          </a:p>
          <a:p>
            <a:endParaRPr lang="en-US" sz="1600" dirty="0" smtClean="0">
              <a:solidFill>
                <a:srgbClr val="008000"/>
              </a:solidFill>
            </a:endParaRPr>
          </a:p>
          <a:p>
            <a:r>
              <a:rPr lang="en-US" sz="1600" dirty="0" smtClean="0">
                <a:solidFill>
                  <a:srgbClr val="FF0000"/>
                </a:solidFill>
              </a:rPr>
              <a:t>Moist adiabatic </a:t>
            </a:r>
            <a:r>
              <a:rPr lang="en-US" sz="1600" dirty="0">
                <a:solidFill>
                  <a:srgbClr val="FF0000"/>
                </a:solidFill>
              </a:rPr>
              <a:t>p</a:t>
            </a:r>
            <a:r>
              <a:rPr lang="en-US" sz="1600" dirty="0" smtClean="0">
                <a:solidFill>
                  <a:srgbClr val="FF0000"/>
                </a:solidFill>
              </a:rPr>
              <a:t>rofile </a:t>
            </a:r>
            <a:r>
              <a:rPr lang="en-US" sz="1600" dirty="0" smtClean="0"/>
              <a:t>– Weak lapse rates support weaker updrafts</a:t>
            </a:r>
          </a:p>
        </p:txBody>
      </p:sp>
      <p:sp>
        <p:nvSpPr>
          <p:cNvPr id="12" name="Right Bracket 11"/>
          <p:cNvSpPr/>
          <p:nvPr/>
        </p:nvSpPr>
        <p:spPr>
          <a:xfrm>
            <a:off x="3657567" y="5226603"/>
            <a:ext cx="104163" cy="562184"/>
          </a:xfrm>
          <a:prstGeom prst="righ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3438599" y="4285256"/>
            <a:ext cx="1304821" cy="725247"/>
          </a:xfrm>
          <a:prstGeom prst="line">
            <a:avLst/>
          </a:prstGeom>
          <a:ln>
            <a:solidFill>
              <a:srgbClr val="13F4FF"/>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755871" y="5348461"/>
            <a:ext cx="4288703" cy="830997"/>
          </a:xfrm>
          <a:prstGeom prst="rect">
            <a:avLst/>
          </a:prstGeom>
          <a:noFill/>
        </p:spPr>
        <p:txBody>
          <a:bodyPr wrap="square" rtlCol="0">
            <a:spAutoFit/>
          </a:bodyPr>
          <a:lstStyle/>
          <a:p>
            <a:r>
              <a:rPr lang="en-US" sz="1600" dirty="0" smtClean="0">
                <a:solidFill>
                  <a:srgbClr val="FF0000"/>
                </a:solidFill>
              </a:rPr>
              <a:t>Abundant low to mid-Level moisture </a:t>
            </a:r>
            <a:r>
              <a:rPr lang="en-US" sz="1600" dirty="0" smtClean="0"/>
              <a:t>– Reduced evaporation of drops and/or low cloud bases</a:t>
            </a:r>
          </a:p>
        </p:txBody>
      </p:sp>
      <p:cxnSp>
        <p:nvCxnSpPr>
          <p:cNvPr id="17" name="Straight Connector 16"/>
          <p:cNvCxnSpPr>
            <a:stCxn id="12" idx="2"/>
          </p:cNvCxnSpPr>
          <p:nvPr/>
        </p:nvCxnSpPr>
        <p:spPr>
          <a:xfrm>
            <a:off x="3761730" y="5507695"/>
            <a:ext cx="86282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435742" y="1820452"/>
            <a:ext cx="1649798" cy="369332"/>
          </a:xfrm>
          <a:prstGeom prst="rect">
            <a:avLst/>
          </a:prstGeom>
          <a:noFill/>
          <a:ln w="38100" cmpd="dbl">
            <a:noFill/>
          </a:ln>
        </p:spPr>
        <p:txBody>
          <a:bodyPr wrap="none" rtlCol="0">
            <a:spAutoFit/>
          </a:bodyPr>
          <a:lstStyle/>
          <a:p>
            <a:r>
              <a:rPr lang="en-US" dirty="0" smtClean="0">
                <a:solidFill>
                  <a:srgbClr val="800000"/>
                </a:solidFill>
              </a:rPr>
              <a:t>Hurricane Irene</a:t>
            </a:r>
            <a:endParaRPr lang="en-US" dirty="0">
              <a:solidFill>
                <a:srgbClr val="800000"/>
              </a:solidFill>
            </a:endParaRPr>
          </a:p>
        </p:txBody>
      </p:sp>
      <p:sp>
        <p:nvSpPr>
          <p:cNvPr id="5" name="TextBox 4"/>
          <p:cNvSpPr txBox="1"/>
          <p:nvPr/>
        </p:nvSpPr>
        <p:spPr>
          <a:xfrm>
            <a:off x="4473688" y="1528064"/>
            <a:ext cx="4670312" cy="1831271"/>
          </a:xfrm>
          <a:prstGeom prst="rect">
            <a:avLst/>
          </a:prstGeom>
          <a:noFill/>
        </p:spPr>
        <p:txBody>
          <a:bodyPr wrap="square" rtlCol="0">
            <a:spAutoFit/>
          </a:bodyPr>
          <a:lstStyle/>
          <a:p>
            <a:pPr marL="461963" indent="-461963">
              <a:spcBef>
                <a:spcPts val="600"/>
              </a:spcBef>
            </a:pPr>
            <a:r>
              <a:rPr lang="en-US" dirty="0" smtClean="0">
                <a:solidFill>
                  <a:srgbClr val="008000"/>
                </a:solidFill>
              </a:rPr>
              <a:t>Objective</a:t>
            </a:r>
            <a:r>
              <a:rPr lang="en-US" dirty="0" smtClean="0"/>
              <a:t>: to identify areas with enhanced rain rates</a:t>
            </a:r>
            <a:endParaRPr lang="en-US" dirty="0"/>
          </a:p>
          <a:p>
            <a:pPr marL="461963" indent="-461963">
              <a:spcBef>
                <a:spcPts val="600"/>
              </a:spcBef>
            </a:pPr>
            <a:r>
              <a:rPr lang="en-US" dirty="0" smtClean="0">
                <a:solidFill>
                  <a:srgbClr val="008000"/>
                </a:solidFill>
              </a:rPr>
              <a:t>Methodology</a:t>
            </a:r>
            <a:r>
              <a:rPr lang="en-US" dirty="0" smtClean="0"/>
              <a:t>: derive a “probability of warm rain” by correlating environmental characteristics with radar QPE underestimation.</a:t>
            </a:r>
          </a:p>
        </p:txBody>
      </p:sp>
    </p:spTree>
    <p:extLst>
      <p:ext uri="{BB962C8B-B14F-4D97-AF65-F5344CB8AC3E}">
        <p14:creationId xmlns:p14="http://schemas.microsoft.com/office/powerpoint/2010/main" val="383770757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3751" y="-332601"/>
            <a:ext cx="8224779" cy="1462372"/>
          </a:xfrm>
        </p:spPr>
        <p:txBody>
          <a:bodyPr>
            <a:normAutofit/>
          </a:bodyPr>
          <a:lstStyle/>
          <a:p>
            <a:pPr algn="ctr"/>
            <a:r>
              <a:rPr lang="en-US" dirty="0" smtClean="0"/>
              <a:t>RCCU Data Processing</a:t>
            </a:r>
            <a:endParaRPr lang="en-US" dirty="0"/>
          </a:p>
        </p:txBody>
      </p:sp>
      <p:pic>
        <p:nvPicPr>
          <p:cNvPr id="28" name="Picture 27" descr="Z_RhoH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10" y="1440905"/>
            <a:ext cx="6031868" cy="2743200"/>
          </a:xfrm>
          <a:prstGeom prst="rect">
            <a:avLst/>
          </a:prstGeom>
        </p:spPr>
      </p:pic>
      <p:pic>
        <p:nvPicPr>
          <p:cNvPr id="16" name="Picture 15" descr="ZDR_PhiDP.png"/>
          <p:cNvPicPr>
            <a:picLocks noChangeAspect="1"/>
          </p:cNvPicPr>
          <p:nvPr/>
        </p:nvPicPr>
        <p:blipFill rotWithShape="1">
          <a:blip r:embed="rId3">
            <a:extLst>
              <a:ext uri="{28A0092B-C50C-407E-A947-70E740481C1C}">
                <a14:useLocalDpi xmlns:a14="http://schemas.microsoft.com/office/drawing/2010/main" val="0"/>
              </a:ext>
            </a:extLst>
          </a:blip>
          <a:srcRect r="50317"/>
          <a:stretch/>
        </p:blipFill>
        <p:spPr>
          <a:xfrm>
            <a:off x="65586" y="4061003"/>
            <a:ext cx="2990172" cy="2743200"/>
          </a:xfrm>
          <a:prstGeom prst="rect">
            <a:avLst/>
          </a:prstGeom>
        </p:spPr>
      </p:pic>
      <p:pic>
        <p:nvPicPr>
          <p:cNvPr id="18" name="Picture 17" descr="ZDR_PhiDP.png"/>
          <p:cNvPicPr>
            <a:picLocks noChangeAspect="1"/>
          </p:cNvPicPr>
          <p:nvPr/>
        </p:nvPicPr>
        <p:blipFill rotWithShape="1">
          <a:blip r:embed="rId3">
            <a:extLst>
              <a:ext uri="{28A0092B-C50C-407E-A947-70E740481C1C}">
                <a14:useLocalDpi xmlns:a14="http://schemas.microsoft.com/office/drawing/2010/main" val="0"/>
              </a:ext>
            </a:extLst>
          </a:blip>
          <a:srcRect l="49978"/>
          <a:stretch/>
        </p:blipFill>
        <p:spPr>
          <a:xfrm>
            <a:off x="6053642" y="1437070"/>
            <a:ext cx="3010578" cy="2743200"/>
          </a:xfrm>
          <a:prstGeom prst="rect">
            <a:avLst/>
          </a:prstGeom>
        </p:spPr>
      </p:pic>
      <p:pic>
        <p:nvPicPr>
          <p:cNvPr id="17" name="Picture 16" descr="V_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5758" y="4061003"/>
            <a:ext cx="6008462" cy="2743200"/>
          </a:xfrm>
          <a:prstGeom prst="rect">
            <a:avLst/>
          </a:prstGeom>
        </p:spPr>
      </p:pic>
      <p:sp>
        <p:nvSpPr>
          <p:cNvPr id="19" name="TextBox 18"/>
          <p:cNvSpPr txBox="1"/>
          <p:nvPr/>
        </p:nvSpPr>
        <p:spPr>
          <a:xfrm>
            <a:off x="131855" y="1579499"/>
            <a:ext cx="1287532" cy="369332"/>
          </a:xfrm>
          <a:prstGeom prst="rect">
            <a:avLst/>
          </a:prstGeom>
          <a:noFill/>
        </p:spPr>
        <p:txBody>
          <a:bodyPr wrap="none" rtlCol="0">
            <a:spAutoFit/>
          </a:bodyPr>
          <a:lstStyle/>
          <a:p>
            <a:r>
              <a:rPr lang="en-US" dirty="0" smtClean="0">
                <a:latin typeface="Times New Roman"/>
                <a:cs typeface="Times New Roman"/>
              </a:rPr>
              <a:t>Reflectivity</a:t>
            </a:r>
            <a:endParaRPr lang="en-US" dirty="0">
              <a:latin typeface="Times New Roman"/>
              <a:cs typeface="Times New Roman"/>
            </a:endParaRPr>
          </a:p>
        </p:txBody>
      </p:sp>
      <p:sp>
        <p:nvSpPr>
          <p:cNvPr id="20" name="TextBox 19"/>
          <p:cNvSpPr txBox="1"/>
          <p:nvPr/>
        </p:nvSpPr>
        <p:spPr>
          <a:xfrm>
            <a:off x="3119741" y="1605285"/>
            <a:ext cx="2339102" cy="369332"/>
          </a:xfrm>
          <a:prstGeom prst="rect">
            <a:avLst/>
          </a:prstGeom>
          <a:noFill/>
        </p:spPr>
        <p:txBody>
          <a:bodyPr wrap="none" rtlCol="0">
            <a:spAutoFit/>
          </a:bodyPr>
          <a:lstStyle/>
          <a:p>
            <a:r>
              <a:rPr lang="en-US" dirty="0" smtClean="0">
                <a:latin typeface="Times New Roman"/>
                <a:cs typeface="Times New Roman"/>
              </a:rPr>
              <a:t>Correlation Coefficient</a:t>
            </a:r>
            <a:endParaRPr lang="en-US" dirty="0">
              <a:latin typeface="Times New Roman"/>
              <a:cs typeface="Times New Roman"/>
            </a:endParaRPr>
          </a:p>
        </p:txBody>
      </p:sp>
      <p:sp>
        <p:nvSpPr>
          <p:cNvPr id="21" name="TextBox 20"/>
          <p:cNvSpPr txBox="1"/>
          <p:nvPr/>
        </p:nvSpPr>
        <p:spPr>
          <a:xfrm>
            <a:off x="3119741" y="4196300"/>
            <a:ext cx="1620957" cy="369332"/>
          </a:xfrm>
          <a:prstGeom prst="rect">
            <a:avLst/>
          </a:prstGeom>
          <a:noFill/>
        </p:spPr>
        <p:txBody>
          <a:bodyPr wrap="none" rtlCol="0">
            <a:spAutoFit/>
          </a:bodyPr>
          <a:lstStyle/>
          <a:p>
            <a:r>
              <a:rPr lang="en-US" dirty="0" smtClean="0">
                <a:latin typeface="Times New Roman"/>
                <a:cs typeface="Times New Roman"/>
              </a:rPr>
              <a:t>Radial Velocity</a:t>
            </a:r>
            <a:endParaRPr lang="en-US" dirty="0">
              <a:latin typeface="Times New Roman"/>
              <a:cs typeface="Times New Roman"/>
            </a:endParaRPr>
          </a:p>
        </p:txBody>
      </p:sp>
      <p:sp>
        <p:nvSpPr>
          <p:cNvPr id="22" name="TextBox 21"/>
          <p:cNvSpPr txBox="1"/>
          <p:nvPr/>
        </p:nvSpPr>
        <p:spPr>
          <a:xfrm>
            <a:off x="6104278" y="4258899"/>
            <a:ext cx="1716636" cy="369332"/>
          </a:xfrm>
          <a:prstGeom prst="rect">
            <a:avLst/>
          </a:prstGeom>
          <a:noFill/>
        </p:spPr>
        <p:txBody>
          <a:bodyPr wrap="none" rtlCol="0">
            <a:spAutoFit/>
          </a:bodyPr>
          <a:lstStyle/>
          <a:p>
            <a:r>
              <a:rPr lang="en-US" dirty="0" smtClean="0">
                <a:latin typeface="Times New Roman"/>
                <a:cs typeface="Times New Roman"/>
              </a:rPr>
              <a:t>Spectrum Width</a:t>
            </a:r>
            <a:endParaRPr lang="en-US" dirty="0">
              <a:latin typeface="Times New Roman"/>
              <a:cs typeface="Times New Roman"/>
            </a:endParaRPr>
          </a:p>
        </p:txBody>
      </p:sp>
      <p:sp>
        <p:nvSpPr>
          <p:cNvPr id="23" name="TextBox 22"/>
          <p:cNvSpPr txBox="1"/>
          <p:nvPr/>
        </p:nvSpPr>
        <p:spPr>
          <a:xfrm>
            <a:off x="65586" y="4180270"/>
            <a:ext cx="2416046" cy="369332"/>
          </a:xfrm>
          <a:prstGeom prst="rect">
            <a:avLst/>
          </a:prstGeom>
          <a:noFill/>
        </p:spPr>
        <p:txBody>
          <a:bodyPr wrap="none" rtlCol="0">
            <a:spAutoFit/>
          </a:bodyPr>
          <a:lstStyle/>
          <a:p>
            <a:r>
              <a:rPr lang="en-US" dirty="0" smtClean="0">
                <a:latin typeface="Times New Roman"/>
                <a:cs typeface="Times New Roman"/>
              </a:rPr>
              <a:t>Differential Reflectivity</a:t>
            </a:r>
            <a:endParaRPr lang="en-US" dirty="0">
              <a:latin typeface="Times New Roman"/>
              <a:cs typeface="Times New Roman"/>
            </a:endParaRPr>
          </a:p>
        </p:txBody>
      </p:sp>
      <p:sp>
        <p:nvSpPr>
          <p:cNvPr id="24" name="TextBox 23"/>
          <p:cNvSpPr txBox="1"/>
          <p:nvPr/>
        </p:nvSpPr>
        <p:spPr>
          <a:xfrm>
            <a:off x="6104278" y="1605285"/>
            <a:ext cx="1853354" cy="369332"/>
          </a:xfrm>
          <a:prstGeom prst="rect">
            <a:avLst/>
          </a:prstGeom>
          <a:noFill/>
        </p:spPr>
        <p:txBody>
          <a:bodyPr wrap="none" rtlCol="0">
            <a:spAutoFit/>
          </a:bodyPr>
          <a:lstStyle/>
          <a:p>
            <a:r>
              <a:rPr lang="en-US" dirty="0" smtClean="0">
                <a:latin typeface="Times New Roman"/>
                <a:cs typeface="Times New Roman"/>
              </a:rPr>
              <a:t>Differential Phase</a:t>
            </a:r>
            <a:endParaRPr lang="en-US" dirty="0">
              <a:latin typeface="Times New Roman"/>
              <a:cs typeface="Times New Roman"/>
            </a:endParaRPr>
          </a:p>
        </p:txBody>
      </p:sp>
      <p:sp>
        <p:nvSpPr>
          <p:cNvPr id="2" name="TextBox 1"/>
          <p:cNvSpPr txBox="1"/>
          <p:nvPr/>
        </p:nvSpPr>
        <p:spPr>
          <a:xfrm>
            <a:off x="1709150" y="3725133"/>
            <a:ext cx="1346608" cy="307777"/>
          </a:xfrm>
          <a:prstGeom prst="rect">
            <a:avLst/>
          </a:prstGeom>
          <a:noFill/>
        </p:spPr>
        <p:txBody>
          <a:bodyPr wrap="square" rtlCol="0">
            <a:spAutoFit/>
          </a:bodyPr>
          <a:lstStyle/>
          <a:p>
            <a:r>
              <a:rPr lang="en-US" sz="1400" dirty="0" smtClean="0">
                <a:solidFill>
                  <a:srgbClr val="FF0000"/>
                </a:solidFill>
                <a:effectLst>
                  <a:outerShdw blurRad="50800" dist="38100" dir="2700000" algn="tl" rotWithShape="0">
                    <a:srgbClr val="000000">
                      <a:alpha val="43000"/>
                    </a:srgbClr>
                  </a:outerShdw>
                </a:effectLst>
              </a:rPr>
              <a:t>interferences</a:t>
            </a:r>
            <a:r>
              <a:rPr lang="en-US" sz="1400" dirty="0" smtClean="0">
                <a:solidFill>
                  <a:srgbClr val="FF0000"/>
                </a:solidFill>
                <a:effectLst>
                  <a:outerShdw blurRad="50800" dist="38100" dir="2700000" algn="tl" rotWithShape="0">
                    <a:srgbClr val="000000">
                      <a:alpha val="43000"/>
                    </a:srgbClr>
                  </a:outerShdw>
                </a:effectLst>
              </a:rPr>
              <a:t>?</a:t>
            </a:r>
            <a:endParaRPr lang="en-US" sz="1400" dirty="0">
              <a:solidFill>
                <a:srgbClr val="FF0000"/>
              </a:solidFill>
              <a:effectLst>
                <a:outerShdw blurRad="50800" dist="38100" dir="2700000" algn="tl" rotWithShape="0">
                  <a:srgbClr val="000000">
                    <a:alpha val="43000"/>
                  </a:srgbClr>
                </a:outerShdw>
              </a:effectLst>
            </a:endParaRPr>
          </a:p>
        </p:txBody>
      </p:sp>
      <p:sp>
        <p:nvSpPr>
          <p:cNvPr id="27" name="TextBox 26"/>
          <p:cNvSpPr txBox="1"/>
          <p:nvPr/>
        </p:nvSpPr>
        <p:spPr>
          <a:xfrm>
            <a:off x="4898018" y="3691671"/>
            <a:ext cx="851515" cy="307777"/>
          </a:xfrm>
          <a:prstGeom prst="rect">
            <a:avLst/>
          </a:prstGeom>
          <a:noFill/>
        </p:spPr>
        <p:txBody>
          <a:bodyPr wrap="none" rtlCol="0">
            <a:spAutoFit/>
          </a:bodyPr>
          <a:lstStyle/>
          <a:p>
            <a:r>
              <a:rPr lang="en-US" sz="1400" dirty="0" smtClean="0">
                <a:solidFill>
                  <a:srgbClr val="FF0000"/>
                </a:solidFill>
                <a:effectLst>
                  <a:outerShdw blurRad="50800" dist="38100" dir="2700000" algn="tl" rotWithShape="0">
                    <a:srgbClr val="000000">
                      <a:alpha val="43000"/>
                    </a:srgbClr>
                  </a:outerShdw>
                </a:effectLst>
              </a:rPr>
              <a:t>Low </a:t>
            </a:r>
            <a:r>
              <a:rPr lang="en-US" sz="1400" dirty="0" smtClean="0">
                <a:solidFill>
                  <a:srgbClr val="FF0000"/>
                </a:solidFill>
                <a:effectLst>
                  <a:outerShdw blurRad="50800" dist="38100" dir="2700000" algn="tl" rotWithShape="0">
                    <a:srgbClr val="000000">
                      <a:alpha val="43000"/>
                    </a:srgbClr>
                  </a:outerShdw>
                </a:effectLst>
                <a:latin typeface="Symbol" charset="2"/>
                <a:cs typeface="Symbol" charset="2"/>
              </a:rPr>
              <a:t>r</a:t>
            </a:r>
            <a:r>
              <a:rPr lang="en-US" sz="1400" baseline="-25000" dirty="0" smtClean="0">
                <a:solidFill>
                  <a:srgbClr val="FF0000"/>
                </a:solidFill>
                <a:effectLst>
                  <a:outerShdw blurRad="50800" dist="38100" dir="2700000" algn="tl" rotWithShape="0">
                    <a:srgbClr val="000000">
                      <a:alpha val="43000"/>
                    </a:srgbClr>
                  </a:outerShdw>
                </a:effectLst>
              </a:rPr>
              <a:t>HV</a:t>
            </a:r>
            <a:endParaRPr lang="en-US" sz="1400" dirty="0">
              <a:solidFill>
                <a:srgbClr val="FF0000"/>
              </a:solidFill>
              <a:effectLst>
                <a:outerShdw blurRad="50800" dist="38100" dir="2700000" algn="tl" rotWithShape="0">
                  <a:srgbClr val="000000">
                    <a:alpha val="43000"/>
                  </a:srgbClr>
                </a:outerShdw>
              </a:effectLst>
            </a:endParaRPr>
          </a:p>
        </p:txBody>
      </p:sp>
      <p:sp>
        <p:nvSpPr>
          <p:cNvPr id="31" name="TextBox 30"/>
          <p:cNvSpPr txBox="1"/>
          <p:nvPr/>
        </p:nvSpPr>
        <p:spPr>
          <a:xfrm>
            <a:off x="7888203" y="6331753"/>
            <a:ext cx="1035186" cy="307777"/>
          </a:xfrm>
          <a:prstGeom prst="rect">
            <a:avLst/>
          </a:prstGeom>
          <a:noFill/>
        </p:spPr>
        <p:txBody>
          <a:bodyPr wrap="square" rtlCol="0">
            <a:spAutoFit/>
          </a:bodyPr>
          <a:lstStyle/>
          <a:p>
            <a:r>
              <a:rPr lang="en-US" sz="1400" dirty="0" smtClean="0">
                <a:solidFill>
                  <a:srgbClr val="FF0000"/>
                </a:solidFill>
                <a:effectLst>
                  <a:outerShdw blurRad="50800" dist="38100" dir="2700000" algn="tl" rotWithShape="0">
                    <a:srgbClr val="000000">
                      <a:alpha val="43000"/>
                    </a:srgbClr>
                  </a:outerShdw>
                </a:effectLst>
              </a:rPr>
              <a:t>Null field?</a:t>
            </a:r>
            <a:endParaRPr lang="en-US" sz="1400" dirty="0">
              <a:solidFill>
                <a:srgbClr val="FF0000"/>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554437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896" y="363765"/>
            <a:ext cx="7906641" cy="830036"/>
          </a:xfrm>
        </p:spPr>
        <p:txBody>
          <a:bodyPr>
            <a:normAutofit/>
          </a:bodyPr>
          <a:lstStyle/>
          <a:p>
            <a:r>
              <a:rPr lang="en-US" sz="4400" dirty="0" smtClean="0"/>
              <a:t>What is MRMS?</a:t>
            </a:r>
            <a:endParaRPr lang="en-US" sz="4400" dirty="0"/>
          </a:p>
        </p:txBody>
      </p:sp>
      <p:sp>
        <p:nvSpPr>
          <p:cNvPr id="4" name="Slide Number Placeholder 3"/>
          <p:cNvSpPr>
            <a:spLocks noGrp="1"/>
          </p:cNvSpPr>
          <p:nvPr>
            <p:ph type="sldNum" sz="quarter" idx="12"/>
          </p:nvPr>
        </p:nvSpPr>
        <p:spPr/>
        <p:txBody>
          <a:bodyPr/>
          <a:lstStyle/>
          <a:p>
            <a:fld id="{C2B42FF8-D270-DC47-AB49-D3A0BE0EC3CC}" type="slidenum">
              <a:rPr lang="en-US" smtClean="0"/>
              <a:t>5</a:t>
            </a:fld>
            <a:endParaRPr lang="en-US"/>
          </a:p>
        </p:txBody>
      </p:sp>
      <p:grpSp>
        <p:nvGrpSpPr>
          <p:cNvPr id="7" name="Group 6"/>
          <p:cNvGrpSpPr/>
          <p:nvPr/>
        </p:nvGrpSpPr>
        <p:grpSpPr>
          <a:xfrm>
            <a:off x="473830" y="1678026"/>
            <a:ext cx="8090934" cy="3619630"/>
            <a:chOff x="473830" y="1678026"/>
            <a:chExt cx="8090934" cy="3619630"/>
          </a:xfrm>
        </p:grpSpPr>
        <p:grpSp>
          <p:nvGrpSpPr>
            <p:cNvPr id="13" name="Group 12"/>
            <p:cNvGrpSpPr/>
            <p:nvPr/>
          </p:nvGrpSpPr>
          <p:grpSpPr>
            <a:xfrm>
              <a:off x="473830" y="2310944"/>
              <a:ext cx="8090934" cy="2986712"/>
              <a:chOff x="629928" y="1864076"/>
              <a:chExt cx="8090934" cy="2986712"/>
            </a:xfrm>
          </p:grpSpPr>
          <p:pic>
            <p:nvPicPr>
              <p:cNvPr id="5" name="Picture 4"/>
              <p:cNvPicPr>
                <a:picLocks noChangeAspect="1"/>
              </p:cNvPicPr>
              <p:nvPr/>
            </p:nvPicPr>
            <p:blipFill>
              <a:blip r:embed="rId3"/>
              <a:stretch>
                <a:fillRect/>
              </a:stretch>
            </p:blipFill>
            <p:spPr>
              <a:xfrm>
                <a:off x="4738329" y="1876530"/>
                <a:ext cx="3982533" cy="2743200"/>
              </a:xfrm>
              <a:prstGeom prst="rect">
                <a:avLst/>
              </a:prstGeom>
            </p:spPr>
          </p:pic>
          <p:sp>
            <p:nvSpPr>
              <p:cNvPr id="6" name="Rectangle 30"/>
              <p:cNvSpPr txBox="1">
                <a:spLocks noChangeArrowheads="1"/>
              </p:cNvSpPr>
              <p:nvPr/>
            </p:nvSpPr>
            <p:spPr>
              <a:xfrm>
                <a:off x="629928" y="1864076"/>
                <a:ext cx="3763612" cy="29867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500"/>
                  </a:spcBef>
                  <a:buFont typeface="Arial"/>
                  <a:buNone/>
                </a:pPr>
                <a:r>
                  <a:rPr lang="en-US" sz="2000" b="1" u="sng" dirty="0" err="1">
                    <a:solidFill>
                      <a:srgbClr val="13F4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m</a:t>
                </a:r>
                <a:r>
                  <a:rPr lang="en-US" sz="2000" b="1" u="sng" dirty="0" err="1" smtClean="0">
                    <a:solidFill>
                      <a:srgbClr val="13F4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rms.ou.edu</a:t>
                </a:r>
                <a:r>
                  <a:rPr lang="en-US" sz="2000" b="1" dirty="0" smtClean="0">
                    <a:solidFill>
                      <a:srgbClr val="13F4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a:t>
                </a:r>
                <a:endParaRPr lang="en-US" sz="800" b="1" i="1" u="sng" dirty="0" smtClean="0">
                  <a:solidFill>
                    <a:srgbClr val="13F4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endParaRPr>
              </a:p>
              <a:p>
                <a:pPr marL="115888" indent="-115888">
                  <a:lnSpc>
                    <a:spcPct val="120000"/>
                  </a:lnSpc>
                  <a:spcBef>
                    <a:spcPts val="500"/>
                  </a:spcBef>
                  <a:buFontTx/>
                  <a:buChar char="•"/>
                </a:pPr>
                <a:r>
                  <a:rPr lang="en-US" sz="1600" dirty="0" smtClean="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2-D product images</a:t>
                </a:r>
              </a:p>
              <a:p>
                <a:pPr marL="115888" indent="-115888">
                  <a:lnSpc>
                    <a:spcPct val="120000"/>
                  </a:lnSpc>
                  <a:spcBef>
                    <a:spcPts val="500"/>
                  </a:spcBef>
                  <a:buFontTx/>
                  <a:buChar char="•"/>
                </a:pPr>
                <a:r>
                  <a:rPr lang="en-US" sz="1600" dirty="0" smtClean="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Cross sections of 3D </a:t>
                </a:r>
                <a:r>
                  <a:rPr lang="en-US" sz="1600" dirty="0" err="1" smtClean="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refl</a:t>
                </a:r>
                <a:r>
                  <a:rPr lang="en-US" sz="1600" dirty="0" smtClean="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 grid</a:t>
                </a:r>
              </a:p>
              <a:p>
                <a:pPr marL="115888" indent="-115888">
                  <a:lnSpc>
                    <a:spcPct val="120000"/>
                  </a:lnSpc>
                  <a:spcBef>
                    <a:spcPts val="500"/>
                  </a:spcBef>
                  <a:buFontTx/>
                  <a:buChar char="•"/>
                </a:pPr>
                <a:r>
                  <a:rPr lang="en-US" sz="1600" dirty="0" smtClean="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QPE/gauge scatterplots and stats</a:t>
                </a:r>
              </a:p>
              <a:p>
                <a:pPr marL="115888" indent="-115888">
                  <a:lnSpc>
                    <a:spcPct val="120000"/>
                  </a:lnSpc>
                  <a:spcBef>
                    <a:spcPts val="500"/>
                  </a:spcBef>
                  <a:buFontTx/>
                  <a:buChar char="•"/>
                </a:pPr>
                <a:r>
                  <a:rPr lang="en-US" sz="1600" dirty="0" smtClean="0">
                    <a:solidFill>
                      <a:srgbClr val="FFFFFF"/>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Time series of any MRMS variables at any point in CONUS, etc.</a:t>
                </a:r>
              </a:p>
            </p:txBody>
          </p:sp>
        </p:grpSp>
        <p:sp>
          <p:nvSpPr>
            <p:cNvPr id="15" name="TextBox 14"/>
            <p:cNvSpPr txBox="1"/>
            <p:nvPr/>
          </p:nvSpPr>
          <p:spPr>
            <a:xfrm>
              <a:off x="499230" y="1678026"/>
              <a:ext cx="6002412" cy="400110"/>
            </a:xfrm>
            <a:prstGeom prst="rect">
              <a:avLst/>
            </a:prstGeom>
            <a:noFill/>
          </p:spPr>
          <p:txBody>
            <a:bodyPr wrap="square" rtlCol="0">
              <a:spAutoFit/>
            </a:bodyPr>
            <a:lstStyle/>
            <a:p>
              <a:pPr>
                <a:spcAft>
                  <a:spcPts val="600"/>
                </a:spcAft>
              </a:pPr>
              <a:r>
                <a:rPr lang="en-US" sz="2000" dirty="0" smtClean="0">
                  <a:solidFill>
                    <a:srgbClr val="FFFFFF"/>
                  </a:solidFill>
                  <a:effectLst>
                    <a:outerShdw blurRad="50800" dist="38100" dir="2700000" algn="tl" rotWithShape="0">
                      <a:srgbClr val="000000">
                        <a:alpha val="43000"/>
                      </a:srgbClr>
                    </a:outerShdw>
                  </a:effectLst>
                </a:rPr>
                <a:t>A web-based evaluation tool: </a:t>
              </a:r>
              <a:r>
                <a:rPr lang="en-US" sz="2000" i="1" u="sng" dirty="0" smtClean="0">
                  <a:solidFill>
                    <a:srgbClr val="FF0000"/>
                  </a:solidFill>
                </a:rPr>
                <a:t>CONUS,</a:t>
              </a:r>
              <a:r>
                <a:rPr lang="en-US" sz="2000" dirty="0" smtClean="0">
                  <a:solidFill>
                    <a:srgbClr val="FF0000"/>
                  </a:solidFill>
                </a:rPr>
                <a:t> </a:t>
              </a:r>
              <a:r>
                <a:rPr lang="en-US" sz="2000" i="1" u="sng" dirty="0" smtClean="0">
                  <a:solidFill>
                    <a:srgbClr val="FF0000"/>
                  </a:solidFill>
                </a:rPr>
                <a:t>24/7</a:t>
              </a:r>
              <a:endParaRPr lang="en-US" sz="2000" i="1" u="sng" dirty="0">
                <a:solidFill>
                  <a:srgbClr val="FF0000"/>
                </a:solidFill>
                <a:effectLst>
                  <a:outerShdw blurRad="50800" dist="38100" dir="2700000" algn="tl" rotWithShape="0">
                    <a:srgbClr val="000000">
                      <a:alpha val="43000"/>
                    </a:srgbClr>
                  </a:outerShdw>
                </a:effectLst>
              </a:endParaRPr>
            </a:p>
          </p:txBody>
        </p:sp>
      </p:grpSp>
      <p:sp>
        <p:nvSpPr>
          <p:cNvPr id="3" name="Rectangle 2"/>
          <p:cNvSpPr/>
          <p:nvPr/>
        </p:nvSpPr>
        <p:spPr>
          <a:xfrm>
            <a:off x="524630" y="5310356"/>
            <a:ext cx="7934836" cy="815608"/>
          </a:xfrm>
          <a:prstGeom prst="rect">
            <a:avLst/>
          </a:prstGeom>
        </p:spPr>
        <p:txBody>
          <a:bodyPr wrap="square">
            <a:spAutoFit/>
          </a:bodyPr>
          <a:lstStyle/>
          <a:p>
            <a:pPr marL="160020" indent="0" fontAlgn="auto">
              <a:spcAft>
                <a:spcPts val="0"/>
              </a:spcAft>
              <a:buNone/>
              <a:defRPr/>
            </a:pPr>
            <a:endParaRPr lang="en-US" sz="1100" i="1" dirty="0">
              <a:solidFill>
                <a:srgbClr val="FFFF00"/>
              </a:solidFill>
            </a:endParaRPr>
          </a:p>
          <a:p>
            <a:pPr fontAlgn="auto">
              <a:spcAft>
                <a:spcPts val="0"/>
              </a:spcAft>
              <a:defRPr/>
            </a:pPr>
            <a:r>
              <a:rPr lang="en-US" i="1" dirty="0">
                <a:solidFill>
                  <a:srgbClr val="FFFF00"/>
                </a:solidFill>
              </a:rPr>
              <a:t>NWS partners have provided invaluable feedback </a:t>
            </a:r>
            <a:r>
              <a:rPr lang="en-US" i="1" dirty="0" smtClean="0">
                <a:solidFill>
                  <a:srgbClr val="FFFF00"/>
                </a:solidFill>
              </a:rPr>
              <a:t>that </a:t>
            </a:r>
            <a:r>
              <a:rPr lang="en-US" i="1" dirty="0">
                <a:solidFill>
                  <a:srgbClr val="FFFF00"/>
                </a:solidFill>
              </a:rPr>
              <a:t>guided MRMS development to what it is today (Operations-2-Research).</a:t>
            </a:r>
          </a:p>
        </p:txBody>
      </p:sp>
    </p:spTree>
    <p:extLst>
      <p:ext uri="{BB962C8B-B14F-4D97-AF65-F5344CB8AC3E}">
        <p14:creationId xmlns:p14="http://schemas.microsoft.com/office/powerpoint/2010/main" val="638354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3751" y="305121"/>
            <a:ext cx="8224779" cy="888491"/>
          </a:xfrm>
        </p:spPr>
        <p:txBody>
          <a:bodyPr>
            <a:normAutofit/>
          </a:bodyPr>
          <a:lstStyle/>
          <a:p>
            <a:pPr algn="ctr"/>
            <a:r>
              <a:rPr lang="en-US" sz="4400" dirty="0"/>
              <a:t>RCCU Data Processing</a:t>
            </a:r>
            <a:endParaRPr lang="en-US" sz="4400" b="1" dirty="0"/>
          </a:p>
        </p:txBody>
      </p:sp>
      <p:pic>
        <p:nvPicPr>
          <p:cNvPr id="10" name="Picture 9" descr="RCC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135" y="1752246"/>
            <a:ext cx="3200400" cy="3200400"/>
          </a:xfrm>
          <a:prstGeom prst="rect">
            <a:avLst/>
          </a:prstGeom>
          <a:ln>
            <a:solidFill>
              <a:srgbClr val="FFFFFF"/>
            </a:solidFill>
          </a:ln>
        </p:spPr>
      </p:pic>
      <p:pic>
        <p:nvPicPr>
          <p:cNvPr id="11" name="Picture 10" descr="RCWF_RhoHV.png"/>
          <p:cNvPicPr>
            <a:picLocks noChangeAspect="1"/>
          </p:cNvPicPr>
          <p:nvPr/>
        </p:nvPicPr>
        <p:blipFill rotWithShape="1">
          <a:blip r:embed="rId3">
            <a:extLst>
              <a:ext uri="{28A0092B-C50C-407E-A947-70E740481C1C}">
                <a14:useLocalDpi xmlns:a14="http://schemas.microsoft.com/office/drawing/2010/main" val="0"/>
              </a:ext>
            </a:extLst>
          </a:blip>
          <a:srcRect l="9211"/>
          <a:stretch/>
        </p:blipFill>
        <p:spPr>
          <a:xfrm>
            <a:off x="40185" y="1752246"/>
            <a:ext cx="2905595" cy="3200400"/>
          </a:xfrm>
          <a:prstGeom prst="rect">
            <a:avLst/>
          </a:prstGeom>
          <a:ln>
            <a:solidFill>
              <a:srgbClr val="FFFFFF"/>
            </a:solidFill>
          </a:ln>
        </p:spPr>
      </p:pic>
      <p:sp>
        <p:nvSpPr>
          <p:cNvPr id="12" name="TextBox 11"/>
          <p:cNvSpPr txBox="1"/>
          <p:nvPr/>
        </p:nvSpPr>
        <p:spPr>
          <a:xfrm>
            <a:off x="122710" y="4975639"/>
            <a:ext cx="2389672" cy="461665"/>
          </a:xfrm>
          <a:prstGeom prst="rect">
            <a:avLst/>
          </a:prstGeom>
          <a:noFill/>
        </p:spPr>
        <p:txBody>
          <a:bodyPr wrap="none" rtlCol="0">
            <a:spAutoFit/>
          </a:bodyPr>
          <a:lstStyle/>
          <a:p>
            <a:pPr algn="ctr"/>
            <a:r>
              <a:rPr lang="en-US" sz="1200" b="1" dirty="0" smtClean="0"/>
              <a:t>RCWF ρ</a:t>
            </a:r>
            <a:r>
              <a:rPr lang="en-US" sz="1200" b="1" baseline="-25000" dirty="0" smtClean="0"/>
              <a:t>HV</a:t>
            </a:r>
            <a:endParaRPr lang="en-US" sz="1200" b="1" dirty="0" smtClean="0"/>
          </a:p>
          <a:p>
            <a:pPr algn="ctr"/>
            <a:r>
              <a:rPr lang="en-US" sz="1200" dirty="0" smtClean="0"/>
              <a:t>(11:09 UTC on Nov. 9</a:t>
            </a:r>
            <a:r>
              <a:rPr lang="en-US" sz="1200" baseline="30000" dirty="0" smtClean="0"/>
              <a:t>th</a:t>
            </a:r>
            <a:r>
              <a:rPr lang="en-US" sz="1200" dirty="0" smtClean="0"/>
              <a:t>, 2014) </a:t>
            </a:r>
            <a:endParaRPr lang="en-US" sz="1200" dirty="0"/>
          </a:p>
        </p:txBody>
      </p:sp>
      <p:sp>
        <p:nvSpPr>
          <p:cNvPr id="13" name="TextBox 12"/>
          <p:cNvSpPr txBox="1"/>
          <p:nvPr/>
        </p:nvSpPr>
        <p:spPr>
          <a:xfrm>
            <a:off x="3094890" y="4991431"/>
            <a:ext cx="2501706" cy="461665"/>
          </a:xfrm>
          <a:prstGeom prst="rect">
            <a:avLst/>
          </a:prstGeom>
          <a:noFill/>
        </p:spPr>
        <p:txBody>
          <a:bodyPr wrap="none" rtlCol="0">
            <a:spAutoFit/>
          </a:bodyPr>
          <a:lstStyle/>
          <a:p>
            <a:pPr algn="ctr"/>
            <a:r>
              <a:rPr lang="en-US" sz="1200" b="1" dirty="0"/>
              <a:t>RCCU </a:t>
            </a:r>
            <a:r>
              <a:rPr lang="en-US" sz="1200" b="1" dirty="0" smtClean="0"/>
              <a:t>ρ</a:t>
            </a:r>
            <a:r>
              <a:rPr lang="en-US" sz="1200" b="1" baseline="-25000" dirty="0" smtClean="0"/>
              <a:t>HV</a:t>
            </a:r>
            <a:endParaRPr lang="en-US" sz="1200" b="1" dirty="0" smtClean="0"/>
          </a:p>
          <a:p>
            <a:pPr algn="ctr"/>
            <a:r>
              <a:rPr lang="en-US" sz="1200" dirty="0" smtClean="0"/>
              <a:t>(06:51 UTC on Aug. 14</a:t>
            </a:r>
            <a:r>
              <a:rPr lang="en-US" sz="1200" baseline="30000" dirty="0" smtClean="0"/>
              <a:t>th</a:t>
            </a:r>
            <a:r>
              <a:rPr lang="en-US" sz="1200" dirty="0" smtClean="0"/>
              <a:t>, 2015) </a:t>
            </a:r>
          </a:p>
        </p:txBody>
      </p:sp>
      <p:pic>
        <p:nvPicPr>
          <p:cNvPr id="14" name="Picture 13" descr="w2image-RCCU_Reflectivity-20150814-060006-1.png"/>
          <p:cNvPicPr>
            <a:picLocks noChangeAspect="1"/>
          </p:cNvPicPr>
          <p:nvPr/>
        </p:nvPicPr>
        <p:blipFill rotWithShape="1">
          <a:blip r:embed="rId4">
            <a:extLst>
              <a:ext uri="{28A0092B-C50C-407E-A947-70E740481C1C}">
                <a14:useLocalDpi xmlns:a14="http://schemas.microsoft.com/office/drawing/2010/main" val="0"/>
              </a:ext>
            </a:extLst>
          </a:blip>
          <a:srcRect l="3566"/>
          <a:stretch/>
        </p:blipFill>
        <p:spPr>
          <a:xfrm>
            <a:off x="6057704" y="1752246"/>
            <a:ext cx="3086296" cy="3200400"/>
          </a:xfrm>
          <a:prstGeom prst="rect">
            <a:avLst/>
          </a:prstGeom>
          <a:ln>
            <a:solidFill>
              <a:srgbClr val="FFFFFF"/>
            </a:solidFill>
          </a:ln>
        </p:spPr>
      </p:pic>
      <p:sp>
        <p:nvSpPr>
          <p:cNvPr id="15" name="TextBox 14"/>
          <p:cNvSpPr txBox="1"/>
          <p:nvPr/>
        </p:nvSpPr>
        <p:spPr>
          <a:xfrm>
            <a:off x="6399230" y="4952646"/>
            <a:ext cx="2501706" cy="461665"/>
          </a:xfrm>
          <a:prstGeom prst="rect">
            <a:avLst/>
          </a:prstGeom>
          <a:noFill/>
        </p:spPr>
        <p:txBody>
          <a:bodyPr wrap="none" rtlCol="0">
            <a:spAutoFit/>
          </a:bodyPr>
          <a:lstStyle/>
          <a:p>
            <a:pPr algn="ctr"/>
            <a:r>
              <a:rPr lang="en-US" sz="1200" b="1" dirty="0" smtClean="0"/>
              <a:t>RCCU </a:t>
            </a:r>
            <a:r>
              <a:rPr lang="en-US" sz="1200" b="1" i="1" dirty="0" smtClean="0"/>
              <a:t>Z</a:t>
            </a:r>
          </a:p>
          <a:p>
            <a:pPr algn="ctr"/>
            <a:r>
              <a:rPr lang="en-US" sz="1200" dirty="0" smtClean="0"/>
              <a:t>(06:51 UTC on Aug. 14</a:t>
            </a:r>
            <a:r>
              <a:rPr lang="en-US" sz="1200" baseline="30000" dirty="0" smtClean="0"/>
              <a:t>th</a:t>
            </a:r>
            <a:r>
              <a:rPr lang="en-US" sz="1200" dirty="0" smtClean="0"/>
              <a:t>, 2015) </a:t>
            </a:r>
          </a:p>
        </p:txBody>
      </p:sp>
      <p:sp>
        <p:nvSpPr>
          <p:cNvPr id="22" name="TextBox 21"/>
          <p:cNvSpPr txBox="1"/>
          <p:nvPr/>
        </p:nvSpPr>
        <p:spPr>
          <a:xfrm>
            <a:off x="900816" y="1954455"/>
            <a:ext cx="1168889" cy="523220"/>
          </a:xfrm>
          <a:prstGeom prst="rect">
            <a:avLst/>
          </a:prstGeom>
          <a:noFill/>
        </p:spPr>
        <p:txBody>
          <a:bodyPr wrap="square" rtlCol="0">
            <a:spAutoFit/>
          </a:bodyPr>
          <a:lstStyle/>
          <a:p>
            <a:r>
              <a:rPr lang="en-US" sz="1000" dirty="0" smtClean="0">
                <a:solidFill>
                  <a:schemeClr val="bg1"/>
                </a:solidFill>
              </a:rPr>
              <a:t>ρ</a:t>
            </a:r>
            <a:r>
              <a:rPr lang="en-US" sz="1000" baseline="-25000" dirty="0" smtClean="0">
                <a:solidFill>
                  <a:schemeClr val="bg1"/>
                </a:solidFill>
              </a:rPr>
              <a:t>HV </a:t>
            </a:r>
            <a:r>
              <a:rPr lang="en-US" sz="1000" dirty="0" smtClean="0">
                <a:solidFill>
                  <a:schemeClr val="bg1"/>
                </a:solidFill>
              </a:rPr>
              <a:t> &gt; 0.98</a:t>
            </a:r>
            <a:endParaRPr lang="en-US" sz="1000" dirty="0">
              <a:solidFill>
                <a:schemeClr val="bg1"/>
              </a:solidFill>
            </a:endParaRPr>
          </a:p>
          <a:p>
            <a:endParaRPr lang="en-US" dirty="0"/>
          </a:p>
        </p:txBody>
      </p:sp>
      <p:sp>
        <p:nvSpPr>
          <p:cNvPr id="24" name="TextBox 23"/>
          <p:cNvSpPr txBox="1"/>
          <p:nvPr/>
        </p:nvSpPr>
        <p:spPr>
          <a:xfrm>
            <a:off x="3996486" y="3484334"/>
            <a:ext cx="1168889" cy="523220"/>
          </a:xfrm>
          <a:prstGeom prst="rect">
            <a:avLst/>
          </a:prstGeom>
          <a:noFill/>
        </p:spPr>
        <p:txBody>
          <a:bodyPr wrap="square" rtlCol="0">
            <a:spAutoFit/>
          </a:bodyPr>
          <a:lstStyle/>
          <a:p>
            <a:r>
              <a:rPr lang="en-US" sz="1000" dirty="0" smtClean="0">
                <a:solidFill>
                  <a:schemeClr val="bg1"/>
                </a:solidFill>
              </a:rPr>
              <a:t>ρ</a:t>
            </a:r>
            <a:r>
              <a:rPr lang="en-US" sz="1000" baseline="-25000" dirty="0" smtClean="0">
                <a:solidFill>
                  <a:schemeClr val="bg1"/>
                </a:solidFill>
              </a:rPr>
              <a:t>HV </a:t>
            </a:r>
            <a:r>
              <a:rPr lang="en-US" sz="1000" dirty="0" smtClean="0">
                <a:solidFill>
                  <a:schemeClr val="bg1"/>
                </a:solidFill>
              </a:rPr>
              <a:t> &gt; 0.85</a:t>
            </a:r>
            <a:endParaRPr lang="en-US" sz="1000" dirty="0">
              <a:solidFill>
                <a:schemeClr val="bg1"/>
              </a:solidFill>
            </a:endParaRPr>
          </a:p>
          <a:p>
            <a:endParaRPr lang="en-US" dirty="0"/>
          </a:p>
        </p:txBody>
      </p:sp>
      <p:sp>
        <p:nvSpPr>
          <p:cNvPr id="25" name="TextBox 24"/>
          <p:cNvSpPr txBox="1"/>
          <p:nvPr/>
        </p:nvSpPr>
        <p:spPr>
          <a:xfrm>
            <a:off x="1885198" y="5658904"/>
            <a:ext cx="5426069" cy="1046440"/>
          </a:xfrm>
          <a:prstGeom prst="rect">
            <a:avLst/>
          </a:prstGeom>
          <a:noFill/>
        </p:spPr>
        <p:txBody>
          <a:bodyPr wrap="square" rtlCol="0">
            <a:spAutoFit/>
          </a:bodyPr>
          <a:lstStyle/>
          <a:p>
            <a:pPr marL="285750" indent="-285750">
              <a:spcBef>
                <a:spcPts val="600"/>
              </a:spcBef>
              <a:spcAft>
                <a:spcPts val="600"/>
              </a:spcAft>
              <a:buFontTx/>
              <a:buChar char="•"/>
            </a:pPr>
            <a:r>
              <a:rPr lang="en-US" sz="1400" dirty="0" smtClean="0">
                <a:effectLst>
                  <a:outerShdw blurRad="50800" dist="38100" dir="2700000" algn="tl" rotWithShape="0">
                    <a:srgbClr val="000000">
                      <a:alpha val="43000"/>
                    </a:srgbClr>
                  </a:outerShdw>
                </a:effectLst>
              </a:rPr>
              <a:t>RCWF ρ</a:t>
            </a:r>
            <a:r>
              <a:rPr lang="en-US" sz="1400" baseline="-25000" dirty="0" smtClean="0">
                <a:effectLst>
                  <a:outerShdw blurRad="50800" dist="38100" dir="2700000" algn="tl" rotWithShape="0">
                    <a:srgbClr val="000000">
                      <a:alpha val="43000"/>
                    </a:srgbClr>
                  </a:outerShdw>
                </a:effectLst>
              </a:rPr>
              <a:t>HV</a:t>
            </a:r>
            <a:r>
              <a:rPr lang="en-US" sz="1400" dirty="0" smtClean="0">
                <a:effectLst>
                  <a:outerShdw blurRad="50800" dist="38100" dir="2700000" algn="tl" rotWithShape="0">
                    <a:srgbClr val="000000">
                      <a:alpha val="43000"/>
                    </a:srgbClr>
                  </a:outerShdw>
                </a:effectLst>
              </a:rPr>
              <a:t> in rain: &gt; 0.98</a:t>
            </a:r>
          </a:p>
          <a:p>
            <a:pPr marL="285750" indent="-285750">
              <a:spcBef>
                <a:spcPts val="600"/>
              </a:spcBef>
              <a:spcAft>
                <a:spcPts val="600"/>
              </a:spcAft>
              <a:buFontTx/>
              <a:buChar char="•"/>
            </a:pPr>
            <a:r>
              <a:rPr lang="en-US" sz="1400" dirty="0" smtClean="0">
                <a:effectLst>
                  <a:outerShdw blurRad="50800" dist="38100" dir="2700000" algn="tl" rotWithShape="0">
                    <a:srgbClr val="000000">
                      <a:alpha val="43000"/>
                    </a:srgbClr>
                  </a:outerShdw>
                </a:effectLst>
              </a:rPr>
              <a:t>RCCU </a:t>
            </a:r>
            <a:r>
              <a:rPr lang="en-US" sz="1400" dirty="0">
                <a:effectLst>
                  <a:outerShdw blurRad="50800" dist="38100" dir="2700000" algn="tl" rotWithShape="0">
                    <a:srgbClr val="000000">
                      <a:alpha val="43000"/>
                    </a:srgbClr>
                  </a:outerShdw>
                </a:effectLst>
              </a:rPr>
              <a:t>ρ</a:t>
            </a:r>
            <a:r>
              <a:rPr lang="en-US" sz="1400" baseline="-25000" dirty="0">
                <a:effectLst>
                  <a:outerShdw blurRad="50800" dist="38100" dir="2700000" algn="tl" rotWithShape="0">
                    <a:srgbClr val="000000">
                      <a:alpha val="43000"/>
                    </a:srgbClr>
                  </a:outerShdw>
                </a:effectLst>
              </a:rPr>
              <a:t>HV</a:t>
            </a:r>
            <a:r>
              <a:rPr lang="en-US" sz="1400" dirty="0">
                <a:effectLst>
                  <a:outerShdw blurRad="50800" dist="38100" dir="2700000" algn="tl" rotWithShape="0">
                    <a:srgbClr val="000000">
                      <a:alpha val="43000"/>
                    </a:srgbClr>
                  </a:outerShdw>
                </a:effectLst>
              </a:rPr>
              <a:t> in rain: </a:t>
            </a:r>
            <a:r>
              <a:rPr lang="en-US" sz="1400" dirty="0" smtClean="0">
                <a:effectLst>
                  <a:outerShdw blurRad="50800" dist="38100" dir="2700000" algn="tl" rotWithShape="0">
                    <a:srgbClr val="000000">
                      <a:alpha val="43000"/>
                    </a:srgbClr>
                  </a:outerShdw>
                </a:effectLst>
              </a:rPr>
              <a:t>~ 0.9 – 0.96? </a:t>
            </a:r>
          </a:p>
          <a:p>
            <a:pPr>
              <a:spcBef>
                <a:spcPts val="600"/>
              </a:spcBef>
              <a:spcAft>
                <a:spcPts val="600"/>
              </a:spcAft>
            </a:pPr>
            <a:r>
              <a:rPr lang="en-US" sz="1400" i="1" dirty="0" smtClean="0">
                <a:solidFill>
                  <a:srgbClr val="FFFF00"/>
                </a:solidFill>
                <a:effectLst>
                  <a:outerShdw blurRad="50800" dist="38100" dir="2700000" algn="tl" rotWithShape="0">
                    <a:srgbClr val="000000">
                      <a:alpha val="43000"/>
                    </a:srgbClr>
                  </a:outerShdw>
                </a:effectLst>
              </a:rPr>
              <a:t>The current dpQC algorithm has to be modified for RCCU.</a:t>
            </a:r>
            <a:endParaRPr lang="en-US" sz="1400" i="1" dirty="0">
              <a:solidFill>
                <a:srgbClr val="FFFF00"/>
              </a:solidFill>
              <a:effectLst>
                <a:outerShdw blurRad="50800" dist="38100" dir="2700000" algn="tl" rotWithShape="0">
                  <a:srgbClr val="000000">
                    <a:alpha val="43000"/>
                  </a:srgbClr>
                </a:outerShdw>
              </a:effectLst>
            </a:endParaRPr>
          </a:p>
        </p:txBody>
      </p:sp>
      <p:pic>
        <p:nvPicPr>
          <p:cNvPr id="17" name="Picture 16" descr="RCWF_RhoHV.png"/>
          <p:cNvPicPr>
            <a:picLocks noChangeAspect="1"/>
          </p:cNvPicPr>
          <p:nvPr/>
        </p:nvPicPr>
        <p:blipFill rotWithShape="1">
          <a:blip r:embed="rId3">
            <a:extLst>
              <a:ext uri="{28A0092B-C50C-407E-A947-70E740481C1C}">
                <a14:useLocalDpi xmlns:a14="http://schemas.microsoft.com/office/drawing/2010/main" val="0"/>
              </a:ext>
            </a:extLst>
          </a:blip>
          <a:srcRect b="96643"/>
          <a:stretch/>
        </p:blipFill>
        <p:spPr>
          <a:xfrm>
            <a:off x="122710" y="1419823"/>
            <a:ext cx="8997781" cy="302097"/>
          </a:xfrm>
          <a:prstGeom prst="rect">
            <a:avLst/>
          </a:prstGeom>
        </p:spPr>
      </p:pic>
    </p:spTree>
    <p:extLst>
      <p:ext uri="{BB962C8B-B14F-4D97-AF65-F5344CB8AC3E}">
        <p14:creationId xmlns:p14="http://schemas.microsoft.com/office/powerpoint/2010/main" val="30151051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3751" y="168403"/>
            <a:ext cx="8224779" cy="951708"/>
          </a:xfrm>
        </p:spPr>
        <p:txBody>
          <a:bodyPr>
            <a:normAutofit/>
          </a:bodyPr>
          <a:lstStyle/>
          <a:p>
            <a:pPr algn="ctr"/>
            <a:r>
              <a:rPr lang="en-US" dirty="0" smtClean="0"/>
              <a:t>Quality Control </a:t>
            </a:r>
            <a:r>
              <a:rPr lang="en-US" dirty="0"/>
              <a:t>f</a:t>
            </a:r>
            <a:r>
              <a:rPr lang="en-US" dirty="0" smtClean="0"/>
              <a:t>or RCCU</a:t>
            </a:r>
            <a:endParaRPr lang="en-US" dirty="0"/>
          </a:p>
        </p:txBody>
      </p:sp>
      <p:pic>
        <p:nvPicPr>
          <p:cNvPr id="6" name="movie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 r="-24" b="17071"/>
          <a:stretch/>
        </p:blipFill>
        <p:spPr>
          <a:xfrm>
            <a:off x="205376" y="1438601"/>
            <a:ext cx="8795227" cy="4557356"/>
          </a:xfrm>
          <a:prstGeom prst="rect">
            <a:avLst/>
          </a:prstGeom>
        </p:spPr>
      </p:pic>
      <p:sp>
        <p:nvSpPr>
          <p:cNvPr id="4" name="TextBox 3"/>
          <p:cNvSpPr txBox="1"/>
          <p:nvPr/>
        </p:nvSpPr>
        <p:spPr>
          <a:xfrm>
            <a:off x="8084595" y="2119879"/>
            <a:ext cx="723312" cy="369332"/>
          </a:xfrm>
          <a:prstGeom prst="rect">
            <a:avLst/>
          </a:prstGeom>
          <a:noFill/>
        </p:spPr>
        <p:txBody>
          <a:bodyPr wrap="none" rtlCol="0">
            <a:spAutoFit/>
          </a:bodyPr>
          <a:lstStyle/>
          <a:p>
            <a:r>
              <a:rPr lang="en-US" b="1" dirty="0">
                <a:effectLst>
                  <a:outerShdw blurRad="50800" dist="38100" dir="2700000" algn="tl" rotWithShape="0">
                    <a:srgbClr val="000000">
                      <a:alpha val="43000"/>
                    </a:srgbClr>
                  </a:outerShdw>
                </a:effectLst>
              </a:rPr>
              <a:t>A</a:t>
            </a:r>
            <a:r>
              <a:rPr lang="en-US" b="1" dirty="0" smtClean="0">
                <a:effectLst>
                  <a:outerShdw blurRad="50800" dist="38100" dir="2700000" algn="tl" rotWithShape="0">
                    <a:srgbClr val="000000">
                      <a:alpha val="43000"/>
                    </a:srgbClr>
                  </a:outerShdw>
                </a:effectLst>
              </a:rPr>
              <a:t>fter</a:t>
            </a:r>
            <a:endParaRPr lang="en-US" dirty="0">
              <a:effectLst>
                <a:outerShdw blurRad="50800" dist="38100" dir="2700000" algn="tl" rotWithShape="0">
                  <a:srgbClr val="000000">
                    <a:alpha val="43000"/>
                  </a:srgbClr>
                </a:outerShdw>
              </a:effectLst>
            </a:endParaRPr>
          </a:p>
        </p:txBody>
      </p:sp>
      <p:sp>
        <p:nvSpPr>
          <p:cNvPr id="7" name="TextBox 6"/>
          <p:cNvSpPr txBox="1"/>
          <p:nvPr/>
        </p:nvSpPr>
        <p:spPr>
          <a:xfrm>
            <a:off x="3512660" y="2107397"/>
            <a:ext cx="915823" cy="369332"/>
          </a:xfrm>
          <a:prstGeom prst="rect">
            <a:avLst/>
          </a:prstGeom>
          <a:noFill/>
        </p:spPr>
        <p:txBody>
          <a:bodyPr wrap="none" rtlCol="0">
            <a:spAutoFit/>
          </a:bodyPr>
          <a:lstStyle/>
          <a:p>
            <a:r>
              <a:rPr lang="en-US" b="1" dirty="0" smtClean="0">
                <a:effectLst>
                  <a:outerShdw blurRad="50800" dist="38100" dir="2700000" algn="tl" rotWithShape="0">
                    <a:srgbClr val="000000">
                      <a:alpha val="43000"/>
                    </a:srgbClr>
                  </a:outerShdw>
                </a:effectLst>
              </a:rPr>
              <a:t>Before</a:t>
            </a:r>
            <a:endParaRPr lang="en-US"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40081353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5120" y="313916"/>
            <a:ext cx="8224779" cy="881954"/>
          </a:xfrm>
        </p:spPr>
        <p:txBody>
          <a:bodyPr>
            <a:normAutofit/>
          </a:bodyPr>
          <a:lstStyle/>
          <a:p>
            <a:pPr algn="ctr"/>
            <a:r>
              <a:rPr lang="en-US" sz="3600" dirty="0" smtClean="0"/>
              <a:t>Integration of RCCU in the 3D Mosaic</a:t>
            </a:r>
            <a:endParaRPr lang="en-US" sz="3600" dirty="0"/>
          </a:p>
        </p:txBody>
      </p:sp>
      <p:sp>
        <p:nvSpPr>
          <p:cNvPr id="18" name="TextBox 17"/>
          <p:cNvSpPr txBox="1"/>
          <p:nvPr/>
        </p:nvSpPr>
        <p:spPr>
          <a:xfrm>
            <a:off x="322197" y="1946440"/>
            <a:ext cx="3824447" cy="369332"/>
          </a:xfrm>
          <a:prstGeom prst="rect">
            <a:avLst/>
          </a:prstGeom>
          <a:noFill/>
        </p:spPr>
        <p:txBody>
          <a:bodyPr wrap="none" rtlCol="0">
            <a:spAutoFit/>
          </a:bodyPr>
          <a:lstStyle/>
          <a:p>
            <a:r>
              <a:rPr lang="en-US" b="1" dirty="0"/>
              <a:t>b</a:t>
            </a:r>
            <a:r>
              <a:rPr lang="en-US" b="1" dirty="0" smtClean="0"/>
              <a:t>efore </a:t>
            </a:r>
            <a:r>
              <a:rPr lang="en-US" b="1" dirty="0"/>
              <a:t>(2040 </a:t>
            </a:r>
            <a:r>
              <a:rPr lang="en-US" b="1" dirty="0" smtClean="0"/>
              <a:t>UTC 12/02/2015 ) </a:t>
            </a:r>
            <a:endParaRPr lang="en-US" b="1" dirty="0"/>
          </a:p>
        </p:txBody>
      </p:sp>
      <p:sp>
        <p:nvSpPr>
          <p:cNvPr id="19" name="TextBox 18"/>
          <p:cNvSpPr txBox="1"/>
          <p:nvPr/>
        </p:nvSpPr>
        <p:spPr>
          <a:xfrm>
            <a:off x="5163046" y="1930256"/>
            <a:ext cx="3640615" cy="369332"/>
          </a:xfrm>
          <a:prstGeom prst="rect">
            <a:avLst/>
          </a:prstGeom>
          <a:noFill/>
        </p:spPr>
        <p:txBody>
          <a:bodyPr wrap="none" rtlCol="0">
            <a:spAutoFit/>
          </a:bodyPr>
          <a:lstStyle/>
          <a:p>
            <a:r>
              <a:rPr lang="en-US" b="1" dirty="0" smtClean="0"/>
              <a:t>after </a:t>
            </a:r>
            <a:r>
              <a:rPr lang="en-US" b="1" dirty="0"/>
              <a:t>(</a:t>
            </a:r>
            <a:r>
              <a:rPr lang="en-US" b="1" dirty="0" smtClean="0"/>
              <a:t>2050 </a:t>
            </a:r>
            <a:r>
              <a:rPr lang="en-US" b="1" dirty="0"/>
              <a:t>UTC 12/02/2015 ) </a:t>
            </a:r>
            <a:r>
              <a:rPr lang="en-US" dirty="0" smtClean="0"/>
              <a:t> </a:t>
            </a:r>
            <a:endParaRPr lang="en-US" dirty="0"/>
          </a:p>
        </p:txBody>
      </p:sp>
      <p:pic>
        <p:nvPicPr>
          <p:cNvPr id="2" name="Picture 1" descr="bef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8034"/>
            <a:ext cx="4572000" cy="3613079"/>
          </a:xfrm>
          <a:prstGeom prst="rect">
            <a:avLst/>
          </a:prstGeom>
        </p:spPr>
      </p:pic>
      <p:pic>
        <p:nvPicPr>
          <p:cNvPr id="3" name="Picture 2" descr="af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400186"/>
            <a:ext cx="4572000" cy="3593910"/>
          </a:xfrm>
          <a:prstGeom prst="rect">
            <a:avLst/>
          </a:prstGeom>
        </p:spPr>
      </p:pic>
      <p:sp>
        <p:nvSpPr>
          <p:cNvPr id="4" name="TextBox 3"/>
          <p:cNvSpPr txBox="1"/>
          <p:nvPr/>
        </p:nvSpPr>
        <p:spPr>
          <a:xfrm>
            <a:off x="6660126" y="3371227"/>
            <a:ext cx="364202" cy="169277"/>
          </a:xfrm>
          <a:prstGeom prst="rect">
            <a:avLst/>
          </a:prstGeom>
          <a:noFill/>
        </p:spPr>
        <p:txBody>
          <a:bodyPr wrap="none" rtlCol="0">
            <a:spAutoFit/>
          </a:bodyPr>
          <a:lstStyle/>
          <a:p>
            <a:r>
              <a:rPr lang="en-US" sz="500" dirty="0" smtClean="0">
                <a:solidFill>
                  <a:schemeClr val="bg1"/>
                </a:solidFill>
              </a:rPr>
              <a:t>RCCU</a:t>
            </a:r>
            <a:endParaRPr lang="en-US" sz="500" dirty="0">
              <a:solidFill>
                <a:schemeClr val="bg1"/>
              </a:solidFill>
            </a:endParaRPr>
          </a:p>
        </p:txBody>
      </p:sp>
      <p:grpSp>
        <p:nvGrpSpPr>
          <p:cNvPr id="27" name="Group 26"/>
          <p:cNvGrpSpPr/>
          <p:nvPr/>
        </p:nvGrpSpPr>
        <p:grpSpPr>
          <a:xfrm>
            <a:off x="2290938" y="3427101"/>
            <a:ext cx="66844" cy="49103"/>
            <a:chOff x="3810127" y="6453159"/>
            <a:chExt cx="66844" cy="49103"/>
          </a:xfrm>
        </p:grpSpPr>
        <p:cxnSp>
          <p:nvCxnSpPr>
            <p:cNvPr id="8" name="Straight Connector 7"/>
            <p:cNvCxnSpPr/>
            <p:nvPr/>
          </p:nvCxnSpPr>
          <p:spPr>
            <a:xfrm flipV="1">
              <a:off x="3810127" y="6477464"/>
              <a:ext cx="66844" cy="1"/>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846586" y="6453159"/>
              <a:ext cx="0" cy="49103"/>
            </a:xfrm>
            <a:prstGeom prst="line">
              <a:avLst/>
            </a:prstGeom>
            <a:ln w="6350" cmpd="sng">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2102760" y="3421945"/>
            <a:ext cx="364202" cy="169277"/>
          </a:xfrm>
          <a:prstGeom prst="rect">
            <a:avLst/>
          </a:prstGeom>
          <a:noFill/>
        </p:spPr>
        <p:txBody>
          <a:bodyPr wrap="none" rtlCol="0">
            <a:spAutoFit/>
          </a:bodyPr>
          <a:lstStyle/>
          <a:p>
            <a:r>
              <a:rPr lang="en-US" sz="500" dirty="0" smtClean="0">
                <a:solidFill>
                  <a:schemeClr val="bg1"/>
                </a:solidFill>
              </a:rPr>
              <a:t>RCCU</a:t>
            </a:r>
            <a:endParaRPr lang="en-US" sz="500" dirty="0">
              <a:solidFill>
                <a:schemeClr val="bg1"/>
              </a:solidFill>
            </a:endParaRPr>
          </a:p>
        </p:txBody>
      </p:sp>
    </p:spTree>
    <p:extLst>
      <p:ext uri="{BB962C8B-B14F-4D97-AF65-F5344CB8AC3E}">
        <p14:creationId xmlns:p14="http://schemas.microsoft.com/office/powerpoint/2010/main" val="36638033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242174" y="152400"/>
            <a:ext cx="7315200" cy="1026821"/>
          </a:xfrm>
        </p:spPr>
        <p:txBody>
          <a:bodyPr/>
          <a:lstStyle/>
          <a:p>
            <a:pPr algn="l"/>
            <a:r>
              <a:rPr lang="en-US" dirty="0" smtClean="0">
                <a:latin typeface="TradeGothicBold" charset="0"/>
              </a:rPr>
              <a:t>MRMS History</a:t>
            </a:r>
            <a:endParaRPr lang="en-US" dirty="0">
              <a:latin typeface="TradeGothicBold" charset="0"/>
            </a:endParaRPr>
          </a:p>
        </p:txBody>
      </p:sp>
      <p:sp>
        <p:nvSpPr>
          <p:cNvPr id="43012" name="Rectangle 3"/>
          <p:cNvSpPr>
            <a:spLocks noGrp="1" noChangeArrowheads="1"/>
          </p:cNvSpPr>
          <p:nvPr>
            <p:ph idx="1"/>
          </p:nvPr>
        </p:nvSpPr>
        <p:spPr>
          <a:xfrm>
            <a:off x="762000" y="1496786"/>
            <a:ext cx="7788515" cy="4100245"/>
          </a:xfrm>
        </p:spPr>
        <p:txBody>
          <a:bodyPr rtlCol="0">
            <a:noAutofit/>
          </a:bodyPr>
          <a:lstStyle/>
          <a:p>
            <a:pPr indent="-182880" fontAlgn="auto">
              <a:spcBef>
                <a:spcPts val="1000"/>
              </a:spcBef>
              <a:spcAft>
                <a:spcPts val="600"/>
              </a:spcAft>
              <a:buFont typeface="Wingdings" charset="2"/>
              <a:buChar char="§"/>
              <a:defRPr/>
            </a:pPr>
            <a:r>
              <a:rPr lang="en-US" sz="1600" u="sng" dirty="0" smtClean="0">
                <a:solidFill>
                  <a:srgbClr val="FFFF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1998</a:t>
            </a:r>
            <a:r>
              <a:rPr lang="en-US" sz="16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 MRMS</a:t>
            </a:r>
            <a:r>
              <a:rPr lang="en-US" sz="1600" dirty="0" smtClean="0">
                <a:solidFill>
                  <a:srgbClr val="0000FF"/>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 </a:t>
            </a:r>
            <a:r>
              <a:rPr lang="en-US" sz="16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started with an U.S</a:t>
            </a:r>
            <a:r>
              <a:rPr lang="en-US" sz="1600" dirty="0">
                <a:effectLst>
                  <a:outerShdw blurRad="50800" dist="38100" dir="2700000" algn="tl" rotWithShape="0">
                    <a:srgbClr val="000000">
                      <a:alpha val="43000"/>
                    </a:srgbClr>
                  </a:outerShdw>
                </a:effectLst>
                <a:ea typeface="ＭＳ Ｐゴシック" pitchFamily="-112" charset="-128"/>
                <a:cs typeface="ＭＳ Ｐゴシック" pitchFamily="-112" charset="-128"/>
              </a:rPr>
              <a:t>. Weather Research Program </a:t>
            </a:r>
            <a:r>
              <a:rPr lang="en-US" sz="16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project </a:t>
            </a:r>
            <a:r>
              <a:rPr lang="en-US" sz="1600" dirty="0">
                <a:effectLst>
                  <a:outerShdw blurRad="50800" dist="38100" dir="2700000" algn="tl" rotWithShape="0">
                    <a:srgbClr val="000000">
                      <a:alpha val="43000"/>
                    </a:srgbClr>
                  </a:outerShdw>
                </a:effectLst>
                <a:ea typeface="ＭＳ Ｐゴシック" pitchFamily="-112" charset="-128"/>
                <a:cs typeface="ＭＳ Ｐゴシック" pitchFamily="-112" charset="-128"/>
              </a:rPr>
              <a:t>to improve the operational radar QPE </a:t>
            </a:r>
            <a:r>
              <a:rPr lang="en-US" sz="16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in </a:t>
            </a:r>
            <a:r>
              <a:rPr lang="en-US" sz="1600" dirty="0">
                <a:effectLst>
                  <a:outerShdw blurRad="50800" dist="38100" dir="2700000" algn="tl" rotWithShape="0">
                    <a:srgbClr val="000000">
                      <a:alpha val="43000"/>
                    </a:srgbClr>
                  </a:outerShdw>
                </a:effectLst>
                <a:ea typeface="ＭＳ Ｐゴシック" pitchFamily="-112" charset="-128"/>
                <a:cs typeface="ＭＳ Ｐゴシック" pitchFamily="-112" charset="-128"/>
              </a:rPr>
              <a:t>the western </a:t>
            </a:r>
            <a:r>
              <a:rPr lang="en-US" sz="16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U.S.</a:t>
            </a:r>
            <a:endParaRPr lang="en-US" sz="800" dirty="0" smtClean="0">
              <a:effectLst>
                <a:outerShdw blurRad="50800" dist="38100" dir="2700000" algn="tl" rotWithShape="0">
                  <a:srgbClr val="000000">
                    <a:alpha val="43000"/>
                  </a:srgbClr>
                </a:outerShdw>
              </a:effectLst>
              <a:latin typeface="TradeGothic" charset="0"/>
            </a:endParaRPr>
          </a:p>
          <a:p>
            <a:pPr indent="-182880" fontAlgn="auto">
              <a:spcBef>
                <a:spcPts val="1000"/>
              </a:spcBef>
              <a:spcAft>
                <a:spcPts val="600"/>
              </a:spcAft>
              <a:buFont typeface="Wingdings" charset="2"/>
              <a:buChar char="§"/>
              <a:defRPr/>
            </a:pPr>
            <a:r>
              <a:rPr lang="en-US" sz="1600" u="sng" dirty="0" smtClean="0">
                <a:solidFill>
                  <a:srgbClr val="FFFF00"/>
                </a:solidFill>
                <a:effectLst>
                  <a:outerShdw blurRad="50800" dist="38100" dir="2700000" algn="tl" rotWithShape="0">
                    <a:srgbClr val="000000">
                      <a:alpha val="43000"/>
                    </a:srgbClr>
                  </a:outerShdw>
                </a:effectLst>
              </a:rPr>
              <a:t>2000</a:t>
            </a:r>
            <a:r>
              <a:rPr lang="en-US" sz="1600" dirty="0" smtClean="0">
                <a:effectLst>
                  <a:outerShdw blurRad="50800" dist="38100" dir="2700000" algn="tl" rotWithShape="0">
                    <a:srgbClr val="000000">
                      <a:alpha val="43000"/>
                    </a:srgbClr>
                  </a:outerShdw>
                </a:effectLst>
              </a:rPr>
              <a:t>: The 1</a:t>
            </a:r>
            <a:r>
              <a:rPr lang="en-US" sz="1600" baseline="30000" dirty="0" smtClean="0">
                <a:effectLst>
                  <a:outerShdw blurRad="50800" dist="38100" dir="2700000" algn="tl" rotWithShape="0">
                    <a:srgbClr val="000000">
                      <a:alpha val="43000"/>
                    </a:srgbClr>
                  </a:outerShdw>
                </a:effectLst>
              </a:rPr>
              <a:t>st</a:t>
            </a:r>
            <a:r>
              <a:rPr lang="en-US" sz="1600" dirty="0" smtClean="0">
                <a:effectLst>
                  <a:outerShdw blurRad="50800" dist="38100" dir="2700000" algn="tl" rotWithShape="0">
                    <a:srgbClr val="000000">
                      <a:alpha val="43000"/>
                    </a:srgbClr>
                  </a:outerShdw>
                </a:effectLst>
              </a:rPr>
              <a:t> real-time MRMS system (6 radars) at the Salt River Project</a:t>
            </a:r>
            <a:endParaRPr lang="en-US" sz="800" dirty="0" smtClean="0">
              <a:effectLst>
                <a:outerShdw blurRad="50800" dist="38100" dir="2700000" algn="tl" rotWithShape="0">
                  <a:srgbClr val="000000">
                    <a:alpha val="43000"/>
                  </a:srgbClr>
                </a:outerShdw>
              </a:effectLst>
            </a:endParaRPr>
          </a:p>
          <a:p>
            <a:pPr>
              <a:spcBef>
                <a:spcPts val="1000"/>
              </a:spcBef>
              <a:spcAft>
                <a:spcPts val="600"/>
              </a:spcAft>
              <a:defRPr/>
            </a:pPr>
            <a:r>
              <a:rPr lang="en-US" sz="1600" u="sng" dirty="0" smtClean="0">
                <a:solidFill>
                  <a:srgbClr val="FFFF00"/>
                </a:solidFill>
                <a:effectLst>
                  <a:outerShdw blurRad="50800" dist="38100" dir="2700000" algn="tl" rotWithShape="0">
                    <a:srgbClr val="000000">
                      <a:alpha val="43000"/>
                    </a:srgbClr>
                  </a:outerShdw>
                </a:effectLst>
              </a:rPr>
              <a:t>2003</a:t>
            </a:r>
            <a:r>
              <a:rPr lang="en-US" sz="1600" dirty="0" smtClean="0">
                <a:effectLst>
                  <a:outerShdw blurRad="50800" dist="38100" dir="2700000" algn="tl" rotWithShape="0">
                    <a:srgbClr val="000000">
                      <a:alpha val="43000"/>
                    </a:srgbClr>
                  </a:outerShdw>
                </a:effectLst>
              </a:rPr>
              <a:t>: </a:t>
            </a:r>
            <a:r>
              <a:rPr lang="en-US" sz="1600" i="1" dirty="0" smtClean="0">
                <a:solidFill>
                  <a:srgbClr val="FF6600"/>
                </a:solidFill>
                <a:effectLst>
                  <a:outerShdw blurRad="50800" dist="38100" dir="2700000" algn="tl" rotWithShape="0">
                    <a:srgbClr val="000000">
                      <a:alpha val="43000"/>
                    </a:srgbClr>
                  </a:outerShdw>
                </a:effectLst>
              </a:rPr>
              <a:t>Taiwan MRMS (“QPESUMS”) system (4 radars</a:t>
            </a:r>
            <a:r>
              <a:rPr lang="en-US" sz="1600" i="1" dirty="0">
                <a:solidFill>
                  <a:srgbClr val="FF6600"/>
                </a:solidFill>
                <a:effectLst>
                  <a:outerShdw blurRad="50800" dist="38100" dir="2700000" algn="tl" rotWithShape="0">
                    <a:srgbClr val="000000">
                      <a:alpha val="43000"/>
                    </a:srgbClr>
                  </a:outerShdw>
                </a:effectLst>
              </a:rPr>
              <a:t>)</a:t>
            </a:r>
            <a:endParaRPr lang="en-US" sz="800" i="1" dirty="0">
              <a:solidFill>
                <a:srgbClr val="FF6600"/>
              </a:solidFill>
              <a:effectLst>
                <a:outerShdw blurRad="50800" dist="38100" dir="2700000" algn="tl" rotWithShape="0">
                  <a:srgbClr val="000000">
                    <a:alpha val="43000"/>
                  </a:srgbClr>
                </a:outerShdw>
              </a:effectLst>
            </a:endParaRPr>
          </a:p>
          <a:p>
            <a:pPr indent="-182880" fontAlgn="auto">
              <a:spcBef>
                <a:spcPts val="1000"/>
              </a:spcBef>
              <a:spcAft>
                <a:spcPts val="600"/>
              </a:spcAft>
              <a:buFont typeface="Wingdings" charset="2"/>
              <a:buChar char="§"/>
              <a:defRPr/>
            </a:pPr>
            <a:r>
              <a:rPr lang="en-US" sz="1600" u="sng" dirty="0" smtClean="0">
                <a:solidFill>
                  <a:srgbClr val="FFFF00"/>
                </a:solidFill>
                <a:effectLst>
                  <a:outerShdw blurRad="50800" dist="38100" dir="2700000" algn="tl" rotWithShape="0">
                    <a:srgbClr val="000000">
                      <a:alpha val="43000"/>
                    </a:srgbClr>
                  </a:outerShdw>
                </a:effectLst>
              </a:rPr>
              <a:t>2004</a:t>
            </a:r>
            <a:r>
              <a:rPr lang="en-US" sz="1600" dirty="0" smtClean="0">
                <a:effectLst>
                  <a:outerShdw blurRad="50800" dist="38100" dir="2700000" algn="tl" rotWithShape="0">
                    <a:srgbClr val="000000">
                      <a:alpha val="43000"/>
                    </a:srgbClr>
                  </a:outerShdw>
                </a:effectLst>
              </a:rPr>
              <a:t>: CONUS real-time MRMS research system (~140 radars)</a:t>
            </a:r>
            <a:endParaRPr lang="en-US" sz="800" dirty="0" smtClean="0">
              <a:effectLst>
                <a:outerShdw blurRad="50800" dist="38100" dir="2700000" algn="tl" rotWithShape="0">
                  <a:srgbClr val="000000">
                    <a:alpha val="43000"/>
                  </a:srgbClr>
                </a:outerShdw>
              </a:effectLst>
            </a:endParaRPr>
          </a:p>
          <a:p>
            <a:pPr indent="-182880" fontAlgn="auto">
              <a:spcBef>
                <a:spcPts val="1000"/>
              </a:spcBef>
              <a:spcAft>
                <a:spcPts val="600"/>
              </a:spcAft>
              <a:buFont typeface="Wingdings" charset="2"/>
              <a:buChar char="§"/>
              <a:defRPr/>
            </a:pPr>
            <a:r>
              <a:rPr lang="en-US" sz="1600" u="sng" dirty="0" smtClean="0">
                <a:solidFill>
                  <a:srgbClr val="FFFF00"/>
                </a:solidFill>
                <a:effectLst>
                  <a:outerShdw blurRad="50800" dist="38100" dir="2700000" algn="tl" rotWithShape="0">
                    <a:srgbClr val="000000">
                      <a:alpha val="43000"/>
                    </a:srgbClr>
                  </a:outerShdw>
                </a:effectLst>
              </a:rPr>
              <a:t>2006</a:t>
            </a:r>
            <a:r>
              <a:rPr lang="en-US" sz="1600" dirty="0" smtClean="0">
                <a:effectLst>
                  <a:outerShdw blurRad="50800" dist="38100" dir="2700000" algn="tl" rotWithShape="0">
                    <a:srgbClr val="000000">
                      <a:alpha val="43000"/>
                    </a:srgbClr>
                  </a:outerShdw>
                </a:effectLst>
              </a:rPr>
              <a:t>: Dissemination of research products to National Weather Service forecast offices and national centers.</a:t>
            </a:r>
            <a:endParaRPr lang="en-US" sz="800" dirty="0" smtClean="0">
              <a:effectLst>
                <a:outerShdw blurRad="50800" dist="38100" dir="2700000" algn="tl" rotWithShape="0">
                  <a:srgbClr val="000000">
                    <a:alpha val="43000"/>
                  </a:srgbClr>
                </a:outerShdw>
              </a:effectLst>
            </a:endParaRPr>
          </a:p>
          <a:p>
            <a:pPr indent="-182880" fontAlgn="auto">
              <a:spcBef>
                <a:spcPts val="1000"/>
              </a:spcBef>
              <a:spcAft>
                <a:spcPts val="600"/>
              </a:spcAft>
              <a:buFont typeface="Wingdings" charset="2"/>
              <a:buChar char="§"/>
              <a:defRPr/>
            </a:pPr>
            <a:r>
              <a:rPr lang="en-US" sz="1600" u="sng" dirty="0" smtClean="0">
                <a:solidFill>
                  <a:srgbClr val="FFFF00"/>
                </a:solidFill>
                <a:effectLst>
                  <a:outerShdw blurRad="50800" dist="38100" dir="2700000" algn="tl" rotWithShape="0">
                    <a:srgbClr val="000000">
                      <a:alpha val="43000"/>
                    </a:srgbClr>
                  </a:outerShdw>
                </a:effectLst>
              </a:rPr>
              <a:t>2014</a:t>
            </a:r>
            <a:r>
              <a:rPr lang="en-US" sz="1600" dirty="0" smtClean="0">
                <a:effectLst>
                  <a:outerShdw blurRad="50800" dist="38100" dir="2700000" algn="tl" rotWithShape="0">
                    <a:srgbClr val="000000">
                      <a:alpha val="43000"/>
                    </a:srgbClr>
                  </a:outerShdw>
                </a:effectLst>
              </a:rPr>
              <a:t>: MRMS became operational (~180 radars).</a:t>
            </a:r>
            <a:endParaRPr lang="en-US" sz="800" dirty="0">
              <a:effectLst>
                <a:outerShdw blurRad="50800" dist="38100" dir="2700000" algn="tl" rotWithShape="0">
                  <a:srgbClr val="000000">
                    <a:alpha val="43000"/>
                  </a:srgbClr>
                </a:outerShdw>
              </a:effectLst>
            </a:endParaRPr>
          </a:p>
          <a:p>
            <a:pPr>
              <a:spcBef>
                <a:spcPts val="1000"/>
              </a:spcBef>
              <a:spcAft>
                <a:spcPts val="600"/>
              </a:spcAft>
              <a:defRPr/>
            </a:pPr>
            <a:r>
              <a:rPr lang="en-US" sz="1600" dirty="0">
                <a:solidFill>
                  <a:srgbClr val="FFFF00"/>
                </a:solidFill>
                <a:effectLst>
                  <a:outerShdw blurRad="50800" dist="38100" dir="2700000" algn="tl" rotWithShape="0">
                    <a:srgbClr val="000000">
                      <a:alpha val="43000"/>
                    </a:srgbClr>
                  </a:outerShdw>
                </a:effectLst>
              </a:rPr>
              <a:t>MRMS </a:t>
            </a:r>
            <a:r>
              <a:rPr lang="en-US" sz="1600" dirty="0" smtClean="0">
                <a:solidFill>
                  <a:srgbClr val="FFFF00"/>
                </a:solidFill>
                <a:effectLst>
                  <a:outerShdw blurRad="50800" dist="38100" dir="2700000" algn="tl" rotWithShape="0">
                    <a:srgbClr val="000000">
                      <a:alpha val="43000"/>
                    </a:srgbClr>
                  </a:outerShdw>
                </a:effectLst>
              </a:rPr>
              <a:t>philosophy:</a:t>
            </a:r>
            <a:r>
              <a:rPr lang="en-US" sz="1600" dirty="0">
                <a:solidFill>
                  <a:srgbClr val="FFFF00"/>
                </a:solidFill>
                <a:effectLst>
                  <a:outerShdw blurRad="50800" dist="38100" dir="2700000" algn="tl" rotWithShape="0">
                    <a:srgbClr val="000000">
                      <a:alpha val="43000"/>
                    </a:srgbClr>
                  </a:outerShdw>
                </a:effectLst>
              </a:rPr>
              <a:t> </a:t>
            </a:r>
            <a:r>
              <a:rPr lang="en-US" sz="1400" i="1" dirty="0" smtClean="0">
                <a:effectLst>
                  <a:outerShdw blurRad="50800" dist="38100" dir="2700000" algn="tl" rotWithShape="0">
                    <a:srgbClr val="000000">
                      <a:alpha val="43000"/>
                    </a:srgbClr>
                  </a:outerShdw>
                </a:effectLst>
              </a:rPr>
              <a:t>Research-2-Operations (to solve “real-world” problems) and Operations</a:t>
            </a:r>
            <a:r>
              <a:rPr lang="en-US" sz="1400" i="1" dirty="0">
                <a:effectLst>
                  <a:outerShdw blurRad="50800" dist="38100" dir="2700000" algn="tl" rotWithShape="0">
                    <a:srgbClr val="000000">
                      <a:alpha val="43000"/>
                    </a:srgbClr>
                  </a:outerShdw>
                </a:effectLst>
              </a:rPr>
              <a:t>-2-</a:t>
            </a:r>
            <a:r>
              <a:rPr lang="en-US" sz="1400" i="1" dirty="0" smtClean="0">
                <a:effectLst>
                  <a:outerShdw blurRad="50800" dist="38100" dir="2700000" algn="tl" rotWithShape="0">
                    <a:srgbClr val="000000">
                      <a:alpha val="43000"/>
                    </a:srgbClr>
                  </a:outerShdw>
                </a:effectLst>
              </a:rPr>
              <a:t>Research (NWS users feedback guided </a:t>
            </a:r>
            <a:r>
              <a:rPr lang="en-US" sz="1400" i="1" dirty="0">
                <a:effectLst>
                  <a:outerShdw blurRad="50800" dist="38100" dir="2700000" algn="tl" rotWithShape="0">
                    <a:srgbClr val="000000">
                      <a:alpha val="43000"/>
                    </a:srgbClr>
                  </a:outerShdw>
                </a:effectLst>
              </a:rPr>
              <a:t>MRMS </a:t>
            </a:r>
            <a:r>
              <a:rPr lang="en-US" sz="1400" i="1" dirty="0" smtClean="0">
                <a:effectLst>
                  <a:outerShdw blurRad="50800" dist="38100" dir="2700000" algn="tl" rotWithShape="0">
                    <a:srgbClr val="000000">
                      <a:alpha val="43000"/>
                    </a:srgbClr>
                  </a:outerShdw>
                </a:effectLst>
              </a:rPr>
              <a:t>development).</a:t>
            </a:r>
          </a:p>
        </p:txBody>
      </p:sp>
      <p:sp>
        <p:nvSpPr>
          <p:cNvPr id="43008" name="Slide Number Placeholder 43007"/>
          <p:cNvSpPr>
            <a:spLocks noGrp="1"/>
          </p:cNvSpPr>
          <p:nvPr>
            <p:ph type="sldNum" sz="quarter" idx="12"/>
          </p:nvPr>
        </p:nvSpPr>
        <p:spPr/>
        <p:txBody>
          <a:bodyPr/>
          <a:lstStyle/>
          <a:p>
            <a:fld id="{D51B1380-119E-7D4D-953E-735922E90AEC}" type="slidenum">
              <a:rPr lang="en-US" smtClean="0"/>
              <a:t>6</a:t>
            </a:fld>
            <a:endParaRPr lang="en-US"/>
          </a:p>
        </p:txBody>
      </p:sp>
      <p:pic>
        <p:nvPicPr>
          <p:cNvPr id="3" name="Picture 2"/>
          <p:cNvPicPr>
            <a:picLocks noChangeAspect="1"/>
          </p:cNvPicPr>
          <p:nvPr/>
        </p:nvPicPr>
        <p:blipFill>
          <a:blip r:embed="rId3"/>
          <a:stretch>
            <a:fillRect/>
          </a:stretch>
        </p:blipFill>
        <p:spPr>
          <a:xfrm>
            <a:off x="1070145" y="5461000"/>
            <a:ext cx="6740071" cy="1279160"/>
          </a:xfrm>
          <a:prstGeom prst="rect">
            <a:avLst/>
          </a:prstGeom>
        </p:spPr>
      </p:pic>
    </p:spTree>
    <p:extLst>
      <p:ext uri="{BB962C8B-B14F-4D97-AF65-F5344CB8AC3E}">
        <p14:creationId xmlns:p14="http://schemas.microsoft.com/office/powerpoint/2010/main" val="13313658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242174" y="152400"/>
            <a:ext cx="7315200" cy="1026821"/>
          </a:xfrm>
        </p:spPr>
        <p:txBody>
          <a:bodyPr/>
          <a:lstStyle/>
          <a:p>
            <a:pPr algn="l"/>
            <a:r>
              <a:rPr lang="en-US" dirty="0" smtClean="0">
                <a:latin typeface="TradeGothicBold" charset="0"/>
              </a:rPr>
              <a:t>MRMS History</a:t>
            </a:r>
            <a:endParaRPr lang="en-US" dirty="0">
              <a:latin typeface="TradeGothicBold" charset="0"/>
            </a:endParaRPr>
          </a:p>
        </p:txBody>
      </p:sp>
      <p:sp>
        <p:nvSpPr>
          <p:cNvPr id="43012" name="Rectangle 3"/>
          <p:cNvSpPr>
            <a:spLocks noGrp="1" noChangeArrowheads="1"/>
          </p:cNvSpPr>
          <p:nvPr>
            <p:ph idx="1"/>
          </p:nvPr>
        </p:nvSpPr>
        <p:spPr>
          <a:xfrm>
            <a:off x="762000" y="1496786"/>
            <a:ext cx="7788515" cy="4100245"/>
          </a:xfrm>
        </p:spPr>
        <p:txBody>
          <a:bodyPr rtlCol="0">
            <a:noAutofit/>
          </a:bodyPr>
          <a:lstStyle/>
          <a:p>
            <a:pPr indent="-182880" fontAlgn="auto">
              <a:spcBef>
                <a:spcPts val="1000"/>
              </a:spcBef>
              <a:spcAft>
                <a:spcPts val="600"/>
              </a:spcAft>
              <a:buFont typeface="Wingdings" charset="2"/>
              <a:buChar char="§"/>
              <a:defRPr/>
            </a:pPr>
            <a:r>
              <a:rPr lang="en-US" sz="1600" u="sng" dirty="0" smtClean="0">
                <a:solidFill>
                  <a:srgbClr val="FFFF00"/>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1998</a:t>
            </a:r>
            <a:r>
              <a:rPr lang="en-US" sz="16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 MRMS</a:t>
            </a:r>
            <a:r>
              <a:rPr lang="en-US" sz="1600" dirty="0" smtClean="0">
                <a:solidFill>
                  <a:srgbClr val="0000FF"/>
                </a:solidFill>
                <a:effectLst>
                  <a:outerShdw blurRad="50800" dist="38100" dir="2700000" algn="tl" rotWithShape="0">
                    <a:srgbClr val="000000">
                      <a:alpha val="43000"/>
                    </a:srgbClr>
                  </a:outerShdw>
                </a:effectLst>
                <a:ea typeface="ＭＳ Ｐゴシック" pitchFamily="-112" charset="-128"/>
                <a:cs typeface="ＭＳ Ｐゴシック" pitchFamily="-112" charset="-128"/>
              </a:rPr>
              <a:t> </a:t>
            </a:r>
            <a:r>
              <a:rPr lang="en-US" sz="16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started with an U.S</a:t>
            </a:r>
            <a:r>
              <a:rPr lang="en-US" sz="1600" dirty="0">
                <a:effectLst>
                  <a:outerShdw blurRad="50800" dist="38100" dir="2700000" algn="tl" rotWithShape="0">
                    <a:srgbClr val="000000">
                      <a:alpha val="43000"/>
                    </a:srgbClr>
                  </a:outerShdw>
                </a:effectLst>
                <a:ea typeface="ＭＳ Ｐゴシック" pitchFamily="-112" charset="-128"/>
                <a:cs typeface="ＭＳ Ｐゴシック" pitchFamily="-112" charset="-128"/>
              </a:rPr>
              <a:t>. Weather Research Program </a:t>
            </a:r>
            <a:r>
              <a:rPr lang="en-US" sz="16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project </a:t>
            </a:r>
            <a:r>
              <a:rPr lang="en-US" sz="1600" dirty="0">
                <a:effectLst>
                  <a:outerShdw blurRad="50800" dist="38100" dir="2700000" algn="tl" rotWithShape="0">
                    <a:srgbClr val="000000">
                      <a:alpha val="43000"/>
                    </a:srgbClr>
                  </a:outerShdw>
                </a:effectLst>
                <a:ea typeface="ＭＳ Ｐゴシック" pitchFamily="-112" charset="-128"/>
                <a:cs typeface="ＭＳ Ｐゴシック" pitchFamily="-112" charset="-128"/>
              </a:rPr>
              <a:t>to improve the operational radar QPE </a:t>
            </a:r>
            <a:r>
              <a:rPr lang="en-US" sz="16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in </a:t>
            </a:r>
            <a:r>
              <a:rPr lang="en-US" sz="1600" dirty="0">
                <a:effectLst>
                  <a:outerShdw blurRad="50800" dist="38100" dir="2700000" algn="tl" rotWithShape="0">
                    <a:srgbClr val="000000">
                      <a:alpha val="43000"/>
                    </a:srgbClr>
                  </a:outerShdw>
                </a:effectLst>
                <a:ea typeface="ＭＳ Ｐゴシック" pitchFamily="-112" charset="-128"/>
                <a:cs typeface="ＭＳ Ｐゴシック" pitchFamily="-112" charset="-128"/>
              </a:rPr>
              <a:t>the western </a:t>
            </a:r>
            <a:r>
              <a:rPr lang="en-US" sz="1600" dirty="0" smtClean="0">
                <a:effectLst>
                  <a:outerShdw blurRad="50800" dist="38100" dir="2700000" algn="tl" rotWithShape="0">
                    <a:srgbClr val="000000">
                      <a:alpha val="43000"/>
                    </a:srgbClr>
                  </a:outerShdw>
                </a:effectLst>
                <a:ea typeface="ＭＳ Ｐゴシック" pitchFamily="-112" charset="-128"/>
                <a:cs typeface="ＭＳ Ｐゴシック" pitchFamily="-112" charset="-128"/>
              </a:rPr>
              <a:t>U.S.</a:t>
            </a:r>
            <a:endParaRPr lang="en-US" sz="800" dirty="0" smtClean="0">
              <a:effectLst>
                <a:outerShdw blurRad="50800" dist="38100" dir="2700000" algn="tl" rotWithShape="0">
                  <a:srgbClr val="000000">
                    <a:alpha val="43000"/>
                  </a:srgbClr>
                </a:outerShdw>
              </a:effectLst>
              <a:latin typeface="TradeGothic" charset="0"/>
            </a:endParaRPr>
          </a:p>
          <a:p>
            <a:pPr indent="-182880" fontAlgn="auto">
              <a:spcBef>
                <a:spcPts val="1000"/>
              </a:spcBef>
              <a:spcAft>
                <a:spcPts val="600"/>
              </a:spcAft>
              <a:buFont typeface="Wingdings" charset="2"/>
              <a:buChar char="§"/>
              <a:defRPr/>
            </a:pPr>
            <a:r>
              <a:rPr lang="en-US" sz="1600" u="sng" dirty="0" smtClean="0">
                <a:solidFill>
                  <a:srgbClr val="FFFF00"/>
                </a:solidFill>
                <a:effectLst>
                  <a:outerShdw blurRad="50800" dist="38100" dir="2700000" algn="tl" rotWithShape="0">
                    <a:srgbClr val="000000">
                      <a:alpha val="43000"/>
                    </a:srgbClr>
                  </a:outerShdw>
                </a:effectLst>
              </a:rPr>
              <a:t>2000</a:t>
            </a:r>
            <a:r>
              <a:rPr lang="en-US" sz="1600" dirty="0" smtClean="0">
                <a:effectLst>
                  <a:outerShdw blurRad="50800" dist="38100" dir="2700000" algn="tl" rotWithShape="0">
                    <a:srgbClr val="000000">
                      <a:alpha val="43000"/>
                    </a:srgbClr>
                  </a:outerShdw>
                </a:effectLst>
              </a:rPr>
              <a:t>: The 1</a:t>
            </a:r>
            <a:r>
              <a:rPr lang="en-US" sz="1600" baseline="30000" dirty="0" smtClean="0">
                <a:effectLst>
                  <a:outerShdw blurRad="50800" dist="38100" dir="2700000" algn="tl" rotWithShape="0">
                    <a:srgbClr val="000000">
                      <a:alpha val="43000"/>
                    </a:srgbClr>
                  </a:outerShdw>
                </a:effectLst>
              </a:rPr>
              <a:t>st</a:t>
            </a:r>
            <a:r>
              <a:rPr lang="en-US" sz="1600" dirty="0" smtClean="0">
                <a:effectLst>
                  <a:outerShdw blurRad="50800" dist="38100" dir="2700000" algn="tl" rotWithShape="0">
                    <a:srgbClr val="000000">
                      <a:alpha val="43000"/>
                    </a:srgbClr>
                  </a:outerShdw>
                </a:effectLst>
              </a:rPr>
              <a:t> real-time MRMS system (6 radars) at the Salt River Project</a:t>
            </a:r>
            <a:endParaRPr lang="en-US" sz="800" dirty="0" smtClean="0">
              <a:effectLst>
                <a:outerShdw blurRad="50800" dist="38100" dir="2700000" algn="tl" rotWithShape="0">
                  <a:srgbClr val="000000">
                    <a:alpha val="43000"/>
                  </a:srgbClr>
                </a:outerShdw>
              </a:effectLst>
            </a:endParaRPr>
          </a:p>
          <a:p>
            <a:pPr>
              <a:spcBef>
                <a:spcPts val="1000"/>
              </a:spcBef>
              <a:spcAft>
                <a:spcPts val="600"/>
              </a:spcAft>
              <a:defRPr/>
            </a:pPr>
            <a:r>
              <a:rPr lang="en-US" sz="1600" u="sng" smtClean="0">
                <a:solidFill>
                  <a:srgbClr val="FFFF00"/>
                </a:solidFill>
                <a:effectLst>
                  <a:outerShdw blurRad="50800" dist="38100" dir="2700000" algn="tl" rotWithShape="0">
                    <a:srgbClr val="000000">
                      <a:alpha val="43000"/>
                    </a:srgbClr>
                  </a:outerShdw>
                </a:effectLst>
              </a:rPr>
              <a:t>2003</a:t>
            </a:r>
            <a:r>
              <a:rPr lang="en-US" sz="1600" smtClean="0">
                <a:effectLst>
                  <a:outerShdw blurRad="50800" dist="38100" dir="2700000" algn="tl" rotWithShape="0">
                    <a:srgbClr val="000000">
                      <a:alpha val="43000"/>
                    </a:srgbClr>
                  </a:outerShdw>
                </a:effectLst>
              </a:rPr>
              <a:t>: </a:t>
            </a:r>
            <a:r>
              <a:rPr lang="en-US" sz="1600" i="1" dirty="0" smtClean="0">
                <a:solidFill>
                  <a:srgbClr val="FF6600"/>
                </a:solidFill>
                <a:effectLst>
                  <a:outerShdw blurRad="50800" dist="38100" dir="2700000" algn="tl" rotWithShape="0">
                    <a:srgbClr val="000000">
                      <a:alpha val="43000"/>
                    </a:srgbClr>
                  </a:outerShdw>
                </a:effectLst>
              </a:rPr>
              <a:t>Taiwan MRMS (“QPESUMS”) system (4 radars</a:t>
            </a:r>
            <a:r>
              <a:rPr lang="en-US" sz="1600" i="1" dirty="0">
                <a:solidFill>
                  <a:srgbClr val="FF6600"/>
                </a:solidFill>
                <a:effectLst>
                  <a:outerShdw blurRad="50800" dist="38100" dir="2700000" algn="tl" rotWithShape="0">
                    <a:srgbClr val="000000">
                      <a:alpha val="43000"/>
                    </a:srgbClr>
                  </a:outerShdw>
                </a:effectLst>
              </a:rPr>
              <a:t>)</a:t>
            </a:r>
            <a:endParaRPr lang="en-US" sz="800" i="1" dirty="0">
              <a:solidFill>
                <a:srgbClr val="FF6600"/>
              </a:solidFill>
              <a:effectLst>
                <a:outerShdw blurRad="50800" dist="38100" dir="2700000" algn="tl" rotWithShape="0">
                  <a:srgbClr val="000000">
                    <a:alpha val="43000"/>
                  </a:srgbClr>
                </a:outerShdw>
              </a:effectLst>
            </a:endParaRPr>
          </a:p>
          <a:p>
            <a:pPr indent="-182880" fontAlgn="auto">
              <a:spcBef>
                <a:spcPts val="1000"/>
              </a:spcBef>
              <a:spcAft>
                <a:spcPts val="600"/>
              </a:spcAft>
              <a:buFont typeface="Wingdings" charset="2"/>
              <a:buChar char="§"/>
              <a:defRPr/>
            </a:pPr>
            <a:r>
              <a:rPr lang="en-US" sz="1600" u="sng" dirty="0" smtClean="0">
                <a:solidFill>
                  <a:srgbClr val="FFFF00"/>
                </a:solidFill>
                <a:effectLst>
                  <a:outerShdw blurRad="50800" dist="38100" dir="2700000" algn="tl" rotWithShape="0">
                    <a:srgbClr val="000000">
                      <a:alpha val="43000"/>
                    </a:srgbClr>
                  </a:outerShdw>
                </a:effectLst>
              </a:rPr>
              <a:t>2004</a:t>
            </a:r>
            <a:r>
              <a:rPr lang="en-US" sz="1600" dirty="0" smtClean="0">
                <a:effectLst>
                  <a:outerShdw blurRad="50800" dist="38100" dir="2700000" algn="tl" rotWithShape="0">
                    <a:srgbClr val="000000">
                      <a:alpha val="43000"/>
                    </a:srgbClr>
                  </a:outerShdw>
                </a:effectLst>
              </a:rPr>
              <a:t>: CONUS real-time MRMS research system (~140 radars)</a:t>
            </a:r>
            <a:endParaRPr lang="en-US" sz="800" dirty="0" smtClean="0">
              <a:effectLst>
                <a:outerShdw blurRad="50800" dist="38100" dir="2700000" algn="tl" rotWithShape="0">
                  <a:srgbClr val="000000">
                    <a:alpha val="43000"/>
                  </a:srgbClr>
                </a:outerShdw>
              </a:effectLst>
            </a:endParaRPr>
          </a:p>
          <a:p>
            <a:pPr indent="-182880" fontAlgn="auto">
              <a:spcBef>
                <a:spcPts val="1000"/>
              </a:spcBef>
              <a:spcAft>
                <a:spcPts val="600"/>
              </a:spcAft>
              <a:buFont typeface="Wingdings" charset="2"/>
              <a:buChar char="§"/>
              <a:defRPr/>
            </a:pPr>
            <a:r>
              <a:rPr lang="en-US" sz="1600" u="sng" dirty="0" smtClean="0">
                <a:solidFill>
                  <a:srgbClr val="FFFF00"/>
                </a:solidFill>
                <a:effectLst>
                  <a:outerShdw blurRad="50800" dist="38100" dir="2700000" algn="tl" rotWithShape="0">
                    <a:srgbClr val="000000">
                      <a:alpha val="43000"/>
                    </a:srgbClr>
                  </a:outerShdw>
                </a:effectLst>
              </a:rPr>
              <a:t>2006</a:t>
            </a:r>
            <a:r>
              <a:rPr lang="en-US" sz="1600" dirty="0" smtClean="0">
                <a:effectLst>
                  <a:outerShdw blurRad="50800" dist="38100" dir="2700000" algn="tl" rotWithShape="0">
                    <a:srgbClr val="000000">
                      <a:alpha val="43000"/>
                    </a:srgbClr>
                  </a:outerShdw>
                </a:effectLst>
              </a:rPr>
              <a:t>: Dissemination of research products to National Weather Service forecast offices and national centers.</a:t>
            </a:r>
            <a:endParaRPr lang="en-US" sz="800" dirty="0" smtClean="0">
              <a:effectLst>
                <a:outerShdw blurRad="50800" dist="38100" dir="2700000" algn="tl" rotWithShape="0">
                  <a:srgbClr val="000000">
                    <a:alpha val="43000"/>
                  </a:srgbClr>
                </a:outerShdw>
              </a:effectLst>
            </a:endParaRPr>
          </a:p>
          <a:p>
            <a:pPr indent="-182880" fontAlgn="auto">
              <a:spcBef>
                <a:spcPts val="1000"/>
              </a:spcBef>
              <a:spcAft>
                <a:spcPts val="600"/>
              </a:spcAft>
              <a:buFont typeface="Wingdings" charset="2"/>
              <a:buChar char="§"/>
              <a:defRPr/>
            </a:pPr>
            <a:r>
              <a:rPr lang="en-US" sz="1600" u="sng" dirty="0" smtClean="0">
                <a:solidFill>
                  <a:srgbClr val="FFFF00"/>
                </a:solidFill>
                <a:effectLst>
                  <a:outerShdw blurRad="50800" dist="38100" dir="2700000" algn="tl" rotWithShape="0">
                    <a:srgbClr val="000000">
                      <a:alpha val="43000"/>
                    </a:srgbClr>
                  </a:outerShdw>
                </a:effectLst>
              </a:rPr>
              <a:t>2014</a:t>
            </a:r>
            <a:r>
              <a:rPr lang="en-US" sz="1600" dirty="0" smtClean="0">
                <a:effectLst>
                  <a:outerShdw blurRad="50800" dist="38100" dir="2700000" algn="tl" rotWithShape="0">
                    <a:srgbClr val="000000">
                      <a:alpha val="43000"/>
                    </a:srgbClr>
                  </a:outerShdw>
                </a:effectLst>
              </a:rPr>
              <a:t>: MRMS became operational (~180 radars).</a:t>
            </a:r>
            <a:endParaRPr lang="en-US" sz="800" dirty="0">
              <a:effectLst>
                <a:outerShdw blurRad="50800" dist="38100" dir="2700000" algn="tl" rotWithShape="0">
                  <a:srgbClr val="000000">
                    <a:alpha val="43000"/>
                  </a:srgbClr>
                </a:outerShdw>
              </a:effectLst>
            </a:endParaRPr>
          </a:p>
          <a:p>
            <a:pPr>
              <a:spcBef>
                <a:spcPts val="1000"/>
              </a:spcBef>
              <a:spcAft>
                <a:spcPts val="600"/>
              </a:spcAft>
              <a:defRPr/>
            </a:pPr>
            <a:r>
              <a:rPr lang="en-US" sz="1600" dirty="0">
                <a:solidFill>
                  <a:srgbClr val="FFFF00"/>
                </a:solidFill>
                <a:effectLst>
                  <a:outerShdw blurRad="50800" dist="38100" dir="2700000" algn="tl" rotWithShape="0">
                    <a:srgbClr val="000000">
                      <a:alpha val="43000"/>
                    </a:srgbClr>
                  </a:outerShdw>
                </a:effectLst>
              </a:rPr>
              <a:t>MRMS </a:t>
            </a:r>
            <a:r>
              <a:rPr lang="en-US" sz="1600" dirty="0" smtClean="0">
                <a:solidFill>
                  <a:srgbClr val="FFFF00"/>
                </a:solidFill>
                <a:effectLst>
                  <a:outerShdw blurRad="50800" dist="38100" dir="2700000" algn="tl" rotWithShape="0">
                    <a:srgbClr val="000000">
                      <a:alpha val="43000"/>
                    </a:srgbClr>
                  </a:outerShdw>
                </a:effectLst>
              </a:rPr>
              <a:t>philosophy:</a:t>
            </a:r>
            <a:r>
              <a:rPr lang="en-US" sz="1600" dirty="0">
                <a:solidFill>
                  <a:srgbClr val="FFFF00"/>
                </a:solidFill>
                <a:effectLst>
                  <a:outerShdw blurRad="50800" dist="38100" dir="2700000" algn="tl" rotWithShape="0">
                    <a:srgbClr val="000000">
                      <a:alpha val="43000"/>
                    </a:srgbClr>
                  </a:outerShdw>
                </a:effectLst>
              </a:rPr>
              <a:t> </a:t>
            </a:r>
            <a:r>
              <a:rPr lang="en-US" sz="1400" i="1" dirty="0" smtClean="0">
                <a:effectLst>
                  <a:outerShdw blurRad="50800" dist="38100" dir="2700000" algn="tl" rotWithShape="0">
                    <a:srgbClr val="000000">
                      <a:alpha val="43000"/>
                    </a:srgbClr>
                  </a:outerShdw>
                </a:effectLst>
              </a:rPr>
              <a:t>Research-2-Operations (to solve “real-world” problems) and Operations</a:t>
            </a:r>
            <a:r>
              <a:rPr lang="en-US" sz="1400" i="1" dirty="0">
                <a:effectLst>
                  <a:outerShdw blurRad="50800" dist="38100" dir="2700000" algn="tl" rotWithShape="0">
                    <a:srgbClr val="000000">
                      <a:alpha val="43000"/>
                    </a:srgbClr>
                  </a:outerShdw>
                </a:effectLst>
              </a:rPr>
              <a:t>-2-</a:t>
            </a:r>
            <a:r>
              <a:rPr lang="en-US" sz="1400" i="1" dirty="0" smtClean="0">
                <a:effectLst>
                  <a:outerShdw blurRad="50800" dist="38100" dir="2700000" algn="tl" rotWithShape="0">
                    <a:srgbClr val="000000">
                      <a:alpha val="43000"/>
                    </a:srgbClr>
                  </a:outerShdw>
                </a:effectLst>
              </a:rPr>
              <a:t>Research (NWS users feedback guided </a:t>
            </a:r>
            <a:r>
              <a:rPr lang="en-US" sz="1400" i="1" dirty="0">
                <a:effectLst>
                  <a:outerShdw blurRad="50800" dist="38100" dir="2700000" algn="tl" rotWithShape="0">
                    <a:srgbClr val="000000">
                      <a:alpha val="43000"/>
                    </a:srgbClr>
                  </a:outerShdw>
                </a:effectLst>
              </a:rPr>
              <a:t>MRMS </a:t>
            </a:r>
            <a:r>
              <a:rPr lang="en-US" sz="1400" i="1" dirty="0" smtClean="0">
                <a:effectLst>
                  <a:outerShdw blurRad="50800" dist="38100" dir="2700000" algn="tl" rotWithShape="0">
                    <a:srgbClr val="000000">
                      <a:alpha val="43000"/>
                    </a:srgbClr>
                  </a:outerShdw>
                </a:effectLst>
              </a:rPr>
              <a:t>development).</a:t>
            </a:r>
          </a:p>
        </p:txBody>
      </p:sp>
      <p:sp>
        <p:nvSpPr>
          <p:cNvPr id="43008" name="Slide Number Placeholder 43007"/>
          <p:cNvSpPr>
            <a:spLocks noGrp="1"/>
          </p:cNvSpPr>
          <p:nvPr>
            <p:ph type="sldNum" sz="quarter" idx="12"/>
          </p:nvPr>
        </p:nvSpPr>
        <p:spPr/>
        <p:txBody>
          <a:bodyPr/>
          <a:lstStyle/>
          <a:p>
            <a:fld id="{D51B1380-119E-7D4D-953E-735922E90AEC}" type="slidenum">
              <a:rPr lang="en-US" smtClean="0"/>
              <a:t>7</a:t>
            </a:fld>
            <a:endParaRPr lang="en-US"/>
          </a:p>
        </p:txBody>
      </p:sp>
      <p:pic>
        <p:nvPicPr>
          <p:cNvPr id="3" name="Picture 2"/>
          <p:cNvPicPr>
            <a:picLocks noChangeAspect="1"/>
          </p:cNvPicPr>
          <p:nvPr/>
        </p:nvPicPr>
        <p:blipFill>
          <a:blip r:embed="rId3"/>
          <a:stretch>
            <a:fillRect/>
          </a:stretch>
        </p:blipFill>
        <p:spPr>
          <a:xfrm>
            <a:off x="1070145" y="5461000"/>
            <a:ext cx="6740071" cy="1279160"/>
          </a:xfrm>
          <a:prstGeom prst="rect">
            <a:avLst/>
          </a:prstGeom>
        </p:spPr>
      </p:pic>
      <p:grpSp>
        <p:nvGrpSpPr>
          <p:cNvPr id="11" name="Group 10"/>
          <p:cNvGrpSpPr/>
          <p:nvPr/>
        </p:nvGrpSpPr>
        <p:grpSpPr>
          <a:xfrm>
            <a:off x="2077017" y="2487203"/>
            <a:ext cx="6692889" cy="4121084"/>
            <a:chOff x="1137729" y="2579812"/>
            <a:chExt cx="6692889" cy="4121084"/>
          </a:xfrm>
          <a:solidFill>
            <a:srgbClr val="244A58"/>
          </a:solidFill>
        </p:grpSpPr>
        <p:sp>
          <p:nvSpPr>
            <p:cNvPr id="12" name="Rectangle 11"/>
            <p:cNvSpPr/>
            <p:nvPr/>
          </p:nvSpPr>
          <p:spPr>
            <a:xfrm>
              <a:off x="1137729" y="2579812"/>
              <a:ext cx="6692889" cy="4121084"/>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DHR_QPE1440_KIWA_35.349998-115.09999831.309999_519_2_0_31_X_KIWA-230_2015013112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6975" y="2698579"/>
              <a:ext cx="2893671" cy="2286000"/>
            </a:xfrm>
            <a:prstGeom prst="rect">
              <a:avLst/>
            </a:prstGeom>
            <a:grpFill/>
          </p:spPr>
        </p:pic>
        <p:pic>
          <p:nvPicPr>
            <p:cNvPr id="14" name="Picture 13"/>
            <p:cNvPicPr>
              <a:picLocks noChangeAspect="1"/>
            </p:cNvPicPr>
            <p:nvPr/>
          </p:nvPicPr>
          <p:blipFill>
            <a:blip r:embed="rId5"/>
            <a:stretch>
              <a:fillRect/>
            </a:stretch>
          </p:blipFill>
          <p:spPr>
            <a:xfrm>
              <a:off x="4350178" y="2698579"/>
              <a:ext cx="2893671" cy="2286000"/>
            </a:xfrm>
            <a:prstGeom prst="rect">
              <a:avLst/>
            </a:prstGeom>
            <a:grpFill/>
          </p:spPr>
        </p:pic>
        <p:sp>
          <p:nvSpPr>
            <p:cNvPr id="15" name="TextBox 14"/>
            <p:cNvSpPr txBox="1"/>
            <p:nvPr/>
          </p:nvSpPr>
          <p:spPr>
            <a:xfrm>
              <a:off x="1574300" y="4984580"/>
              <a:ext cx="1441420" cy="1477328"/>
            </a:xfrm>
            <a:prstGeom prst="rect">
              <a:avLst/>
            </a:prstGeom>
            <a:grpFill/>
          </p:spPr>
          <p:txBody>
            <a:bodyPr wrap="none" rtlCol="0">
              <a:spAutoFit/>
            </a:bodyPr>
            <a:lstStyle/>
            <a:p>
              <a:pPr>
                <a:spcBef>
                  <a:spcPts val="600"/>
                </a:spcBef>
              </a:pPr>
              <a:r>
                <a:rPr lang="en-US" sz="1400" dirty="0" smtClean="0">
                  <a:effectLst>
                    <a:outerShdw blurRad="50800" dist="38100" dir="2700000" algn="tl" rotWithShape="0">
                      <a:srgbClr val="000000">
                        <a:alpha val="43000"/>
                      </a:srgbClr>
                    </a:outerShdw>
                  </a:effectLst>
                </a:rPr>
                <a:t>Legacy QPE:</a:t>
              </a:r>
            </a:p>
            <a:p>
              <a:pPr marL="285750" indent="-285750">
                <a:spcBef>
                  <a:spcPts val="600"/>
                </a:spcBef>
                <a:buFontTx/>
                <a:buChar char="•"/>
              </a:pPr>
              <a:r>
                <a:rPr lang="en-US" sz="1400" dirty="0" smtClean="0">
                  <a:effectLst>
                    <a:outerShdw blurRad="50800" dist="38100" dir="2700000" algn="tl" rotWithShape="0">
                      <a:srgbClr val="000000">
                        <a:alpha val="43000"/>
                      </a:srgbClr>
                    </a:outerShdw>
                  </a:effectLst>
                </a:rPr>
                <a:t>Single radar</a:t>
              </a:r>
            </a:p>
            <a:p>
              <a:pPr marL="285750" indent="-285750">
                <a:spcBef>
                  <a:spcPts val="600"/>
                </a:spcBef>
                <a:buFontTx/>
                <a:buChar char="•"/>
              </a:pPr>
              <a:r>
                <a:rPr lang="en-US" sz="1400" dirty="0" smtClean="0">
                  <a:effectLst>
                    <a:outerShdw blurRad="50800" dist="38100" dir="2700000" algn="tl" rotWithShape="0">
                      <a:srgbClr val="000000">
                        <a:alpha val="43000"/>
                      </a:srgbClr>
                    </a:outerShdw>
                  </a:effectLst>
                </a:rPr>
                <a:t>Single R(Z)</a:t>
              </a:r>
            </a:p>
            <a:p>
              <a:pPr marL="285750" indent="-285750">
                <a:spcBef>
                  <a:spcPts val="600"/>
                </a:spcBef>
                <a:buFontTx/>
                <a:buChar char="•"/>
              </a:pPr>
              <a:r>
                <a:rPr lang="en-US" sz="1400" dirty="0" smtClean="0">
                  <a:effectLst>
                    <a:outerShdw blurRad="50800" dist="38100" dir="2700000" algn="tl" rotWithShape="0">
                      <a:srgbClr val="000000">
                        <a:alpha val="43000"/>
                      </a:srgbClr>
                    </a:outerShdw>
                  </a:effectLst>
                </a:rPr>
                <a:t>Bright Band</a:t>
              </a:r>
            </a:p>
            <a:p>
              <a:pPr marL="285750" indent="-285750">
                <a:spcBef>
                  <a:spcPts val="600"/>
                </a:spcBef>
                <a:buFontTx/>
                <a:buChar char="•"/>
              </a:pPr>
              <a:r>
                <a:rPr lang="en-US" sz="1400" dirty="0" smtClean="0">
                  <a:effectLst>
                    <a:outerShdw blurRad="50800" dist="38100" dir="2700000" algn="tl" rotWithShape="0">
                      <a:srgbClr val="000000">
                        <a:alpha val="43000"/>
                      </a:srgbClr>
                    </a:outerShdw>
                  </a:effectLst>
                </a:rPr>
                <a:t>Blockages</a:t>
              </a:r>
              <a:endParaRPr lang="en-US" sz="1400" dirty="0">
                <a:effectLst>
                  <a:outerShdw blurRad="50800" dist="38100" dir="2700000" algn="tl" rotWithShape="0">
                    <a:srgbClr val="000000">
                      <a:alpha val="43000"/>
                    </a:srgbClr>
                  </a:outerShdw>
                </a:effectLst>
              </a:endParaRPr>
            </a:p>
          </p:txBody>
        </p:sp>
        <p:sp>
          <p:nvSpPr>
            <p:cNvPr id="16" name="TextBox 15"/>
            <p:cNvSpPr txBox="1"/>
            <p:nvPr/>
          </p:nvSpPr>
          <p:spPr>
            <a:xfrm>
              <a:off x="4350178" y="4984581"/>
              <a:ext cx="3480440" cy="1477328"/>
            </a:xfrm>
            <a:prstGeom prst="rect">
              <a:avLst/>
            </a:prstGeom>
            <a:grpFill/>
          </p:spPr>
          <p:txBody>
            <a:bodyPr wrap="none" rtlCol="0">
              <a:spAutoFit/>
            </a:bodyPr>
            <a:lstStyle/>
            <a:p>
              <a:pPr>
                <a:spcBef>
                  <a:spcPts val="600"/>
                </a:spcBef>
              </a:pPr>
              <a:r>
                <a:rPr lang="en-US" sz="1400" dirty="0" smtClean="0">
                  <a:effectLst>
                    <a:outerShdw blurRad="50800" dist="38100" dir="2700000" algn="tl" rotWithShape="0">
                      <a:srgbClr val="000000">
                        <a:alpha val="43000"/>
                      </a:srgbClr>
                    </a:outerShdw>
                  </a:effectLst>
                </a:rPr>
                <a:t>MRMS QPE:</a:t>
              </a:r>
            </a:p>
            <a:p>
              <a:pPr marL="285750" indent="-285750">
                <a:spcBef>
                  <a:spcPts val="600"/>
                </a:spcBef>
                <a:buFontTx/>
                <a:buChar char="•"/>
              </a:pPr>
              <a:r>
                <a:rPr lang="en-US" sz="1400" dirty="0" smtClean="0">
                  <a:effectLst>
                    <a:outerShdw blurRad="50800" dist="38100" dir="2700000" algn="tl" rotWithShape="0">
                      <a:srgbClr val="000000">
                        <a:alpha val="43000"/>
                      </a:srgbClr>
                    </a:outerShdw>
                  </a:effectLst>
                </a:rPr>
                <a:t>Multi-Radar Multi-Sensor</a:t>
              </a:r>
            </a:p>
            <a:p>
              <a:pPr marL="285750" indent="-285750">
                <a:spcBef>
                  <a:spcPts val="600"/>
                </a:spcBef>
                <a:buFontTx/>
                <a:buChar char="•"/>
              </a:pPr>
              <a:r>
                <a:rPr lang="en-US" sz="1400" dirty="0" smtClean="0">
                  <a:effectLst>
                    <a:outerShdw blurRad="50800" dist="38100" dir="2700000" algn="tl" rotWithShape="0">
                      <a:srgbClr val="000000">
                        <a:alpha val="43000"/>
                      </a:srgbClr>
                    </a:outerShdw>
                  </a:effectLst>
                </a:rPr>
                <a:t>Multiple R(Z)</a:t>
              </a:r>
            </a:p>
            <a:p>
              <a:pPr marL="285750" indent="-285750">
                <a:spcBef>
                  <a:spcPts val="600"/>
                </a:spcBef>
                <a:buFontTx/>
                <a:buChar char="•"/>
              </a:pPr>
              <a:r>
                <a:rPr lang="en-US" sz="1400" dirty="0" smtClean="0">
                  <a:effectLst>
                    <a:outerShdw blurRad="50800" dist="38100" dir="2700000" algn="tl" rotWithShape="0">
                      <a:srgbClr val="000000">
                        <a:alpha val="43000"/>
                      </a:srgbClr>
                    </a:outerShdw>
                  </a:effectLst>
                </a:rPr>
                <a:t>Vertical profile of reflectivity correction</a:t>
              </a:r>
            </a:p>
            <a:p>
              <a:pPr marL="285750" indent="-285750">
                <a:spcBef>
                  <a:spcPts val="600"/>
                </a:spcBef>
                <a:buFontTx/>
                <a:buChar char="•"/>
              </a:pPr>
              <a:r>
                <a:rPr lang="en-US" sz="1400" dirty="0" smtClean="0">
                  <a:effectLst>
                    <a:outerShdw blurRad="50800" dist="38100" dir="2700000" algn="tl" rotWithShape="0">
                      <a:srgbClr val="000000">
                        <a:alpha val="43000"/>
                      </a:srgbClr>
                    </a:outerShdw>
                  </a:effectLst>
                </a:rPr>
                <a:t>Blockages mitigations</a:t>
              </a:r>
              <a:endParaRPr lang="en-US" sz="1400" dirty="0">
                <a:effectLst>
                  <a:outerShdw blurRad="50800" dist="38100" dir="2700000" algn="tl" rotWithShape="0">
                    <a:srgbClr val="000000">
                      <a:alpha val="43000"/>
                    </a:srgbClr>
                  </a:outerShdw>
                </a:effectLst>
              </a:endParaRPr>
            </a:p>
          </p:txBody>
        </p:sp>
      </p:grpSp>
    </p:spTree>
    <p:extLst>
      <p:ext uri="{BB962C8B-B14F-4D97-AF65-F5344CB8AC3E}">
        <p14:creationId xmlns:p14="http://schemas.microsoft.com/office/powerpoint/2010/main" val="256383463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Outline</a:t>
            </a:r>
            <a:endParaRPr lang="en-US" sz="4800" dirty="0"/>
          </a:p>
        </p:txBody>
      </p:sp>
      <p:sp>
        <p:nvSpPr>
          <p:cNvPr id="3" name="Content Placeholder 2"/>
          <p:cNvSpPr>
            <a:spLocks noGrp="1"/>
          </p:cNvSpPr>
          <p:nvPr>
            <p:ph idx="1"/>
          </p:nvPr>
        </p:nvSpPr>
        <p:spPr>
          <a:xfrm>
            <a:off x="914400" y="1741133"/>
            <a:ext cx="7315200" cy="4300438"/>
          </a:xfrm>
        </p:spPr>
        <p:txBody>
          <a:bodyPr>
            <a:normAutofit/>
          </a:bodyPr>
          <a:lstStyle/>
          <a:p>
            <a:r>
              <a:rPr lang="en-US" dirty="0" smtClean="0">
                <a:solidFill>
                  <a:schemeClr val="accent6"/>
                </a:solidFill>
                <a:effectLst>
                  <a:outerShdw blurRad="50800" dist="38100" dir="2700000" algn="tl" rotWithShape="0">
                    <a:srgbClr val="000000">
                      <a:alpha val="43000"/>
                    </a:srgbClr>
                  </a:outerShdw>
                </a:effectLst>
              </a:rPr>
              <a:t>What is MRMS?</a:t>
            </a:r>
          </a:p>
          <a:p>
            <a:endParaRPr lang="en-US" dirty="0">
              <a:effectLst>
                <a:outerShdw blurRad="50800" dist="38100" dir="2700000" algn="tl" rotWithShape="0">
                  <a:srgbClr val="000000">
                    <a:alpha val="43000"/>
                  </a:srgbClr>
                </a:outerShdw>
              </a:effectLst>
            </a:endParaRPr>
          </a:p>
          <a:p>
            <a:r>
              <a:rPr lang="en-US" dirty="0" smtClean="0">
                <a:effectLst>
                  <a:outerShdw blurRad="50800" dist="38100" dir="2700000" algn="tl" rotWithShape="0">
                    <a:srgbClr val="000000">
                      <a:alpha val="43000"/>
                    </a:srgbClr>
                  </a:outerShdw>
                </a:effectLst>
              </a:rPr>
              <a:t>MRMS QPE Operational Products and Applications</a:t>
            </a:r>
          </a:p>
          <a:p>
            <a:endParaRPr lang="en-US" dirty="0">
              <a:effectLst>
                <a:outerShdw blurRad="50800" dist="38100" dir="2700000" algn="tl" rotWithShape="0">
                  <a:srgbClr val="000000">
                    <a:alpha val="43000"/>
                  </a:srgbClr>
                </a:outerShdw>
              </a:effectLst>
            </a:endParaRPr>
          </a:p>
          <a:p>
            <a:r>
              <a:rPr lang="en-US" dirty="0" smtClean="0">
                <a:effectLst>
                  <a:outerShdw blurRad="50800" dist="38100" dir="2700000" algn="tl" rotWithShape="0">
                    <a:srgbClr val="000000">
                      <a:alpha val="43000"/>
                    </a:srgbClr>
                  </a:outerShdw>
                </a:effectLst>
              </a:rPr>
              <a:t>Ongoing Research: Challenges and Opportunities</a:t>
            </a:r>
          </a:p>
          <a:p>
            <a:endParaRPr lang="en-US" dirty="0">
              <a:effectLst>
                <a:outerShdw blurRad="50800" dist="38100" dir="2700000" algn="tl" rotWithShape="0">
                  <a:srgbClr val="000000">
                    <a:alpha val="43000"/>
                  </a:srgbClr>
                </a:outerShdw>
              </a:effectLst>
            </a:endParaRPr>
          </a:p>
          <a:p>
            <a:r>
              <a:rPr lang="en-US" dirty="0">
                <a:effectLst>
                  <a:outerShdw blurRad="50800" dist="38100" dir="2700000" algn="tl" rotWithShape="0">
                    <a:srgbClr val="000000">
                      <a:alpha val="43000"/>
                    </a:srgbClr>
                  </a:outerShdw>
                </a:effectLst>
              </a:rPr>
              <a:t>Taiwan MRMS System (“QPESUMS”)</a:t>
            </a:r>
          </a:p>
          <a:p>
            <a:endParaRPr lang="en-US" dirty="0" smtClean="0">
              <a:effectLst>
                <a:outerShdw blurRad="50800" dist="38100" dir="2700000" algn="tl" rotWithShape="0">
                  <a:srgbClr val="000000">
                    <a:alpha val="43000"/>
                  </a:srgbClr>
                </a:outerShdw>
              </a:effectLst>
            </a:endParaRPr>
          </a:p>
          <a:p>
            <a:r>
              <a:rPr lang="en-US" dirty="0" smtClean="0">
                <a:effectLst>
                  <a:outerShdw blurRad="50800" dist="38100" dir="2700000" algn="tl" rotWithShape="0">
                    <a:srgbClr val="000000">
                      <a:alpha val="43000"/>
                    </a:srgbClr>
                  </a:outerShdw>
                </a:effectLst>
              </a:rPr>
              <a:t>Summary</a:t>
            </a:r>
          </a:p>
        </p:txBody>
      </p:sp>
      <p:sp>
        <p:nvSpPr>
          <p:cNvPr id="6" name="Slide Number Placeholder 5"/>
          <p:cNvSpPr>
            <a:spLocks noGrp="1"/>
          </p:cNvSpPr>
          <p:nvPr>
            <p:ph type="sldNum" sz="quarter" idx="12"/>
          </p:nvPr>
        </p:nvSpPr>
        <p:spPr/>
        <p:txBody>
          <a:bodyPr/>
          <a:lstStyle/>
          <a:p>
            <a:fld id="{C2B42FF8-D270-DC47-AB49-D3A0BE0EC3CC}" type="slidenum">
              <a:rPr lang="en-US" smtClean="0"/>
              <a:t>8</a:t>
            </a:fld>
            <a:endParaRPr lang="en-US" dirty="0"/>
          </a:p>
        </p:txBody>
      </p:sp>
    </p:spTree>
    <p:extLst>
      <p:ext uri="{BB962C8B-B14F-4D97-AF65-F5344CB8AC3E}">
        <p14:creationId xmlns:p14="http://schemas.microsoft.com/office/powerpoint/2010/main" val="38701760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9149" y="201984"/>
            <a:ext cx="8198386" cy="975751"/>
          </a:xfrm>
        </p:spPr>
        <p:txBody>
          <a:bodyPr>
            <a:normAutofit/>
          </a:bodyPr>
          <a:lstStyle/>
          <a:p>
            <a:r>
              <a:rPr lang="en-US" sz="4000" dirty="0" smtClean="0">
                <a:latin typeface="TradeGothicBold" charset="0"/>
                <a:ea typeface="ＭＳ Ｐゴシック" charset="0"/>
                <a:cs typeface="ＭＳ Ｐゴシック" charset="0"/>
              </a:rPr>
              <a:t>MRMS QPE Operational Products</a:t>
            </a:r>
            <a:endParaRPr lang="en-US" sz="4000" dirty="0">
              <a:latin typeface="TradeGothicBold" charset="0"/>
              <a:ea typeface="ＭＳ Ｐゴシック" charset="0"/>
              <a:cs typeface="ＭＳ Ｐゴシック" charset="0"/>
            </a:endParaRPr>
          </a:p>
        </p:txBody>
      </p:sp>
      <p:sp>
        <p:nvSpPr>
          <p:cNvPr id="2" name="Slide Number Placeholder 1"/>
          <p:cNvSpPr>
            <a:spLocks noGrp="1"/>
          </p:cNvSpPr>
          <p:nvPr>
            <p:ph type="sldNum" sz="quarter" idx="4294967295"/>
          </p:nvPr>
        </p:nvSpPr>
        <p:spPr>
          <a:xfrm>
            <a:off x="8540447" y="92878"/>
            <a:ext cx="552988" cy="365125"/>
          </a:xfrm>
          <a:prstGeom prst="rect">
            <a:avLst/>
          </a:prstGeom>
        </p:spPr>
        <p:txBody>
          <a:bodyPr/>
          <a:lstStyle/>
          <a:p>
            <a:fld id="{2AE81A39-2840-ED4D-A514-D08330109612}" type="slidenum">
              <a:rPr lang="en-US" smtClean="0"/>
              <a:pPr/>
              <a:t>9</a:t>
            </a:fld>
            <a:endParaRPr lang="en-US" dirty="0"/>
          </a:p>
        </p:txBody>
      </p:sp>
      <p:grpSp>
        <p:nvGrpSpPr>
          <p:cNvPr id="7" name="Group 6"/>
          <p:cNvGrpSpPr/>
          <p:nvPr/>
        </p:nvGrpSpPr>
        <p:grpSpPr>
          <a:xfrm>
            <a:off x="432507" y="1297514"/>
            <a:ext cx="8464098" cy="5131511"/>
            <a:chOff x="432507" y="1297514"/>
            <a:chExt cx="8464098" cy="5131511"/>
          </a:xfrm>
        </p:grpSpPr>
        <p:sp>
          <p:nvSpPr>
            <p:cNvPr id="21" name="Rectangle 30"/>
            <p:cNvSpPr txBox="1">
              <a:spLocks noChangeArrowheads="1"/>
            </p:cNvSpPr>
            <p:nvPr/>
          </p:nvSpPr>
          <p:spPr>
            <a:xfrm>
              <a:off x="432507" y="1297514"/>
              <a:ext cx="3813422" cy="284223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500"/>
                </a:spcBef>
                <a:buFont typeface="Arial"/>
                <a:buNone/>
              </a:pPr>
              <a:r>
                <a:rPr lang="en-US" sz="2300" b="1" u="sng"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rPr>
                <a:t>4 groups</a:t>
              </a:r>
              <a:r>
                <a:rPr lang="en-US" sz="2300" b="1"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rPr>
                <a:t>:</a:t>
              </a:r>
            </a:p>
            <a:p>
              <a:pPr marL="0" indent="0">
                <a:lnSpc>
                  <a:spcPct val="120000"/>
                </a:lnSpc>
                <a:spcBef>
                  <a:spcPts val="500"/>
                </a:spcBef>
                <a:buFont typeface="Arial"/>
                <a:buNone/>
              </a:pPr>
              <a:endParaRPr lang="en-US" sz="800" b="1" i="1" u="sng" dirty="0" smtClean="0">
                <a:solidFill>
                  <a:srgbClr val="FF0000"/>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endParaRPr>
            </a:p>
            <a:p>
              <a:pPr marL="115888" indent="-115888">
                <a:lnSpc>
                  <a:spcPct val="120000"/>
                </a:lnSpc>
                <a:spcBef>
                  <a:spcPts val="500"/>
                </a:spcBef>
                <a:buFontTx/>
                <a:buChar char="•"/>
              </a:pPr>
              <a:r>
                <a:rPr lang="en-US" sz="1800" dirty="0" smtClean="0">
                  <a:solidFill>
                    <a:srgbClr val="FFFF00"/>
                  </a:solidFill>
                  <a:effectLst>
                    <a:outerShdw blurRad="50800" dist="38100" dir="2700000" algn="tl" rotWithShape="0">
                      <a:srgbClr val="000000">
                        <a:alpha val="43000"/>
                      </a:srgbClr>
                    </a:outerShdw>
                  </a:effectLst>
                  <a:latin typeface="TradeGothic" charset="0"/>
                  <a:ea typeface="ＭＳ Ｐゴシック" charset="0"/>
                  <a:cs typeface="ＭＳ Ｐゴシック" charset="0"/>
                </a:rPr>
                <a:t>Radar-based  QPE</a:t>
              </a:r>
            </a:p>
            <a:p>
              <a:pPr marL="115888" indent="-115888">
                <a:lnSpc>
                  <a:spcPct val="120000"/>
                </a:lnSpc>
                <a:spcBef>
                  <a:spcPts val="500"/>
                </a:spcBef>
                <a:buFontTx/>
                <a:buChar char="•"/>
              </a:pPr>
              <a:r>
                <a:rPr lang="en-US" sz="1800"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rPr>
                <a:t>Gauge only QPE</a:t>
              </a:r>
            </a:p>
            <a:p>
              <a:pPr marL="115888" indent="-115888">
                <a:lnSpc>
                  <a:spcPct val="120000"/>
                </a:lnSpc>
                <a:spcBef>
                  <a:spcPts val="500"/>
                </a:spcBef>
                <a:buFontTx/>
                <a:buChar char="•"/>
              </a:pPr>
              <a:r>
                <a:rPr lang="en-US" sz="1800" dirty="0">
                  <a:effectLst>
                    <a:outerShdw blurRad="50800" dist="38100" dir="2700000" algn="tl" rotWithShape="0">
                      <a:srgbClr val="000000">
                        <a:alpha val="43000"/>
                      </a:srgbClr>
                    </a:outerShdw>
                  </a:effectLst>
                  <a:latin typeface="TradeGothic" charset="0"/>
                  <a:ea typeface="ＭＳ Ｐゴシック" charset="0"/>
                  <a:cs typeface="ＭＳ Ｐゴシック" charset="0"/>
                </a:rPr>
                <a:t>Local gauge corrected radar </a:t>
              </a:r>
              <a:r>
                <a:rPr lang="en-US" sz="1800"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rPr>
                <a:t>QPE</a:t>
              </a:r>
            </a:p>
            <a:p>
              <a:pPr marL="115888" indent="-115888">
                <a:lnSpc>
                  <a:spcPct val="120000"/>
                </a:lnSpc>
                <a:spcBef>
                  <a:spcPts val="500"/>
                </a:spcBef>
                <a:buFontTx/>
                <a:buChar char="•"/>
              </a:pPr>
              <a:r>
                <a:rPr lang="en-US" sz="1800"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rPr>
                <a:t>Gauge and precipitation climatology merged QPE (“Mountain Mapper”)</a:t>
              </a:r>
            </a:p>
          </p:txBody>
        </p:sp>
        <p:pic>
          <p:nvPicPr>
            <p:cNvPr id="2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77040">
              <a:off x="4125399" y="1633608"/>
              <a:ext cx="1828800" cy="144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977040">
              <a:off x="5530036" y="1522007"/>
              <a:ext cx="1828800" cy="144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977040">
              <a:off x="6989423" y="1400728"/>
              <a:ext cx="1828800" cy="144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6"/>
            <a:stretch>
              <a:fillRect/>
            </a:stretch>
          </p:blipFill>
          <p:spPr>
            <a:xfrm rot="20977040">
              <a:off x="4175228" y="2781633"/>
              <a:ext cx="1828800" cy="1444751"/>
            </a:xfrm>
            <a:prstGeom prst="rect">
              <a:avLst/>
            </a:prstGeom>
          </p:spPr>
        </p:pic>
        <p:pic>
          <p:nvPicPr>
            <p:cNvPr id="26" name="Picture 25"/>
            <p:cNvPicPr>
              <a:picLocks noChangeAspect="1"/>
            </p:cNvPicPr>
            <p:nvPr/>
          </p:nvPicPr>
          <p:blipFill>
            <a:blip r:embed="rId7"/>
            <a:stretch>
              <a:fillRect/>
            </a:stretch>
          </p:blipFill>
          <p:spPr>
            <a:xfrm rot="20977040">
              <a:off x="5639706" y="2654455"/>
              <a:ext cx="1828800" cy="1444751"/>
            </a:xfrm>
            <a:prstGeom prst="rect">
              <a:avLst/>
            </a:prstGeom>
          </p:spPr>
        </p:pic>
        <p:pic>
          <p:nvPicPr>
            <p:cNvPr id="28" name="Picture 27"/>
            <p:cNvPicPr>
              <a:picLocks noChangeAspect="1"/>
            </p:cNvPicPr>
            <p:nvPr/>
          </p:nvPicPr>
          <p:blipFill>
            <a:blip r:embed="rId8"/>
            <a:stretch>
              <a:fillRect/>
            </a:stretch>
          </p:blipFill>
          <p:spPr>
            <a:xfrm rot="20977040">
              <a:off x="7067805" y="2542029"/>
              <a:ext cx="1828800" cy="1444751"/>
            </a:xfrm>
            <a:prstGeom prst="rect">
              <a:avLst/>
            </a:prstGeom>
          </p:spPr>
        </p:pic>
        <p:pic>
          <p:nvPicPr>
            <p:cNvPr id="31" name="Picture 30"/>
            <p:cNvPicPr>
              <a:picLocks noChangeAspect="1"/>
            </p:cNvPicPr>
            <p:nvPr/>
          </p:nvPicPr>
          <p:blipFill>
            <a:blip r:embed="rId9"/>
            <a:stretch>
              <a:fillRect/>
            </a:stretch>
          </p:blipFill>
          <p:spPr>
            <a:xfrm rot="20977040">
              <a:off x="4110624" y="3861114"/>
              <a:ext cx="1828800" cy="1444751"/>
            </a:xfrm>
            <a:prstGeom prst="rect">
              <a:avLst/>
            </a:prstGeom>
          </p:spPr>
        </p:pic>
        <p:pic>
          <p:nvPicPr>
            <p:cNvPr id="29" name="Picture 28"/>
            <p:cNvPicPr>
              <a:picLocks noChangeAspect="1"/>
            </p:cNvPicPr>
            <p:nvPr/>
          </p:nvPicPr>
          <p:blipFill>
            <a:blip r:embed="rId10"/>
            <a:stretch>
              <a:fillRect/>
            </a:stretch>
          </p:blipFill>
          <p:spPr>
            <a:xfrm rot="20977040">
              <a:off x="5577568" y="3713343"/>
              <a:ext cx="2057400" cy="1625345"/>
            </a:xfrm>
            <a:prstGeom prst="rect">
              <a:avLst/>
            </a:prstGeom>
          </p:spPr>
        </p:pic>
        <p:pic>
          <p:nvPicPr>
            <p:cNvPr id="30" name="Picture 29"/>
            <p:cNvPicPr>
              <a:picLocks noChangeAspect="1"/>
            </p:cNvPicPr>
            <p:nvPr/>
          </p:nvPicPr>
          <p:blipFill>
            <a:blip r:embed="rId11"/>
            <a:stretch>
              <a:fillRect/>
            </a:stretch>
          </p:blipFill>
          <p:spPr>
            <a:xfrm rot="20977040">
              <a:off x="7063333" y="3608905"/>
              <a:ext cx="1828800" cy="1444751"/>
            </a:xfrm>
            <a:prstGeom prst="rect">
              <a:avLst/>
            </a:prstGeom>
          </p:spPr>
        </p:pic>
        <p:pic>
          <p:nvPicPr>
            <p:cNvPr id="32" name="Picture 31"/>
            <p:cNvPicPr>
              <a:picLocks noChangeAspect="1"/>
            </p:cNvPicPr>
            <p:nvPr/>
          </p:nvPicPr>
          <p:blipFill>
            <a:blip r:embed="rId12"/>
            <a:stretch>
              <a:fillRect/>
            </a:stretch>
          </p:blipFill>
          <p:spPr>
            <a:xfrm rot="20977040">
              <a:off x="4063170" y="4984274"/>
              <a:ext cx="1828800" cy="1444751"/>
            </a:xfrm>
            <a:prstGeom prst="rect">
              <a:avLst/>
            </a:prstGeom>
          </p:spPr>
        </p:pic>
        <p:pic>
          <p:nvPicPr>
            <p:cNvPr id="33" name="Picture 32"/>
            <p:cNvPicPr>
              <a:picLocks noChangeAspect="1"/>
            </p:cNvPicPr>
            <p:nvPr/>
          </p:nvPicPr>
          <p:blipFill>
            <a:blip r:embed="rId13"/>
            <a:stretch>
              <a:fillRect/>
            </a:stretch>
          </p:blipFill>
          <p:spPr>
            <a:xfrm rot="20977040">
              <a:off x="5467850" y="4847306"/>
              <a:ext cx="1828800" cy="1444751"/>
            </a:xfrm>
            <a:prstGeom prst="rect">
              <a:avLst/>
            </a:prstGeom>
          </p:spPr>
        </p:pic>
        <p:pic>
          <p:nvPicPr>
            <p:cNvPr id="34" name="Picture 33"/>
            <p:cNvPicPr>
              <a:picLocks noChangeAspect="1"/>
            </p:cNvPicPr>
            <p:nvPr/>
          </p:nvPicPr>
          <p:blipFill>
            <a:blip r:embed="rId14"/>
            <a:stretch>
              <a:fillRect/>
            </a:stretch>
          </p:blipFill>
          <p:spPr>
            <a:xfrm rot="20977040">
              <a:off x="6988627" y="4714151"/>
              <a:ext cx="1828800" cy="1444751"/>
            </a:xfrm>
            <a:prstGeom prst="rect">
              <a:avLst/>
            </a:prstGeom>
          </p:spPr>
        </p:pic>
      </p:grpSp>
      <p:sp>
        <p:nvSpPr>
          <p:cNvPr id="9" name="TextBox 8"/>
          <p:cNvSpPr txBox="1"/>
          <p:nvPr/>
        </p:nvSpPr>
        <p:spPr>
          <a:xfrm>
            <a:off x="9861512" y="5192530"/>
            <a:ext cx="184666" cy="369332"/>
          </a:xfrm>
          <a:prstGeom prst="rect">
            <a:avLst/>
          </a:prstGeom>
          <a:noFill/>
        </p:spPr>
        <p:txBody>
          <a:bodyPr wrap="none" rtlCol="0">
            <a:spAutoFit/>
          </a:bodyPr>
          <a:lstStyle/>
          <a:p>
            <a:endParaRPr lang="en-US" dirty="0"/>
          </a:p>
        </p:txBody>
      </p:sp>
      <p:grpSp>
        <p:nvGrpSpPr>
          <p:cNvPr id="3" name="Group 2"/>
          <p:cNvGrpSpPr/>
          <p:nvPr/>
        </p:nvGrpSpPr>
        <p:grpSpPr>
          <a:xfrm>
            <a:off x="395154" y="4331315"/>
            <a:ext cx="3427546" cy="2031226"/>
            <a:chOff x="395154" y="4331315"/>
            <a:chExt cx="3427546" cy="2031226"/>
          </a:xfrm>
        </p:grpSpPr>
        <p:sp>
          <p:nvSpPr>
            <p:cNvPr id="22" name="TextBox 21"/>
            <p:cNvSpPr txBox="1"/>
            <p:nvPr/>
          </p:nvSpPr>
          <p:spPr>
            <a:xfrm>
              <a:off x="395154" y="5208379"/>
              <a:ext cx="2897720" cy="1154162"/>
            </a:xfrm>
            <a:prstGeom prst="rect">
              <a:avLst/>
            </a:prstGeom>
            <a:noFill/>
          </p:spPr>
          <p:txBody>
            <a:bodyPr wrap="square" rtlCol="0">
              <a:spAutoFit/>
            </a:bodyPr>
            <a:lstStyle/>
            <a:p>
              <a:pPr marL="285750" indent="-285750">
                <a:spcAft>
                  <a:spcPts val="600"/>
                </a:spcAft>
                <a:buFont typeface="Wingdings" charset="2"/>
                <a:buChar char="§"/>
              </a:pPr>
              <a:r>
                <a:rPr lang="en-US" sz="1600" i="1" u="sng" dirty="0" smtClean="0">
                  <a:solidFill>
                    <a:srgbClr val="FFFF00"/>
                  </a:solidFill>
                  <a:effectLst>
                    <a:outerShdw blurRad="50800" dist="38100" dir="2700000" algn="tl" rotWithShape="0">
                      <a:srgbClr val="000000">
                        <a:alpha val="43000"/>
                      </a:srgbClr>
                    </a:outerShdw>
                  </a:effectLst>
                </a:rPr>
                <a:t>1 km resolution</a:t>
              </a:r>
            </a:p>
            <a:p>
              <a:pPr marL="287338" lvl="1" indent="-285750">
                <a:buFont typeface="Wingdings" charset="2"/>
                <a:buChar char="§"/>
              </a:pPr>
              <a:r>
                <a:rPr lang="en-US" sz="1600" i="1" u="sng" dirty="0" smtClean="0">
                  <a:solidFill>
                    <a:srgbClr val="FFFF00"/>
                  </a:solidFill>
                  <a:effectLst>
                    <a:outerShdw blurRad="50800" dist="38100" dir="2700000" algn="tl" rotWithShape="0">
                      <a:srgbClr val="000000">
                        <a:alpha val="43000"/>
                      </a:srgbClr>
                    </a:outerShdw>
                  </a:effectLst>
                </a:rPr>
                <a:t>hourly update cycle (</a:t>
              </a:r>
              <a:r>
                <a:rPr lang="en-US" sz="1600" i="1" u="sng" dirty="0" smtClean="0">
                  <a:solidFill>
                    <a:srgbClr val="FF0000"/>
                  </a:solidFill>
                  <a:effectLst>
                    <a:outerShdw blurRad="50800" dist="38100" dir="2700000" algn="tl" rotWithShape="0">
                      <a:srgbClr val="000000">
                        <a:alpha val="43000"/>
                      </a:srgbClr>
                    </a:outerShdw>
                  </a:effectLst>
                </a:rPr>
                <a:t>2 min for radar 1hr QPE</a:t>
              </a:r>
              <a:r>
                <a:rPr lang="en-US" sz="1600" i="1" u="sng" dirty="0" smtClean="0">
                  <a:solidFill>
                    <a:srgbClr val="FFFF00"/>
                  </a:solidFill>
                  <a:effectLst>
                    <a:outerShdw blurRad="50800" dist="38100" dir="2700000" algn="tl" rotWithShape="0">
                      <a:srgbClr val="000000">
                        <a:alpha val="43000"/>
                      </a:srgbClr>
                    </a:outerShdw>
                  </a:effectLst>
                </a:rPr>
                <a:t>, daily for 48 and 72h QPE).</a:t>
              </a:r>
            </a:p>
          </p:txBody>
        </p:sp>
        <p:sp>
          <p:nvSpPr>
            <p:cNvPr id="20" name="Rectangle 30"/>
            <p:cNvSpPr txBox="1">
              <a:spLocks noChangeArrowheads="1"/>
            </p:cNvSpPr>
            <p:nvPr/>
          </p:nvSpPr>
          <p:spPr>
            <a:xfrm>
              <a:off x="584907" y="4331315"/>
              <a:ext cx="3237793" cy="72604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500"/>
                </a:spcBef>
                <a:buNone/>
              </a:pPr>
              <a:r>
                <a:rPr lang="en-US" sz="1800"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rPr>
                <a:t>Each group has 1 to 72hr accumulations</a:t>
              </a:r>
              <a:endParaRPr lang="en-US" sz="1600" dirty="0" smtClean="0">
                <a:effectLst>
                  <a:outerShdw blurRad="50800" dist="38100" dir="2700000" algn="tl" rotWithShape="0">
                    <a:srgbClr val="000000">
                      <a:alpha val="43000"/>
                    </a:srgbClr>
                  </a:outerShdw>
                </a:effectLst>
                <a:latin typeface="TradeGothic" charset="0"/>
                <a:ea typeface="ＭＳ Ｐゴシック" charset="0"/>
                <a:cs typeface="ＭＳ Ｐゴシック" charset="0"/>
              </a:endParaRPr>
            </a:p>
          </p:txBody>
        </p:sp>
      </p:grpSp>
    </p:spTree>
    <p:extLst>
      <p:ext uri="{BB962C8B-B14F-4D97-AF65-F5344CB8AC3E}">
        <p14:creationId xmlns:p14="http://schemas.microsoft.com/office/powerpoint/2010/main" val="347276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9411</TotalTime>
  <Words>5798</Words>
  <Application>Microsoft Macintosh PowerPoint</Application>
  <PresentationFormat>On-screen Show (4:3)</PresentationFormat>
  <Paragraphs>823</Paragraphs>
  <Slides>52</Slides>
  <Notes>36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Perspective</vt:lpstr>
      <vt:lpstr>Equation</vt:lpstr>
      <vt:lpstr>The Multi-Radar Multi-Sensor QPE System</vt:lpstr>
      <vt:lpstr>Outline</vt:lpstr>
      <vt:lpstr>What is MRMS?</vt:lpstr>
      <vt:lpstr>What is MRMS?</vt:lpstr>
      <vt:lpstr>What is MRMS?</vt:lpstr>
      <vt:lpstr>MRMS History</vt:lpstr>
      <vt:lpstr>MRMS History</vt:lpstr>
      <vt:lpstr>Outline</vt:lpstr>
      <vt:lpstr>MRMS QPE Operational Products</vt:lpstr>
      <vt:lpstr>MRMS QPE Operational Products</vt:lpstr>
      <vt:lpstr>MRMS Radar QPE Processes</vt:lpstr>
      <vt:lpstr>US Radar Data QC: Dual-Pol</vt:lpstr>
      <vt:lpstr>Canadian Radar QC: Single-Pol</vt:lpstr>
      <vt:lpstr>Blockage mitigation </vt:lpstr>
      <vt:lpstr>VPR Correction</vt:lpstr>
      <vt:lpstr>Seamless Hybrid Scan Reflectivity Mosaic</vt:lpstr>
      <vt:lpstr>Single vs. Multi-Radar</vt:lpstr>
      <vt:lpstr>Surface Precipitation Classification</vt:lpstr>
      <vt:lpstr>Surface Precipitation Classification</vt:lpstr>
      <vt:lpstr>Surface Precipitation Type</vt:lpstr>
      <vt:lpstr>MRMS Operational QPE Performance</vt:lpstr>
      <vt:lpstr>MRMS QPE Applications</vt:lpstr>
      <vt:lpstr>Outline</vt:lpstr>
      <vt:lpstr>Challenges in Radar QPE</vt:lpstr>
      <vt:lpstr>Challenges in Radar QPE</vt:lpstr>
      <vt:lpstr>Ongoing Research</vt:lpstr>
      <vt:lpstr>New Polarimetric Radar QPE: R(A)</vt:lpstr>
      <vt:lpstr>New Polarimetric Radar QPE: R(A)</vt:lpstr>
      <vt:lpstr>PowerPoint Presentation</vt:lpstr>
      <vt:lpstr>Impact of Rain Drop Size Distribution on R(A): S-Band </vt:lpstr>
      <vt:lpstr>Impact of Rain Drop Size Distribution on R(A): C-Band </vt:lpstr>
      <vt:lpstr>Adaptive R(A) for Typhoon Dujuan </vt:lpstr>
      <vt:lpstr>New Dual-Pol Radar Synthetic QPE</vt:lpstr>
      <vt:lpstr>Q3DP Example: 28 Apr. 2014</vt:lpstr>
      <vt:lpstr>Taiwan Radar QPE – 2015 </vt:lpstr>
      <vt:lpstr>Taiwan Radar QPE – 2016</vt:lpstr>
      <vt:lpstr>Ongoing Research</vt:lpstr>
      <vt:lpstr>Opportunities</vt:lpstr>
      <vt:lpstr>Opportunities</vt:lpstr>
      <vt:lpstr>Summary</vt:lpstr>
      <vt:lpstr>Thank You!</vt:lpstr>
      <vt:lpstr>Taiwan Radar Mosaic – Now</vt:lpstr>
      <vt:lpstr>PowerPoint Presentation</vt:lpstr>
      <vt:lpstr>PowerPoint Presentation</vt:lpstr>
      <vt:lpstr>PowerPoint Presentation</vt:lpstr>
      <vt:lpstr>PowerPoint Presentation</vt:lpstr>
      <vt:lpstr>PowerPoint Presentation</vt:lpstr>
      <vt:lpstr>Probability of Warm Rain</vt:lpstr>
      <vt:lpstr>RCCU Data Processing</vt:lpstr>
      <vt:lpstr>RCCU Data Processing</vt:lpstr>
      <vt:lpstr>Quality Control for RCCU</vt:lpstr>
      <vt:lpstr>Integration of RCCU in the 3D Mosaic</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QPE and Hydrological Applications</dc:title>
  <dc:creator>Jian Zhang</dc:creator>
  <cp:lastModifiedBy>Jian Zhang</cp:lastModifiedBy>
  <cp:revision>993</cp:revision>
  <cp:lastPrinted>2015-09-22T20:43:39Z</cp:lastPrinted>
  <dcterms:created xsi:type="dcterms:W3CDTF">2015-06-10T19:07:41Z</dcterms:created>
  <dcterms:modified xsi:type="dcterms:W3CDTF">2015-12-08T02:22:12Z</dcterms:modified>
</cp:coreProperties>
</file>