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83" r:id="rId2"/>
    <p:sldId id="316" r:id="rId3"/>
    <p:sldId id="300" r:id="rId4"/>
    <p:sldId id="288" r:id="rId5"/>
    <p:sldId id="317" r:id="rId6"/>
    <p:sldId id="318" r:id="rId7"/>
    <p:sldId id="293" r:id="rId8"/>
    <p:sldId id="284" r:id="rId9"/>
    <p:sldId id="285" r:id="rId10"/>
    <p:sldId id="296" r:id="rId11"/>
    <p:sldId id="286" r:id="rId12"/>
    <p:sldId id="299" r:id="rId13"/>
    <p:sldId id="287" r:id="rId14"/>
    <p:sldId id="298" r:id="rId15"/>
    <p:sldId id="301" r:id="rId16"/>
    <p:sldId id="306" r:id="rId17"/>
    <p:sldId id="307" r:id="rId18"/>
    <p:sldId id="308" r:id="rId19"/>
    <p:sldId id="289" r:id="rId20"/>
    <p:sldId id="294" r:id="rId21"/>
    <p:sldId id="290" r:id="rId22"/>
    <p:sldId id="297" r:id="rId23"/>
    <p:sldId id="302" r:id="rId24"/>
    <p:sldId id="295" r:id="rId25"/>
    <p:sldId id="303" r:id="rId26"/>
    <p:sldId id="304" r:id="rId27"/>
    <p:sldId id="311" r:id="rId28"/>
    <p:sldId id="313" r:id="rId29"/>
    <p:sldId id="257" r:id="rId30"/>
    <p:sldId id="321" r:id="rId31"/>
    <p:sldId id="312" r:id="rId32"/>
    <p:sldId id="264" r:id="rId33"/>
    <p:sldId id="314" r:id="rId34"/>
    <p:sldId id="319" r:id="rId35"/>
    <p:sldId id="268" r:id="rId36"/>
    <p:sldId id="265" r:id="rId37"/>
    <p:sldId id="267" r:id="rId38"/>
    <p:sldId id="261" r:id="rId39"/>
    <p:sldId id="273" r:id="rId40"/>
    <p:sldId id="282" r:id="rId41"/>
    <p:sldId id="271" r:id="rId42"/>
    <p:sldId id="272" r:id="rId43"/>
    <p:sldId id="275" r:id="rId44"/>
    <p:sldId id="322" r:id="rId45"/>
    <p:sldId id="315" r:id="rId46"/>
    <p:sldId id="262" r:id="rId47"/>
    <p:sldId id="281" r:id="rId48"/>
    <p:sldId id="277" r:id="rId49"/>
    <p:sldId id="320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E7DE34-5EE1-4880-B8EA-A8D409EB457F}">
          <p14:sldIdLst>
            <p14:sldId id="283"/>
            <p14:sldId id="316"/>
            <p14:sldId id="300"/>
            <p14:sldId id="288"/>
            <p14:sldId id="317"/>
            <p14:sldId id="318"/>
            <p14:sldId id="293"/>
            <p14:sldId id="284"/>
            <p14:sldId id="285"/>
            <p14:sldId id="296"/>
            <p14:sldId id="286"/>
            <p14:sldId id="299"/>
            <p14:sldId id="287"/>
            <p14:sldId id="298"/>
            <p14:sldId id="301"/>
            <p14:sldId id="306"/>
            <p14:sldId id="307"/>
            <p14:sldId id="308"/>
            <p14:sldId id="289"/>
            <p14:sldId id="294"/>
            <p14:sldId id="290"/>
            <p14:sldId id="297"/>
            <p14:sldId id="302"/>
            <p14:sldId id="295"/>
            <p14:sldId id="303"/>
            <p14:sldId id="304"/>
            <p14:sldId id="311"/>
            <p14:sldId id="313"/>
            <p14:sldId id="257"/>
            <p14:sldId id="321"/>
            <p14:sldId id="312"/>
            <p14:sldId id="264"/>
            <p14:sldId id="314"/>
            <p14:sldId id="319"/>
            <p14:sldId id="268"/>
            <p14:sldId id="265"/>
            <p14:sldId id="267"/>
            <p14:sldId id="261"/>
            <p14:sldId id="273"/>
            <p14:sldId id="282"/>
            <p14:sldId id="271"/>
            <p14:sldId id="272"/>
            <p14:sldId id="275"/>
            <p14:sldId id="322"/>
            <p14:sldId id="315"/>
            <p14:sldId id="262"/>
            <p14:sldId id="281"/>
            <p14:sldId id="277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33CCFF"/>
    <a:srgbClr val="000099"/>
    <a:srgbClr val="FFFF00"/>
    <a:srgbClr val="000066"/>
    <a:srgbClr val="000000"/>
    <a:srgbClr val="FF9900"/>
    <a:srgbClr val="0033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6E057-2A5D-4BD4-A323-EE1858E9EC0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16321-15AF-450F-93BA-F955B6440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3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 Regression</a:t>
            </a:r>
            <a:r>
              <a:rPr lang="en-US" baseline="0" dirty="0" smtClean="0"/>
              <a:t> is significant at p&lt;=0.05</a:t>
            </a:r>
          </a:p>
          <a:p>
            <a:endParaRPr lang="en-US" dirty="0" smtClean="0"/>
          </a:p>
          <a:p>
            <a:r>
              <a:rPr lang="en-US" dirty="0" smtClean="0"/>
              <a:t>Dates:</a:t>
            </a:r>
          </a:p>
          <a:p>
            <a:pPr marL="232943" indent="-232943">
              <a:buAutoNum type="arabicPeriod"/>
            </a:pPr>
            <a:r>
              <a:rPr lang="en-US" dirty="0" smtClean="0"/>
              <a:t>7/28/10 15:00-23:00</a:t>
            </a:r>
          </a:p>
          <a:p>
            <a:pPr marL="232943" indent="-232943">
              <a:buAutoNum type="arabicPeriod"/>
            </a:pPr>
            <a:r>
              <a:rPr lang="en-US" dirty="0" smtClean="0"/>
              <a:t>8/1/10 8:00-16:00</a:t>
            </a:r>
          </a:p>
          <a:p>
            <a:pPr marL="232943" indent="-232943">
              <a:buAutoNum type="arabicPeriod"/>
            </a:pPr>
            <a:r>
              <a:rPr lang="en-US" dirty="0" smtClean="0"/>
              <a:t>8/5/10 0:00 - 8/6/10</a:t>
            </a:r>
            <a:r>
              <a:rPr lang="en-US" baseline="0" dirty="0" smtClean="0"/>
              <a:t> 0:00</a:t>
            </a:r>
          </a:p>
          <a:p>
            <a:pPr marL="232943" indent="-232943">
              <a:buAutoNum type="arabicPeriod"/>
            </a:pPr>
            <a:r>
              <a:rPr lang="en-US" baseline="0" dirty="0" smtClean="0"/>
              <a:t>8/6/10 2:00-10:00</a:t>
            </a:r>
          </a:p>
          <a:p>
            <a:pPr marL="232943" indent="-232943">
              <a:buAutoNum type="arabicPeriod"/>
            </a:pPr>
            <a:r>
              <a:rPr lang="en-US" baseline="0" dirty="0" smtClean="0"/>
              <a:t>8/6/10 11:00 – 8/7/10 4:00</a:t>
            </a:r>
          </a:p>
          <a:p>
            <a:pPr marL="232943" indent="-232943">
              <a:buAutoNum type="arabicPeriod"/>
            </a:pPr>
            <a:r>
              <a:rPr lang="en-US" baseline="0" dirty="0" smtClean="0"/>
              <a:t>8/25/10 15:00 – 8/26/10 21:00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CB923-6E4E-44AB-9D9E-FC37D2F892B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5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77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63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772400" cy="1143000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B56FAC-ED63-4150-9995-E7AC440A68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10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7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6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2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4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3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9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7D0F4-09C1-4E52-AEE1-A78AE93A203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7AC69-9196-44C5-AF86-8576113F1A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86475"/>
            <a:ext cx="42672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15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000099"/>
                </a:solidFill>
              </a:rPr>
              <a:t>Ozone and secondary aerosol production in wildfire </a:t>
            </a:r>
            <a:r>
              <a:rPr lang="en-US" sz="3100" b="1" dirty="0" smtClean="0">
                <a:solidFill>
                  <a:srgbClr val="000099"/>
                </a:solidFill>
              </a:rPr>
              <a:t>plumes</a:t>
            </a:r>
            <a:br>
              <a:rPr lang="en-US" sz="3100" b="1" dirty="0" smtClean="0">
                <a:solidFill>
                  <a:srgbClr val="000099"/>
                </a:solidFill>
              </a:rPr>
            </a:br>
            <a:r>
              <a:rPr lang="en-US" sz="3100" b="1" dirty="0" smtClean="0"/>
              <a:t>Professor Dan Jaffe</a:t>
            </a:r>
            <a:br>
              <a:rPr lang="en-US" sz="3100" b="1" dirty="0" smtClean="0"/>
            </a:br>
            <a:r>
              <a:rPr lang="en-US" sz="3100" b="1" dirty="0" smtClean="0"/>
              <a:t>University of Washington</a:t>
            </a: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4" name="Picture 4" descr="http://media.oregonlive.com/news_impact/photo/pict-20090923-093658-0jpeg-b94d0880b15d062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67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33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Mountains of Washington State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990600"/>
            <a:ext cx="6375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54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"/>
            <a:ext cx="7772400" cy="1219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</a:rPr>
              <a:t>2015 Fires in Washington State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84" y="1143000"/>
            <a:ext cx="7239000" cy="475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92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2015 Wildfire stats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62000"/>
            <a:ext cx="8686800" cy="5943600"/>
          </a:xfrm>
        </p:spPr>
        <p:txBody>
          <a:bodyPr>
            <a:normAutofit fontScale="62500" lnSpcReduction="20000"/>
          </a:bodyPr>
          <a:lstStyle/>
          <a:p>
            <a:r>
              <a:rPr lang="en-US" sz="4500" b="1" dirty="0" smtClean="0"/>
              <a:t>At least 3 firefighters killed;</a:t>
            </a:r>
          </a:p>
          <a:p>
            <a:r>
              <a:rPr lang="en-US" sz="4500" b="1" dirty="0" smtClean="0"/>
              <a:t>1000s of homes destroyed;</a:t>
            </a:r>
          </a:p>
          <a:p>
            <a:r>
              <a:rPr lang="en-US" sz="4500" b="1" dirty="0" smtClean="0"/>
              <a:t>As of Sept 26, 2015, more than 9 million acres (14,000 </a:t>
            </a:r>
            <a:r>
              <a:rPr lang="en-US" sz="4500" b="1" dirty="0" err="1" smtClean="0"/>
              <a:t>sq</a:t>
            </a:r>
            <a:r>
              <a:rPr lang="en-US" sz="4500" b="1" dirty="0" smtClean="0"/>
              <a:t> miles or 36,000 km</a:t>
            </a:r>
            <a:r>
              <a:rPr lang="en-US" sz="4500" b="1" baseline="30000" dirty="0" smtClean="0"/>
              <a:t>2</a:t>
            </a:r>
            <a:r>
              <a:rPr lang="en-US" sz="4500" b="1" dirty="0" smtClean="0"/>
              <a:t> ) have already burned.  </a:t>
            </a:r>
            <a:r>
              <a:rPr lang="en-US" sz="4500" b="1" u="sng" dirty="0" smtClean="0"/>
              <a:t>This is about the same area as Taiwan!</a:t>
            </a:r>
            <a:endParaRPr lang="en-US" sz="4500" b="1" dirty="0" smtClean="0"/>
          </a:p>
          <a:p>
            <a:pPr>
              <a:buFont typeface="Wingdings" pitchFamily="2" charset="2"/>
              <a:buChar char="Ø"/>
            </a:pPr>
            <a:r>
              <a:rPr lang="en-US" sz="4500" b="1" dirty="0" smtClean="0">
                <a:solidFill>
                  <a:srgbClr val="C00000"/>
                </a:solidFill>
              </a:rPr>
              <a:t>Winter 2015  was unusually warm, which resulted in a very low snowpack across the Northwestern US;</a:t>
            </a:r>
          </a:p>
          <a:p>
            <a:pPr>
              <a:buFont typeface="Wingdings" pitchFamily="2" charset="2"/>
              <a:buChar char="Ø"/>
            </a:pPr>
            <a:r>
              <a:rPr lang="en-US" sz="4500" b="1" dirty="0" smtClean="0">
                <a:solidFill>
                  <a:srgbClr val="C00000"/>
                </a:solidFill>
              </a:rPr>
              <a:t>Low snowpack resulted in unusually dry conditions, which led to massive wildfires in the summer of 2015;</a:t>
            </a:r>
          </a:p>
          <a:p>
            <a:pPr>
              <a:buFont typeface="Wingdings" pitchFamily="2" charset="2"/>
              <a:buChar char="Ø"/>
            </a:pPr>
            <a:r>
              <a:rPr lang="en-US" sz="4500" b="1" dirty="0" smtClean="0">
                <a:solidFill>
                  <a:srgbClr val="C00000"/>
                </a:solidFill>
              </a:rPr>
              <a:t>All evidence points to a linkage between climate change and wildfires;</a:t>
            </a:r>
          </a:p>
          <a:p>
            <a:pPr>
              <a:buFont typeface="Wingdings" pitchFamily="2" charset="2"/>
              <a:buChar char="Ø"/>
            </a:pPr>
            <a:r>
              <a:rPr lang="en-US" sz="4500" b="1" dirty="0" smtClean="0">
                <a:solidFill>
                  <a:srgbClr val="C00000"/>
                </a:solidFill>
              </a:rPr>
              <a:t>Most scientists forecast continued growth in the size and severity of wildfires in the Western US due to climate change.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9428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</a:rPr>
              <a:t>2015 Fires in Washington State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4286"/>
            <a:ext cx="8610600" cy="49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08775"/>
            <a:ext cx="3886200" cy="584775"/>
          </a:xfrm>
          <a:prstGeom prst="rect">
            <a:avLst/>
          </a:prstGeom>
          <a:noFill/>
          <a:scene3d>
            <a:camera prst="orthographicFront">
              <a:rot lat="0" lon="0" rev="48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Pacific Ocean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2782431"/>
            <a:ext cx="213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</a:rPr>
              <a:t>        </a:t>
            </a:r>
            <a:r>
              <a:rPr lang="en-US" sz="2800" b="1" dirty="0" smtClean="0">
                <a:solidFill>
                  <a:srgbClr val="0033CC"/>
                </a:solidFill>
              </a:rPr>
              <a:t>Wash.</a:t>
            </a:r>
          </a:p>
          <a:p>
            <a:endParaRPr lang="en-US" sz="2800" b="1" dirty="0" smtClean="0">
              <a:solidFill>
                <a:srgbClr val="0033CC"/>
              </a:solidFill>
            </a:endParaRPr>
          </a:p>
          <a:p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</a:rPr>
              <a:t>   Oregon</a:t>
            </a:r>
          </a:p>
          <a:p>
            <a:endParaRPr lang="en-US" sz="2800" b="1" dirty="0">
              <a:solidFill>
                <a:srgbClr val="0033CC"/>
              </a:solidFill>
            </a:endParaRPr>
          </a:p>
          <a:p>
            <a:r>
              <a:rPr lang="en-US" sz="2800" b="1" dirty="0" err="1" smtClean="0">
                <a:solidFill>
                  <a:srgbClr val="0033CC"/>
                </a:solidFill>
              </a:rPr>
              <a:t>Calif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3046274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</a:rPr>
              <a:t>           </a:t>
            </a:r>
            <a:r>
              <a:rPr lang="en-US" sz="2800" b="1" dirty="0" smtClean="0">
                <a:solidFill>
                  <a:srgbClr val="0033CC"/>
                </a:solidFill>
              </a:rPr>
              <a:t>Montana</a:t>
            </a:r>
          </a:p>
          <a:p>
            <a:endParaRPr lang="en-US" sz="2800" b="1" dirty="0" smtClean="0">
              <a:solidFill>
                <a:srgbClr val="0033CC"/>
              </a:solidFill>
            </a:endParaRPr>
          </a:p>
          <a:p>
            <a:r>
              <a:rPr lang="en-US" sz="2800" b="1" dirty="0" smtClean="0">
                <a:solidFill>
                  <a:srgbClr val="0033CC"/>
                </a:solidFill>
              </a:rPr>
              <a:t>Idaho</a:t>
            </a:r>
          </a:p>
          <a:p>
            <a:endParaRPr lang="en-US" sz="2400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2544" y="1662515"/>
            <a:ext cx="457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</a:rPr>
              <a:t>MODIS Fire detects from Terra and Aqua </a:t>
            </a:r>
            <a:r>
              <a:rPr lang="en-US" sz="2600" b="1" dirty="0" err="1" smtClean="0">
                <a:solidFill>
                  <a:srgbClr val="C00000"/>
                </a:solidFill>
              </a:rPr>
              <a:t>satelleites</a:t>
            </a:r>
            <a:r>
              <a:rPr lang="en-US" sz="2600" b="1" dirty="0" smtClean="0">
                <a:solidFill>
                  <a:srgbClr val="C00000"/>
                </a:solidFill>
              </a:rPr>
              <a:t>.</a:t>
            </a:r>
            <a:endParaRPr lang="en-US" sz="2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269" y="14748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Aug 25, 2015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620000" cy="506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87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Air Quality (PM</a:t>
            </a:r>
            <a:r>
              <a:rPr lang="en-US" sz="3600" b="1" baseline="-25000" dirty="0" smtClean="0">
                <a:solidFill>
                  <a:srgbClr val="000099"/>
                </a:solidFill>
              </a:rPr>
              <a:t>2.5</a:t>
            </a:r>
            <a:r>
              <a:rPr lang="en-US" sz="3600" b="1" dirty="0" smtClean="0">
                <a:solidFill>
                  <a:srgbClr val="000099"/>
                </a:solidFill>
              </a:rPr>
              <a:t>) in Washington State</a:t>
            </a:r>
            <a:endParaRPr lang="en-US" sz="3600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763000" cy="5257800"/>
          </a:xfrm>
          <a:prstGeom prst="rect">
            <a:avLst/>
          </a:prstGeom>
          <a:noFill/>
          <a:ln w="9207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33450"/>
            <a:ext cx="2362200" cy="12763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81000" y="2800290"/>
            <a:ext cx="182880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PM2.5 </a:t>
            </a:r>
            <a:r>
              <a:rPr lang="en-US" sz="2000" b="1" dirty="0" smtClean="0">
                <a:latin typeface="Calibri"/>
                <a:cs typeface="Calibri"/>
              </a:rPr>
              <a:t>µg/m</a:t>
            </a:r>
            <a:r>
              <a:rPr lang="en-US" sz="2000" b="1" baseline="30000" dirty="0" smtClean="0">
                <a:latin typeface="Calibri"/>
                <a:cs typeface="Calibri"/>
              </a:rPr>
              <a:t>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376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717573"/>
            <a:ext cx="8686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Collaboration with Washington State University (</a:t>
            </a:r>
            <a:r>
              <a:rPr lang="en-US" dirty="0" err="1" smtClean="0"/>
              <a:t>B.Lamb</a:t>
            </a:r>
            <a:r>
              <a:rPr lang="en-US" dirty="0" smtClean="0"/>
              <a:t>, J. Vaughan, F Heron-Thorpe);</a:t>
            </a:r>
          </a:p>
          <a:p>
            <a:r>
              <a:rPr lang="en-US" dirty="0" smtClean="0"/>
              <a:t>CMAQ modeling with USFS “SMART-FIRE” emissions system for biomass burning;</a:t>
            </a:r>
          </a:p>
          <a:p>
            <a:r>
              <a:rPr lang="en-US" dirty="0" smtClean="0"/>
              <a:t>AIRPACT 3 ran at 12 km resolution.  AIRPACT 4 runs at 4 km resolution;</a:t>
            </a:r>
          </a:p>
          <a:p>
            <a:r>
              <a:rPr lang="en-US" dirty="0" smtClean="0"/>
              <a:t>Model is run daily with current forecast meteorological data to inform public and air quality managers on likely impacts.  </a:t>
            </a:r>
          </a:p>
          <a:p>
            <a:r>
              <a:rPr lang="en-US" dirty="0"/>
              <a:t>http://</a:t>
            </a:r>
            <a:r>
              <a:rPr lang="en-US" dirty="0" smtClean="0"/>
              <a:t>www.lar.wsu.edu/airpact/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6106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8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Modeled and Observed Wildfire Impact: August 12, 2007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48263"/>
            <a:ext cx="7772400" cy="46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Herron-Thorpe 2014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7068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Modeled CO is close, but PM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2.5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</a:rPr>
              <a:t>and AOD are </a:t>
            </a:r>
            <a:r>
              <a:rPr lang="en-US" sz="3200" b="1" dirty="0" smtClean="0">
                <a:solidFill>
                  <a:srgbClr val="000099"/>
                </a:solidFill>
              </a:rPr>
              <a:t>low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81400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61722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Herron-Thorpe 2014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28999" y="685800"/>
            <a:ext cx="5994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Surface </a:t>
            </a:r>
            <a:r>
              <a:rPr lang="en-US" sz="2000" b="1" dirty="0" err="1" smtClean="0"/>
              <a:t>Obs</a:t>
            </a:r>
            <a:r>
              <a:rPr lang="en-US" sz="2000" b="1" dirty="0" smtClean="0"/>
              <a:t>	 Satellite AOD	Satellite col CO</a:t>
            </a:r>
          </a:p>
          <a:p>
            <a:r>
              <a:rPr lang="en-US" sz="2000" b="1" dirty="0" smtClean="0">
                <a:latin typeface="Calibri"/>
                <a:cs typeface="Calibri"/>
              </a:rPr>
              <a:t>    µg/m</a:t>
            </a:r>
            <a:r>
              <a:rPr lang="en-US" sz="2000" b="1" baseline="30000" dirty="0" smtClean="0">
                <a:latin typeface="Calibri"/>
                <a:cs typeface="Calibri"/>
              </a:rPr>
              <a:t>3				    </a:t>
            </a:r>
            <a:r>
              <a:rPr lang="en-US" sz="2000" b="1" dirty="0" smtClean="0">
                <a:latin typeface="Calibri"/>
                <a:cs typeface="Calibri"/>
              </a:rPr>
              <a:t>10</a:t>
            </a:r>
            <a:r>
              <a:rPr lang="en-US" sz="2000" b="1" baseline="30000" dirty="0" smtClean="0">
                <a:latin typeface="Calibri"/>
                <a:cs typeface="Calibri"/>
              </a:rPr>
              <a:t>18</a:t>
            </a:r>
            <a:r>
              <a:rPr lang="en-US" sz="2000" b="1" dirty="0" smtClean="0">
                <a:latin typeface="Calibri"/>
                <a:cs typeface="Calibri"/>
              </a:rPr>
              <a:t>  </a:t>
            </a:r>
            <a:r>
              <a:rPr lang="en-US" sz="2000" b="1" dirty="0" err="1" smtClean="0">
                <a:latin typeface="Calibri"/>
                <a:cs typeface="Calibri"/>
              </a:rPr>
              <a:t>mol</a:t>
            </a:r>
            <a:r>
              <a:rPr lang="en-US" sz="2000" b="1" dirty="0" smtClean="0">
                <a:latin typeface="Calibri"/>
                <a:cs typeface="Calibri"/>
              </a:rPr>
              <a:t>/cc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276600" y="4191000"/>
            <a:ext cx="5410200" cy="533400"/>
          </a:xfrm>
          <a:prstGeom prst="roundRect">
            <a:avLst/>
          </a:prstGeom>
          <a:noFill/>
          <a:ln w="920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0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http://extras.denverpost.com/media/photos/neighbors/b7093a6d9df049365b509f9dc40ee3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479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116" y="76200"/>
            <a:ext cx="82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Primary emissions in a wildfire plume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990600"/>
            <a:ext cx="7224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</a:t>
            </a:r>
            <a:r>
              <a:rPr lang="en-US" sz="2400" b="1" baseline="-25000" dirty="0" smtClean="0"/>
              <a:t>2</a:t>
            </a:r>
          </a:p>
          <a:p>
            <a:r>
              <a:rPr lang="en-US" sz="2400" b="1" dirty="0" smtClean="0"/>
              <a:t>Primary aerosols (largely Organic compounds)</a:t>
            </a:r>
          </a:p>
          <a:p>
            <a:r>
              <a:rPr lang="en-US" sz="2400" b="1" dirty="0" smtClean="0"/>
              <a:t>Volatile Organic Compounds (VOCs = gas phase)</a:t>
            </a:r>
          </a:p>
          <a:p>
            <a:r>
              <a:rPr lang="en-US" sz="2400" b="1" dirty="0" smtClean="0"/>
              <a:t>Oxygenated-VOCs (</a:t>
            </a:r>
            <a:r>
              <a:rPr lang="en-US" sz="2400" b="1" dirty="0" err="1" smtClean="0"/>
              <a:t>eg</a:t>
            </a:r>
            <a:r>
              <a:rPr lang="en-US" sz="2400" b="1" dirty="0" smtClean="0"/>
              <a:t> CH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OH; CH3COCH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, CH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CHO, </a:t>
            </a:r>
            <a:r>
              <a:rPr lang="en-US" sz="2400" b="1" dirty="0" err="1" smtClean="0"/>
              <a:t>etc</a:t>
            </a:r>
            <a:endParaRPr lang="en-US" sz="2400" b="1" dirty="0" smtClean="0"/>
          </a:p>
          <a:p>
            <a:r>
              <a:rPr lang="en-US" sz="2400" b="1" dirty="0" smtClean="0"/>
              <a:t>CO, </a:t>
            </a:r>
            <a:r>
              <a:rPr lang="en-US" sz="2400" b="1" dirty="0" err="1" smtClean="0"/>
              <a:t>NO</a:t>
            </a:r>
            <a:r>
              <a:rPr lang="en-US" sz="2400" b="1" baseline="-25000" dirty="0" err="1" smtClean="0"/>
              <a:t>x</a:t>
            </a:r>
            <a:r>
              <a:rPr lang="en-US" sz="2400" b="1" dirty="0" smtClean="0"/>
              <a:t> (NO+NO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), NH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, HONO, </a:t>
            </a:r>
            <a:r>
              <a:rPr lang="en-US" sz="2400" b="1" dirty="0" err="1" smtClean="0"/>
              <a:t>etc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78767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Other topics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750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Ozone and secondary aerosol production in wildfire plumes;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 Overview of Air Quality Issues in the Western US (Saturday at ICAST)</a:t>
            </a:r>
          </a:p>
          <a:p>
            <a:r>
              <a:rPr lang="en-US" dirty="0" smtClean="0"/>
              <a:t>Importance of boundary conditions on Ozone in the Western US;</a:t>
            </a:r>
          </a:p>
          <a:p>
            <a:r>
              <a:rPr lang="en-US" dirty="0" smtClean="0"/>
              <a:t>Aircraft observations of Mercury over the US:  The NOMADSS experiment.</a:t>
            </a:r>
          </a:p>
          <a:p>
            <a:r>
              <a:rPr lang="en-US" dirty="0" smtClean="0"/>
              <a:t>Quantification of O</a:t>
            </a:r>
            <a:r>
              <a:rPr lang="en-US" baseline="-25000" dirty="0" smtClean="0"/>
              <a:t>3</a:t>
            </a:r>
            <a:r>
              <a:rPr lang="en-US" dirty="0" smtClean="0"/>
              <a:t> impacts in urban areas;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extras.denverpost.com/media/photos/neighbors/b7093a6d9df049365b509f9dc40ee3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19592" cy="544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116" y="76200"/>
            <a:ext cx="82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100s of Different VOCs are Emitted by Wildfires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2787" y="685800"/>
            <a:ext cx="2923896" cy="4088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Acetylene (C2H2) </a:t>
            </a:r>
          </a:p>
          <a:p>
            <a:pPr marL="0" indent="0">
              <a:buNone/>
            </a:pPr>
            <a:r>
              <a:rPr lang="en-US" sz="2000" b="1" dirty="0" smtClean="0"/>
              <a:t>Benzene </a:t>
            </a:r>
            <a:r>
              <a:rPr lang="en-US" sz="2000" b="1" dirty="0"/>
              <a:t>(C6H6) </a:t>
            </a:r>
          </a:p>
          <a:p>
            <a:pPr marL="0" indent="0">
              <a:buNone/>
            </a:pPr>
            <a:r>
              <a:rPr lang="en-US" sz="2000" b="1" dirty="0"/>
              <a:t>cis-2-Butene (C4H8) </a:t>
            </a:r>
          </a:p>
          <a:p>
            <a:pPr marL="0" indent="0">
              <a:buNone/>
            </a:pPr>
            <a:r>
              <a:rPr lang="en-US" sz="2000" b="1" dirty="0"/>
              <a:t>cis-2-Pentene (C5H10) </a:t>
            </a:r>
          </a:p>
          <a:p>
            <a:pPr marL="0" indent="0">
              <a:buNone/>
            </a:pPr>
            <a:r>
              <a:rPr lang="en-US" sz="2000" b="1" dirty="0" err="1"/>
              <a:t>Cyclopentane</a:t>
            </a:r>
            <a:r>
              <a:rPr lang="en-US" sz="2000" b="1" dirty="0"/>
              <a:t> (C5H10) </a:t>
            </a:r>
          </a:p>
          <a:p>
            <a:pPr marL="0" indent="0">
              <a:buNone/>
            </a:pPr>
            <a:r>
              <a:rPr lang="en-US" sz="2000" b="1" dirty="0"/>
              <a:t>Ethane (C2H6) </a:t>
            </a:r>
          </a:p>
          <a:p>
            <a:pPr marL="0" indent="0">
              <a:buNone/>
            </a:pPr>
            <a:r>
              <a:rPr lang="en-US" sz="2000" b="1" dirty="0" err="1"/>
              <a:t>Ethylbenzene</a:t>
            </a:r>
            <a:r>
              <a:rPr lang="en-US" sz="2000" b="1" dirty="0"/>
              <a:t> (C8H10) </a:t>
            </a:r>
          </a:p>
          <a:p>
            <a:pPr marL="0" indent="0">
              <a:buNone/>
            </a:pPr>
            <a:r>
              <a:rPr lang="en-US" sz="2000" b="1" dirty="0"/>
              <a:t>Ethylene (C2H4) </a:t>
            </a:r>
          </a:p>
          <a:p>
            <a:pPr marL="0" indent="0">
              <a:buNone/>
            </a:pPr>
            <a:r>
              <a:rPr lang="en-US" sz="2000" b="1" dirty="0"/>
              <a:t>Heptane (C7H16) </a:t>
            </a:r>
          </a:p>
          <a:p>
            <a:pPr marL="0" indent="0">
              <a:buNone/>
            </a:pPr>
            <a:r>
              <a:rPr lang="en-US" sz="2000" b="1" dirty="0" err="1"/>
              <a:t>i</a:t>
            </a:r>
            <a:r>
              <a:rPr lang="en-US" sz="2000" b="1" dirty="0"/>
              <a:t>-Butane (C4H10) </a:t>
            </a:r>
          </a:p>
          <a:p>
            <a:pPr marL="0" indent="0">
              <a:buNone/>
            </a:pPr>
            <a:r>
              <a:rPr lang="en-US" sz="2000" b="1" dirty="0" err="1"/>
              <a:t>i-Butene</a:t>
            </a:r>
            <a:r>
              <a:rPr lang="en-US" sz="2000" b="1" dirty="0"/>
              <a:t> (C4H8)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685800"/>
            <a:ext cx="2667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i</a:t>
            </a:r>
            <a:r>
              <a:rPr lang="en-US" sz="2000" b="1" dirty="0"/>
              <a:t>-Pentane (C5H12) </a:t>
            </a:r>
          </a:p>
          <a:p>
            <a:r>
              <a:rPr lang="en-US" sz="2000" b="1" dirty="0"/>
              <a:t>Isoprene (C5H8) </a:t>
            </a:r>
          </a:p>
          <a:p>
            <a:r>
              <a:rPr lang="en-US" sz="2000" b="1" dirty="0"/>
              <a:t>Methane (CH4) </a:t>
            </a:r>
          </a:p>
          <a:p>
            <a:r>
              <a:rPr lang="en-US" sz="2000" b="1" dirty="0"/>
              <a:t>n-Butane (C4H10) </a:t>
            </a:r>
          </a:p>
          <a:p>
            <a:r>
              <a:rPr lang="en-US" sz="2000" b="1" dirty="0"/>
              <a:t>n-Hexane (C6H14) </a:t>
            </a:r>
          </a:p>
          <a:p>
            <a:r>
              <a:rPr lang="en-US" sz="2000" b="1" dirty="0"/>
              <a:t>n-Pentane (C5H12) </a:t>
            </a:r>
          </a:p>
          <a:p>
            <a:r>
              <a:rPr lang="en-US" sz="2000" b="1" dirty="0"/>
              <a:t>n-</a:t>
            </a:r>
            <a:r>
              <a:rPr lang="en-US" sz="2000" b="1" dirty="0" err="1"/>
              <a:t>Propylbenzene</a:t>
            </a:r>
            <a:r>
              <a:rPr lang="en-US" sz="2000" b="1" dirty="0"/>
              <a:t> (C9H12) </a:t>
            </a:r>
          </a:p>
          <a:p>
            <a:r>
              <a:rPr lang="en-US" sz="2000" b="1" dirty="0" err="1"/>
              <a:t>Propadiene</a:t>
            </a:r>
            <a:r>
              <a:rPr lang="en-US" sz="2000" b="1" dirty="0"/>
              <a:t> (C3H4) </a:t>
            </a:r>
          </a:p>
          <a:p>
            <a:r>
              <a:rPr lang="en-US" sz="2000" b="1" dirty="0"/>
              <a:t>Propane (C3H8) </a:t>
            </a:r>
          </a:p>
          <a:p>
            <a:r>
              <a:rPr lang="en-US" sz="2000" b="1" dirty="0"/>
              <a:t>Propylene (C3H6</a:t>
            </a:r>
            <a:r>
              <a:rPr lang="en-US" sz="2000" b="1" dirty="0" smtClean="0"/>
              <a:t>)</a:t>
            </a:r>
          </a:p>
          <a:p>
            <a:r>
              <a:rPr lang="en-US" sz="2000" b="1" dirty="0" err="1"/>
              <a:t>Propyne</a:t>
            </a:r>
            <a:r>
              <a:rPr lang="en-US" sz="2000" b="1" dirty="0"/>
              <a:t> (C3H4) </a:t>
            </a:r>
          </a:p>
          <a:p>
            <a:r>
              <a:rPr lang="en-US" sz="2000" b="1" dirty="0"/>
              <a:t>Toluene (C6H5CH3) </a:t>
            </a:r>
          </a:p>
          <a:p>
            <a:endParaRPr lang="en-US" sz="2400" b="1" dirty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400800" y="685800"/>
            <a:ext cx="2438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trans-2-Butene</a:t>
            </a:r>
            <a:endParaRPr lang="en-US" sz="2000" b="1" dirty="0"/>
          </a:p>
          <a:p>
            <a:r>
              <a:rPr lang="en-US" sz="2000" b="1" dirty="0" smtClean="0"/>
              <a:t>trans-2-Pentene</a:t>
            </a:r>
            <a:endParaRPr lang="en-US" sz="2000" b="1" dirty="0"/>
          </a:p>
          <a:p>
            <a:r>
              <a:rPr lang="en-US" sz="2000" b="1" dirty="0"/>
              <a:t>Xylenes (C8H10) </a:t>
            </a:r>
          </a:p>
          <a:p>
            <a:r>
              <a:rPr lang="en-US" sz="2000" b="1" dirty="0"/>
              <a:t>Ethanol</a:t>
            </a:r>
          </a:p>
          <a:p>
            <a:r>
              <a:rPr lang="en-US" sz="2000" b="1" dirty="0"/>
              <a:t>Methanol</a:t>
            </a:r>
          </a:p>
          <a:p>
            <a:r>
              <a:rPr lang="en-US" sz="2000" b="1" dirty="0"/>
              <a:t>Phenol</a:t>
            </a:r>
          </a:p>
          <a:p>
            <a:r>
              <a:rPr lang="en-US" sz="2000" b="1" dirty="0"/>
              <a:t>Formaldehyde</a:t>
            </a:r>
          </a:p>
          <a:p>
            <a:r>
              <a:rPr lang="en-US" sz="2000" b="1" dirty="0"/>
              <a:t>Acetaldehyde</a:t>
            </a:r>
          </a:p>
          <a:p>
            <a:r>
              <a:rPr lang="en-US" sz="2000" b="1" dirty="0" err="1"/>
              <a:t>Methy</a:t>
            </a:r>
            <a:r>
              <a:rPr lang="en-US" sz="2000" b="1" dirty="0"/>
              <a:t> vinyl </a:t>
            </a:r>
            <a:r>
              <a:rPr lang="en-US" sz="2000" b="1" dirty="0" err="1"/>
              <a:t>ethere</a:t>
            </a:r>
            <a:endParaRPr lang="en-US" sz="2000" b="1" dirty="0"/>
          </a:p>
          <a:p>
            <a:r>
              <a:rPr lang="en-US" sz="2000" b="1" dirty="0"/>
              <a:t>n-Propyl Nitrate</a:t>
            </a:r>
          </a:p>
          <a:p>
            <a:r>
              <a:rPr lang="en-US" sz="2000" b="1" dirty="0" err="1"/>
              <a:t>i</a:t>
            </a:r>
            <a:r>
              <a:rPr lang="en-US" sz="2000" b="1" dirty="0"/>
              <a:t>-Propyl </a:t>
            </a:r>
            <a:r>
              <a:rPr lang="en-US" sz="2000" b="1" dirty="0" smtClean="0"/>
              <a:t>Nitrate</a:t>
            </a:r>
            <a:endParaRPr lang="en-US" sz="2000" b="1" dirty="0"/>
          </a:p>
          <a:p>
            <a:r>
              <a:rPr lang="en-US" sz="2000" b="1" dirty="0"/>
              <a:t>2-Butyl Nitrate </a:t>
            </a:r>
            <a:endParaRPr lang="en-US" sz="2000" b="1" dirty="0" smtClean="0"/>
          </a:p>
          <a:p>
            <a:r>
              <a:rPr lang="en-US" sz="2000" b="1" dirty="0" smtClean="0"/>
              <a:t>And many more!</a:t>
            </a:r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6051292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Akagi</a:t>
            </a:r>
            <a:r>
              <a:rPr lang="en-US" sz="2800" b="1" dirty="0" smtClean="0"/>
              <a:t> et al 2011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46482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These have a range in volatility and reactivity.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9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2116" y="76200"/>
            <a:ext cx="82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E</a:t>
            </a:r>
            <a:r>
              <a:rPr lang="en-US" sz="3200" b="1" dirty="0" smtClean="0">
                <a:solidFill>
                  <a:srgbClr val="C00000"/>
                </a:solidFill>
              </a:rPr>
              <a:t>missions depend on combustion efficiency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266032"/>
            <a:ext cx="7224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</a:t>
            </a:r>
            <a:r>
              <a:rPr lang="en-US" sz="2400" b="1" baseline="-25000" dirty="0" smtClean="0"/>
              <a:t>2</a:t>
            </a:r>
          </a:p>
          <a:p>
            <a:r>
              <a:rPr lang="en-US" sz="2400" b="1" dirty="0" smtClean="0"/>
              <a:t>Primary aerosols (largely Organic compounds)</a:t>
            </a:r>
          </a:p>
          <a:p>
            <a:r>
              <a:rPr lang="en-US" sz="2400" b="1" dirty="0" smtClean="0"/>
              <a:t>Volatile Organic Compounds (VOCs = gas phase)</a:t>
            </a:r>
          </a:p>
          <a:p>
            <a:r>
              <a:rPr lang="en-US" sz="2400" b="1" dirty="0" smtClean="0"/>
              <a:t>Oxygenated-VOCs (</a:t>
            </a:r>
            <a:r>
              <a:rPr lang="en-US" sz="2400" b="1" dirty="0" err="1" smtClean="0"/>
              <a:t>eg</a:t>
            </a:r>
            <a:r>
              <a:rPr lang="en-US" sz="2400" b="1" dirty="0" smtClean="0"/>
              <a:t> CH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OH; CH3COCH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, CH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CHO, </a:t>
            </a:r>
            <a:r>
              <a:rPr lang="en-US" sz="2400" b="1" dirty="0" err="1" smtClean="0"/>
              <a:t>etc</a:t>
            </a:r>
            <a:endParaRPr lang="en-US" sz="2400" b="1" dirty="0" smtClean="0"/>
          </a:p>
          <a:p>
            <a:r>
              <a:rPr lang="en-US" sz="2400" b="1" dirty="0" smtClean="0"/>
              <a:t>CO, </a:t>
            </a:r>
            <a:r>
              <a:rPr lang="en-US" sz="2400" b="1" dirty="0" err="1" smtClean="0"/>
              <a:t>NO</a:t>
            </a:r>
            <a:r>
              <a:rPr lang="en-US" sz="2400" b="1" baseline="-25000" dirty="0" err="1" smtClean="0"/>
              <a:t>x</a:t>
            </a:r>
            <a:r>
              <a:rPr lang="en-US" sz="2400" b="1" dirty="0" smtClean="0"/>
              <a:t> (NO+NO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), NH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, HONO, </a:t>
            </a:r>
            <a:r>
              <a:rPr lang="en-US" sz="2400" b="1" dirty="0" err="1" smtClean="0"/>
              <a:t>etc</a:t>
            </a:r>
            <a:endParaRPr lang="en-US" sz="2400" b="1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8" y="676215"/>
            <a:ext cx="8178800" cy="517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4148" y="2240279"/>
            <a:ext cx="6324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 Smoldering			     Flaming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 (white smoke)		  (black smoke)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410200" y="2763499"/>
            <a:ext cx="533400" cy="415797"/>
          </a:xfrm>
          <a:prstGeom prst="straightConnector1">
            <a:avLst/>
          </a:prstGeom>
          <a:ln w="412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60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039" y="0"/>
            <a:ext cx="9116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9"/>
                </a:solidFill>
              </a:rPr>
              <a:t>Emissions depend on combustion conditions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266032"/>
            <a:ext cx="7224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</a:t>
            </a:r>
            <a:r>
              <a:rPr lang="en-US" sz="2400" b="1" baseline="-25000" dirty="0" smtClean="0"/>
              <a:t>2</a:t>
            </a:r>
          </a:p>
          <a:p>
            <a:r>
              <a:rPr lang="en-US" sz="2400" b="1" dirty="0" smtClean="0"/>
              <a:t>Primary aerosols (largely Organic compounds)</a:t>
            </a:r>
          </a:p>
          <a:p>
            <a:r>
              <a:rPr lang="en-US" sz="2400" b="1" dirty="0" smtClean="0"/>
              <a:t>Volatile Organic Compounds (VOCs = gas phase)</a:t>
            </a:r>
          </a:p>
          <a:p>
            <a:r>
              <a:rPr lang="en-US" sz="2400" b="1" dirty="0" smtClean="0"/>
              <a:t>Oxygenated-VOCs (</a:t>
            </a:r>
            <a:r>
              <a:rPr lang="en-US" sz="2400" b="1" dirty="0" err="1" smtClean="0"/>
              <a:t>eg</a:t>
            </a:r>
            <a:r>
              <a:rPr lang="en-US" sz="2400" b="1" dirty="0" smtClean="0"/>
              <a:t> CH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OH; CH3COCH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, CH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CHO, </a:t>
            </a:r>
            <a:r>
              <a:rPr lang="en-US" sz="2400" b="1" dirty="0" err="1" smtClean="0"/>
              <a:t>etc</a:t>
            </a:r>
            <a:endParaRPr lang="en-US" sz="2400" b="1" dirty="0" smtClean="0"/>
          </a:p>
          <a:p>
            <a:r>
              <a:rPr lang="en-US" sz="2400" b="1" dirty="0" smtClean="0"/>
              <a:t>CO, </a:t>
            </a:r>
            <a:r>
              <a:rPr lang="en-US" sz="2400" b="1" dirty="0" err="1" smtClean="0"/>
              <a:t>NO</a:t>
            </a:r>
            <a:r>
              <a:rPr lang="en-US" sz="2400" b="1" baseline="-25000" dirty="0" err="1" smtClean="0"/>
              <a:t>x</a:t>
            </a:r>
            <a:r>
              <a:rPr lang="en-US" sz="2400" b="1" dirty="0" smtClean="0"/>
              <a:t> (NO+NO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), NH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, HONO, </a:t>
            </a:r>
            <a:r>
              <a:rPr lang="en-US" sz="2400" b="1" dirty="0" err="1" smtClean="0"/>
              <a:t>etc</a:t>
            </a:r>
            <a:endParaRPr lang="en-US" sz="2400" b="1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8" y="584775"/>
            <a:ext cx="8178800" cy="527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633948"/>
            <a:ext cx="762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Smoldering			  Flaming</a:t>
            </a:r>
          </a:p>
          <a:p>
            <a:r>
              <a:rPr lang="en-US" sz="2400" b="1" dirty="0" smtClean="0"/>
              <a:t>More VOCs		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↔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/>
              <a:t>	  Lower VOCs</a:t>
            </a:r>
          </a:p>
          <a:p>
            <a:r>
              <a:rPr lang="en-US" sz="2400" b="1" dirty="0" smtClean="0"/>
              <a:t>Less Black carbon	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↔ </a:t>
            </a:r>
            <a:r>
              <a:rPr lang="en-US" sz="2400" b="1" dirty="0" smtClean="0"/>
              <a:t>	  More Black Carbon</a:t>
            </a:r>
          </a:p>
          <a:p>
            <a:r>
              <a:rPr lang="en-US" sz="2400" b="1" dirty="0" smtClean="0"/>
              <a:t>Less </a:t>
            </a:r>
            <a:r>
              <a:rPr lang="en-US" sz="2400" b="1" dirty="0" err="1" smtClean="0"/>
              <a:t>NOx</a:t>
            </a:r>
            <a:r>
              <a:rPr lang="en-US" sz="2400" b="1" dirty="0" smtClean="0"/>
              <a:t>		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↔ </a:t>
            </a:r>
            <a:r>
              <a:rPr lang="en-US" sz="2400" b="1" dirty="0" smtClean="0"/>
              <a:t>	  More </a:t>
            </a:r>
            <a:r>
              <a:rPr lang="en-US" sz="2400" b="1" dirty="0" err="1" smtClean="0"/>
              <a:t>NOx</a:t>
            </a:r>
            <a:endParaRPr lang="en-US" sz="2400" b="1" dirty="0" smtClean="0"/>
          </a:p>
          <a:p>
            <a:r>
              <a:rPr lang="en-US" sz="2400" b="1" dirty="0" smtClean="0"/>
              <a:t>More NH</a:t>
            </a:r>
            <a:r>
              <a:rPr lang="en-US" sz="2400" b="1" baseline="-25000" dirty="0" smtClean="0"/>
              <a:t>3		 </a:t>
            </a:r>
            <a:r>
              <a:rPr lang="en-US" sz="2400" b="1" dirty="0" smtClean="0">
                <a:solidFill>
                  <a:srgbClr val="000000"/>
                </a:solidFill>
              </a:rPr>
              <a:t>↔ 	  </a:t>
            </a:r>
            <a:r>
              <a:rPr lang="en-US" sz="2400" b="1" dirty="0" smtClean="0"/>
              <a:t>Less NH</a:t>
            </a:r>
            <a:r>
              <a:rPr lang="en-US" sz="2400" b="1" baseline="-25000" dirty="0" smtClean="0"/>
              <a:t>3</a:t>
            </a:r>
          </a:p>
          <a:p>
            <a:r>
              <a:rPr lang="en-US" sz="2400" b="1" dirty="0" smtClean="0"/>
              <a:t>More primary 	PM</a:t>
            </a:r>
            <a:r>
              <a:rPr lang="en-US" sz="2400" b="1" dirty="0" smtClean="0">
                <a:solidFill>
                  <a:srgbClr val="000000"/>
                </a:solidFill>
              </a:rPr>
              <a:t> 	 ↔ 	 </a:t>
            </a:r>
            <a:r>
              <a:rPr lang="en-US" sz="2400" b="1" dirty="0" smtClean="0"/>
              <a:t>Less primary PM</a:t>
            </a:r>
          </a:p>
          <a:p>
            <a:endParaRPr lang="en-US" sz="2400" b="1" dirty="0" smtClean="0"/>
          </a:p>
          <a:p>
            <a:pPr algn="ctr"/>
            <a:endParaRPr lang="en-US" sz="3600" b="1" dirty="0">
              <a:solidFill>
                <a:srgbClr val="FF99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9900"/>
                </a:solidFill>
              </a:rPr>
              <a:t>Per kg fuel consumed</a:t>
            </a:r>
            <a:endParaRPr lang="en-US" sz="36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4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039" y="0"/>
            <a:ext cx="9116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9"/>
                </a:solidFill>
              </a:rPr>
              <a:t>Modified Combustion Efficiency (MCE)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266032"/>
            <a:ext cx="7224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</a:t>
            </a:r>
            <a:r>
              <a:rPr lang="en-US" sz="2400" b="1" baseline="-25000" dirty="0" smtClean="0"/>
              <a:t>2</a:t>
            </a:r>
          </a:p>
          <a:p>
            <a:r>
              <a:rPr lang="en-US" sz="2400" b="1" dirty="0" smtClean="0"/>
              <a:t>Primary aerosols (largely Organic compounds)</a:t>
            </a:r>
          </a:p>
          <a:p>
            <a:r>
              <a:rPr lang="en-US" sz="2400" b="1" dirty="0" smtClean="0"/>
              <a:t>Volatile Organic Compounds (VOCs = gas phase)</a:t>
            </a:r>
          </a:p>
          <a:p>
            <a:r>
              <a:rPr lang="en-US" sz="2400" b="1" dirty="0" smtClean="0"/>
              <a:t>Oxygenated-VOCs (</a:t>
            </a:r>
            <a:r>
              <a:rPr lang="en-US" sz="2400" b="1" dirty="0" err="1" smtClean="0"/>
              <a:t>eg</a:t>
            </a:r>
            <a:r>
              <a:rPr lang="en-US" sz="2400" b="1" dirty="0" smtClean="0"/>
              <a:t> CH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OH; CH3COCH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, CH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CHO, </a:t>
            </a:r>
            <a:r>
              <a:rPr lang="en-US" sz="2400" b="1" dirty="0" err="1" smtClean="0"/>
              <a:t>etc</a:t>
            </a:r>
            <a:endParaRPr lang="en-US" sz="2400" b="1" dirty="0" smtClean="0"/>
          </a:p>
          <a:p>
            <a:r>
              <a:rPr lang="en-US" sz="2400" b="1" dirty="0" smtClean="0"/>
              <a:t>CO, </a:t>
            </a:r>
            <a:r>
              <a:rPr lang="en-US" sz="2400" b="1" dirty="0" err="1" smtClean="0"/>
              <a:t>NO</a:t>
            </a:r>
            <a:r>
              <a:rPr lang="en-US" sz="2400" b="1" baseline="-25000" dirty="0" err="1" smtClean="0"/>
              <a:t>x</a:t>
            </a:r>
            <a:r>
              <a:rPr lang="en-US" sz="2400" b="1" dirty="0" smtClean="0"/>
              <a:t> (NO+NO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), NH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, HONO, </a:t>
            </a:r>
            <a:r>
              <a:rPr lang="en-US" sz="2400" b="1" dirty="0" err="1" smtClean="0"/>
              <a:t>etc</a:t>
            </a:r>
            <a:endParaRPr lang="en-US" sz="2400" b="1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8" y="676215"/>
            <a:ext cx="8178800" cy="517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1066800"/>
            <a:ext cx="6858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MCE =  CO</a:t>
            </a:r>
            <a:r>
              <a:rPr lang="en-US" sz="4400" b="1" baseline="-25000" dirty="0" smtClean="0"/>
              <a:t>2 </a:t>
            </a:r>
            <a:r>
              <a:rPr lang="en-US" sz="4400" b="1" dirty="0"/>
              <a:t>/ [</a:t>
            </a:r>
            <a:r>
              <a:rPr lang="en-US" sz="4400" b="1" dirty="0" smtClean="0"/>
              <a:t>CO</a:t>
            </a:r>
            <a:r>
              <a:rPr lang="en-US" sz="4400" b="1" baseline="-25000" dirty="0" smtClean="0"/>
              <a:t>2 </a:t>
            </a:r>
            <a:r>
              <a:rPr lang="en-US" sz="4400" b="1" baseline="30000" dirty="0" smtClean="0"/>
              <a:t> </a:t>
            </a:r>
            <a:r>
              <a:rPr lang="en-US" sz="4400" b="1" dirty="0" smtClean="0"/>
              <a:t>+ CO]</a:t>
            </a:r>
          </a:p>
          <a:p>
            <a:pPr>
              <a:spcBef>
                <a:spcPts val="1200"/>
              </a:spcBef>
            </a:pPr>
            <a:r>
              <a:rPr lang="en-US" sz="3600" b="1" dirty="0" smtClean="0">
                <a:solidFill>
                  <a:srgbClr val="C00000"/>
                </a:solidFill>
              </a:rPr>
              <a:t>Smoldering		  Flaming</a:t>
            </a:r>
          </a:p>
          <a:p>
            <a:r>
              <a:rPr lang="en-US" sz="3600" b="1" dirty="0" smtClean="0"/>
              <a:t>MCE &lt;  0.9     </a:t>
            </a:r>
            <a:r>
              <a:rPr lang="en-US" sz="3600" b="1" dirty="0" smtClean="0">
                <a:solidFill>
                  <a:srgbClr val="000000"/>
                </a:solidFill>
              </a:rPr>
              <a:t>↔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smtClean="0"/>
              <a:t>	  MCE &gt; 0.9</a:t>
            </a:r>
          </a:p>
          <a:p>
            <a:pPr algn="ctr"/>
            <a:endParaRPr lang="en-US" sz="3600" b="1" dirty="0" smtClean="0">
              <a:solidFill>
                <a:srgbClr val="FF9900"/>
              </a:solidFill>
            </a:endParaRPr>
          </a:p>
          <a:p>
            <a:pPr algn="ctr"/>
            <a:endParaRPr lang="en-US" sz="36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extras.denverpost.com/media/photos/neighbors/b7093a6d9df049365b509f9dc40ee3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479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116" y="76200"/>
            <a:ext cx="82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9"/>
                </a:solidFill>
              </a:rPr>
              <a:t>Photochemical processing in a wildfire plume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116" y="990600"/>
            <a:ext cx="83770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b="1" dirty="0" smtClean="0"/>
              <a:t>Cloud scavenging for soluble </a:t>
            </a:r>
            <a:r>
              <a:rPr lang="en-US" sz="3200" b="1" dirty="0" err="1" smtClean="0"/>
              <a:t>speces</a:t>
            </a:r>
            <a:r>
              <a:rPr lang="en-US" sz="3200" b="1" dirty="0" smtClean="0"/>
              <a:t> (</a:t>
            </a:r>
            <a:r>
              <a:rPr lang="en-US" sz="3200" b="1" dirty="0" err="1" smtClean="0"/>
              <a:t>eg</a:t>
            </a:r>
            <a:r>
              <a:rPr lang="en-US" sz="3200" b="1" dirty="0" smtClean="0"/>
              <a:t> aerosols, HNO</a:t>
            </a:r>
            <a:r>
              <a:rPr lang="en-US" sz="3200" b="1" baseline="-25000" dirty="0" smtClean="0"/>
              <a:t>3</a:t>
            </a:r>
            <a:r>
              <a:rPr lang="en-US" sz="3200" b="1" dirty="0" smtClean="0"/>
              <a:t>, NH</a:t>
            </a:r>
            <a:r>
              <a:rPr lang="en-US" sz="3200" b="1" baseline="-25000" dirty="0" smtClean="0"/>
              <a:t>3</a:t>
            </a:r>
            <a:r>
              <a:rPr lang="en-US" sz="3200" b="1" dirty="0" smtClean="0"/>
              <a:t>, HNO</a:t>
            </a:r>
            <a:r>
              <a:rPr lang="en-US" sz="3200" b="1" baseline="-25000" dirty="0" smtClean="0"/>
              <a:t>3</a:t>
            </a:r>
            <a:r>
              <a:rPr lang="en-US" sz="3200" b="1" dirty="0" smtClean="0"/>
              <a:t>, etc.</a:t>
            </a:r>
          </a:p>
          <a:p>
            <a:pPr marL="457200" indent="-457200">
              <a:buFontTx/>
              <a:buAutoNum type="arabicPeriod"/>
            </a:pPr>
            <a:r>
              <a:rPr lang="en-US" sz="3200" b="1" dirty="0"/>
              <a:t>Aerosol Evaporation and/or growth due to phase transitions.</a:t>
            </a:r>
          </a:p>
          <a:p>
            <a:pPr marL="457200" indent="-457200">
              <a:buFontTx/>
              <a:buAutoNum type="arabicPeriod"/>
            </a:pPr>
            <a:r>
              <a:rPr lang="en-US" sz="3200" b="1" dirty="0" smtClean="0"/>
              <a:t>Oxidation </a:t>
            </a:r>
            <a:r>
              <a:rPr lang="en-US" sz="3200" b="1" dirty="0"/>
              <a:t>and/or </a:t>
            </a:r>
            <a:r>
              <a:rPr lang="en-US" sz="3200" b="1" dirty="0" smtClean="0"/>
              <a:t>reaction</a:t>
            </a:r>
          </a:p>
          <a:p>
            <a:endParaRPr lang="en-US" sz="3200" b="1" dirty="0"/>
          </a:p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More volatile VOC + ox = Less volatile OVOC</a:t>
            </a:r>
            <a:endParaRPr lang="en-US" sz="3200" b="1" dirty="0">
              <a:solidFill>
                <a:srgbClr val="C00000"/>
              </a:solidFill>
            </a:endParaRPr>
          </a:p>
          <a:p>
            <a:pPr marL="457200" indent="-457200">
              <a:buAutoNum type="arabicPeriod"/>
            </a:pPr>
            <a:endParaRPr lang="en-US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166783"/>
            <a:ext cx="8229600" cy="3853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		  Dilution</a:t>
            </a:r>
          </a:p>
          <a:p>
            <a:pPr marL="0" indent="0">
              <a:buNone/>
            </a:pPr>
            <a:r>
              <a:rPr lang="en-US" sz="2400" b="1" dirty="0" smtClean="0"/>
              <a:t>Primary aerosol	      Loss of 		VOC + ox   = </a:t>
            </a:r>
            <a:r>
              <a:rPr lang="en-US" sz="2400" b="1" dirty="0"/>
              <a:t>	 </a:t>
            </a:r>
            <a:r>
              <a:rPr lang="en-US" sz="2400" b="1" dirty="0" smtClean="0"/>
              <a:t>  (</a:t>
            </a:r>
            <a:r>
              <a:rPr lang="en-US" sz="2400" b="1" dirty="0"/>
              <a:t>90% Organic) </a:t>
            </a:r>
            <a:r>
              <a:rPr lang="en-US" sz="2400" b="1" dirty="0" smtClean="0"/>
              <a:t>		</a:t>
            </a:r>
            <a:r>
              <a:rPr lang="en-US" sz="2400" b="1" dirty="0"/>
              <a:t> </a:t>
            </a:r>
            <a:r>
              <a:rPr lang="en-US" sz="2400" b="1" dirty="0" smtClean="0"/>
              <a:t>    Aerosol mass	Secondary Organic 						Aerosol production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>			    Black carbon  	   BC + SOA coating</a:t>
            </a:r>
          </a:p>
          <a:p>
            <a:pPr marL="0" indent="0">
              <a:buNone/>
            </a:pPr>
            <a:r>
              <a:rPr lang="en-US" sz="2400" b="1" dirty="0" smtClean="0"/>
              <a:t>	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2116" y="76200"/>
            <a:ext cx="8209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9"/>
                </a:solidFill>
              </a:rPr>
              <a:t>Primary and secondary Organic Aerosols in a wildfire plume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09599" y="1623522"/>
            <a:ext cx="1418275" cy="104347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33600" y="2133600"/>
            <a:ext cx="1143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382325" y="1869358"/>
            <a:ext cx="1037275" cy="721442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18701" y="1259758"/>
            <a:ext cx="1752600" cy="140724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97705" y="1447800"/>
            <a:ext cx="1135598" cy="9906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575701" y="2209800"/>
            <a:ext cx="98689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415853" y="4066304"/>
            <a:ext cx="1037275" cy="7214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48200" y="4427025"/>
            <a:ext cx="98689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851507" y="3934700"/>
            <a:ext cx="1601506" cy="116875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133622" y="4130656"/>
            <a:ext cx="1037275" cy="7214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http://extras.denverpost.com/media/photos/neighbors/b7093a6d9df049365b509f9dc40ee3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8" y="762000"/>
            <a:ext cx="897199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116" y="76200"/>
            <a:ext cx="82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99"/>
                </a:solidFill>
              </a:rPr>
              <a:t>NOx</a:t>
            </a:r>
            <a:r>
              <a:rPr lang="en-US" sz="3200" b="1" dirty="0" smtClean="0">
                <a:solidFill>
                  <a:srgbClr val="000099"/>
                </a:solidFill>
              </a:rPr>
              <a:t>/O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3</a:t>
            </a:r>
            <a:r>
              <a:rPr lang="en-US" sz="3200" b="1" dirty="0" smtClean="0">
                <a:solidFill>
                  <a:srgbClr val="000099"/>
                </a:solidFill>
              </a:rPr>
              <a:t> chemistry in a wildfire plume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64458"/>
            <a:ext cx="90309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000" b="1" dirty="0" smtClean="0"/>
              <a:t>Primary emissions of </a:t>
            </a:r>
            <a:r>
              <a:rPr lang="en-US" sz="3000" b="1" dirty="0" err="1" smtClean="0"/>
              <a:t>NOx</a:t>
            </a:r>
            <a:r>
              <a:rPr lang="en-US" sz="3000" b="1" dirty="0"/>
              <a:t> </a:t>
            </a:r>
            <a:r>
              <a:rPr lang="en-US" sz="3000" b="1" dirty="0" smtClean="0"/>
              <a:t>and HONO;</a:t>
            </a:r>
          </a:p>
          <a:p>
            <a:pPr marL="457200" indent="-457200">
              <a:buAutoNum type="arabicPeriod"/>
            </a:pPr>
            <a:r>
              <a:rPr lang="en-US" sz="3000" b="1" dirty="0" smtClean="0"/>
              <a:t>HONO may be important for rapid production of OH;</a:t>
            </a:r>
          </a:p>
          <a:p>
            <a:pPr marL="457200" indent="-457200">
              <a:buAutoNum type="arabicPeriod"/>
            </a:pPr>
            <a:r>
              <a:rPr lang="en-US" sz="3000" b="1" dirty="0" err="1" smtClean="0"/>
              <a:t>NOx</a:t>
            </a:r>
            <a:r>
              <a:rPr lang="en-US" sz="3000" b="1" dirty="0" smtClean="0"/>
              <a:t> can produce O</a:t>
            </a:r>
            <a:r>
              <a:rPr lang="en-US" sz="3000" b="1" baseline="-25000" dirty="0" smtClean="0"/>
              <a:t>3</a:t>
            </a:r>
            <a:r>
              <a:rPr lang="en-US" sz="3000" b="1" dirty="0" smtClean="0"/>
              <a:t> via known route, but </a:t>
            </a:r>
            <a:r>
              <a:rPr lang="en-US" sz="3000" b="1" dirty="0" err="1" smtClean="0"/>
              <a:t>NOx</a:t>
            </a:r>
            <a:r>
              <a:rPr lang="en-US" sz="3000" b="1" dirty="0" smtClean="0"/>
              <a:t> is usually scavenged quickly to PAN due to large amounts of acetaldehyde (CH</a:t>
            </a:r>
            <a:r>
              <a:rPr lang="en-US" sz="3000" b="1" baseline="-25000" dirty="0" smtClean="0"/>
              <a:t>3</a:t>
            </a:r>
            <a:r>
              <a:rPr lang="en-US" sz="3000" b="1" dirty="0" smtClean="0"/>
              <a:t>COH) in fire emissions:          NO</a:t>
            </a:r>
            <a:r>
              <a:rPr lang="en-US" sz="3000" b="1" baseline="-25000" dirty="0" smtClean="0"/>
              <a:t>2 </a:t>
            </a:r>
            <a:r>
              <a:rPr lang="en-US" sz="3000" b="1" dirty="0" smtClean="0"/>
              <a:t> +  CH</a:t>
            </a:r>
            <a:r>
              <a:rPr lang="en-US" sz="3000" b="1" baseline="-25000" dirty="0" smtClean="0"/>
              <a:t>3</a:t>
            </a:r>
            <a:r>
              <a:rPr lang="en-US" sz="3000" b="1" dirty="0" smtClean="0"/>
              <a:t>CO</a:t>
            </a:r>
            <a:r>
              <a:rPr lang="en-US" sz="3000" b="1" baseline="30000" dirty="0" smtClean="0"/>
              <a:t>.</a:t>
            </a:r>
            <a:r>
              <a:rPr lang="en-US" sz="3000" b="1" dirty="0" smtClean="0"/>
              <a:t> + O</a:t>
            </a:r>
            <a:r>
              <a:rPr lang="en-US" sz="3000" b="1" baseline="-25000" dirty="0" smtClean="0"/>
              <a:t>2</a:t>
            </a:r>
            <a:r>
              <a:rPr lang="en-US" sz="3000" b="1" dirty="0" smtClean="0"/>
              <a:t> = CH</a:t>
            </a:r>
            <a:r>
              <a:rPr lang="en-US" sz="3000" b="1" baseline="-25000" dirty="0" smtClean="0"/>
              <a:t>3</a:t>
            </a:r>
            <a:r>
              <a:rPr lang="en-US" sz="3000" b="1" dirty="0" smtClean="0"/>
              <a:t>COOONO</a:t>
            </a:r>
            <a:r>
              <a:rPr lang="en-US" sz="3000" b="1" baseline="-25000" dirty="0" smtClean="0"/>
              <a:t>2</a:t>
            </a:r>
            <a:r>
              <a:rPr lang="en-US" sz="3000" b="1" dirty="0" smtClean="0"/>
              <a:t> (PAN);</a:t>
            </a:r>
          </a:p>
          <a:p>
            <a:pPr marL="457200" indent="-457200">
              <a:buAutoNum type="arabicPeriod"/>
            </a:pPr>
            <a:r>
              <a:rPr lang="en-US" sz="3000" b="1" dirty="0" smtClean="0"/>
              <a:t>Impact of aerosols on photolysis rates not well known;</a:t>
            </a:r>
          </a:p>
          <a:p>
            <a:pPr marL="457200" indent="-457200">
              <a:buAutoNum type="arabicPeriod"/>
            </a:pPr>
            <a:endParaRPr lang="en-US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27649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Wildfire </a:t>
            </a:r>
            <a:r>
              <a:rPr lang="en-US" b="1" dirty="0">
                <a:solidFill>
                  <a:srgbClr val="000099"/>
                </a:solidFill>
              </a:rPr>
              <a:t>p</a:t>
            </a:r>
            <a:r>
              <a:rPr lang="en-US" b="1" dirty="0" smtClean="0">
                <a:solidFill>
                  <a:srgbClr val="000099"/>
                </a:solidFill>
              </a:rPr>
              <a:t>lume cross-section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22261" y="1787628"/>
            <a:ext cx="7543800" cy="3470172"/>
          </a:xfrm>
          <a:prstGeom prst="ellipse">
            <a:avLst/>
          </a:prstGeom>
          <a:gradFill>
            <a:gsLst>
              <a:gs pos="15000">
                <a:srgbClr val="D6B19C">
                  <a:lumMod val="50000"/>
                  <a:lumOff val="50000"/>
                </a:srgbClr>
              </a:gs>
              <a:gs pos="34000">
                <a:srgbClr val="D49E6C"/>
              </a:gs>
              <a:gs pos="75000">
                <a:srgbClr val="A65528"/>
              </a:gs>
              <a:gs pos="100000">
                <a:srgbClr val="66301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baseline="-25000" dirty="0">
              <a:solidFill>
                <a:srgbClr val="C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52800" y="2362200"/>
            <a:ext cx="533400" cy="468261"/>
          </a:xfrm>
          <a:prstGeom prst="line">
            <a:avLst/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66800" y="762000"/>
            <a:ext cx="1371600" cy="1392494"/>
          </a:xfrm>
          <a:prstGeom prst="line">
            <a:avLst/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" y="1066800"/>
            <a:ext cx="2057400" cy="1981200"/>
          </a:xfrm>
          <a:prstGeom prst="line">
            <a:avLst/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438400" y="2449478"/>
            <a:ext cx="457200" cy="598522"/>
          </a:xfrm>
          <a:prstGeom prst="line">
            <a:avLst/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95600" y="2449478"/>
            <a:ext cx="457200" cy="380983"/>
          </a:xfrm>
          <a:prstGeom prst="line">
            <a:avLst/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86200" y="2362200"/>
            <a:ext cx="457200" cy="521109"/>
          </a:xfrm>
          <a:prstGeom prst="line">
            <a:avLst/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438400" y="1066800"/>
            <a:ext cx="762000" cy="1130096"/>
          </a:xfrm>
          <a:prstGeom prst="straightConnector1">
            <a:avLst/>
          </a:prstGeom>
          <a:ln w="825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338484" y="1333500"/>
            <a:ext cx="919316" cy="1496962"/>
          </a:xfrm>
          <a:prstGeom prst="straightConnector1">
            <a:avLst/>
          </a:prstGeom>
          <a:ln w="825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438400" y="2883309"/>
            <a:ext cx="4111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990000"/>
                </a:solidFill>
              </a:rPr>
              <a:t>Multiple scattering	</a:t>
            </a:r>
            <a:endParaRPr lang="en-US" sz="1400" b="1" dirty="0">
              <a:solidFill>
                <a:srgbClr val="99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0" y="1881267"/>
            <a:ext cx="1524000" cy="1776333"/>
          </a:xfrm>
          <a:prstGeom prst="straightConnector1">
            <a:avLst/>
          </a:prstGeom>
          <a:ln w="825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5-Point Star 40"/>
          <p:cNvSpPr/>
          <p:nvPr/>
        </p:nvSpPr>
        <p:spPr>
          <a:xfrm>
            <a:off x="1457036" y="3581400"/>
            <a:ext cx="457200" cy="550914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817738" y="3775983"/>
            <a:ext cx="5051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Absorption (BC, OC f(</a:t>
            </a:r>
            <a:r>
              <a:rPr lang="el-GR" sz="2800" b="1" dirty="0" smtClean="0"/>
              <a:t>λ</a:t>
            </a:r>
            <a:r>
              <a:rPr lang="en-US" sz="2800" b="1" dirty="0" smtClean="0"/>
              <a:t>))</a:t>
            </a:r>
            <a:endParaRPr lang="en-US" sz="2800" b="1" dirty="0"/>
          </a:p>
        </p:txBody>
      </p:sp>
      <p:sp>
        <p:nvSpPr>
          <p:cNvPr id="47" name="Curved Down Arrow 46"/>
          <p:cNvSpPr/>
          <p:nvPr/>
        </p:nvSpPr>
        <p:spPr>
          <a:xfrm rot="5400000" flipH="1" flipV="1">
            <a:off x="7749955" y="3417428"/>
            <a:ext cx="1219200" cy="7171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10668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0000"/>
                </a:solidFill>
              </a:rPr>
              <a:t>Enhanced albedo</a:t>
            </a:r>
            <a:endParaRPr lang="en-US" sz="1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432" y="2255360"/>
            <a:ext cx="3157968" cy="575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990000"/>
                </a:solidFill>
              </a:rPr>
              <a:t>O</a:t>
            </a:r>
            <a:r>
              <a:rPr lang="en-US" sz="2400" b="1" baseline="-25000" dirty="0" smtClean="0">
                <a:solidFill>
                  <a:srgbClr val="990000"/>
                </a:solidFill>
              </a:rPr>
              <a:t>3 </a:t>
            </a:r>
            <a:r>
              <a:rPr lang="en-US" sz="2400" b="1" dirty="0" smtClean="0">
                <a:solidFill>
                  <a:srgbClr val="990000"/>
                </a:solidFill>
              </a:rPr>
              <a:t> + H</a:t>
            </a:r>
            <a:r>
              <a:rPr lang="en-US" sz="2400" b="1" baseline="-25000" dirty="0" smtClean="0">
                <a:solidFill>
                  <a:srgbClr val="990000"/>
                </a:solidFill>
              </a:rPr>
              <a:t>2</a:t>
            </a:r>
            <a:r>
              <a:rPr lang="en-US" sz="2400" b="1" dirty="0" smtClean="0">
                <a:solidFill>
                  <a:srgbClr val="990000"/>
                </a:solidFill>
              </a:rPr>
              <a:t>O + UV = OH</a:t>
            </a:r>
            <a:endParaRPr lang="en-US" sz="2400" b="1" baseline="-25000" dirty="0">
              <a:solidFill>
                <a:srgbClr val="99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5927" y="3328083"/>
            <a:ext cx="2187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990000"/>
                </a:solidFill>
              </a:rPr>
              <a:t>Entrainment</a:t>
            </a:r>
            <a:endParaRPr lang="en-US" sz="1400" b="1" dirty="0">
              <a:solidFill>
                <a:srgbClr val="99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5181600"/>
                <a:ext cx="9144000" cy="830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990000"/>
                    </a:solidFill>
                  </a:rPr>
                  <a:t>Need AOD and single scattering albedo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3600" b="1" i="1" smtClean="0">
                            <a:solidFill>
                              <a:srgbClr val="990000"/>
                            </a:solidFill>
                            <a:latin typeface="Cambria Math"/>
                          </a:rPr>
                          <m:t>𝝈</m:t>
                        </m:r>
                        <m:r>
                          <a:rPr lang="en-US" sz="3600" b="1" i="1" baseline="-25000" smtClean="0">
                            <a:solidFill>
                              <a:srgbClr val="990000"/>
                            </a:solidFill>
                            <a:latin typeface="Cambria Math"/>
                          </a:rPr>
                          <m:t>𝒔</m:t>
                        </m:r>
                      </m:num>
                      <m:den>
                        <m:r>
                          <a:rPr lang="el-GR" sz="3600" b="1" i="1">
                            <a:solidFill>
                              <a:srgbClr val="990000"/>
                            </a:solidFill>
                            <a:latin typeface="Cambria Math"/>
                          </a:rPr>
                          <m:t>𝝈</m:t>
                        </m:r>
                        <m:r>
                          <a:rPr lang="en-US" sz="3600" b="1" i="1" baseline="-25000">
                            <a:solidFill>
                              <a:srgbClr val="990000"/>
                            </a:solidFill>
                            <a:latin typeface="Cambria Math"/>
                          </a:rPr>
                          <m:t>𝒔</m:t>
                        </m:r>
                        <m:r>
                          <a:rPr lang="en-US" sz="3600" b="1" i="1" smtClean="0">
                            <a:solidFill>
                              <a:srgbClr val="99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l-GR" sz="3600" b="1" i="1">
                            <a:solidFill>
                              <a:srgbClr val="990000"/>
                            </a:solidFill>
                            <a:latin typeface="Cambria Math"/>
                          </a:rPr>
                          <m:t>𝝈</m:t>
                        </m:r>
                        <m:r>
                          <a:rPr lang="en-US" sz="3600" b="1" i="1" baseline="-25000" smtClean="0">
                            <a:solidFill>
                              <a:srgbClr val="990000"/>
                            </a:solidFill>
                            <a:latin typeface="Cambria Math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990000"/>
                    </a:solidFill>
                  </a:rPr>
                  <a:t>)   as a function of </a:t>
                </a:r>
                <a:r>
                  <a:rPr lang="el-GR" sz="2400" b="1" dirty="0" smtClean="0">
                    <a:solidFill>
                      <a:srgbClr val="990000"/>
                    </a:solidFill>
                  </a:rPr>
                  <a:t>λ</a:t>
                </a:r>
                <a:endParaRPr lang="en-US" sz="2400" b="1" dirty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81600"/>
                <a:ext cx="9144000" cy="830227"/>
              </a:xfrm>
              <a:prstGeom prst="rect">
                <a:avLst/>
              </a:prstGeom>
              <a:blipFill rotWithShape="1">
                <a:blip r:embed="rId2"/>
                <a:stretch>
                  <a:fillRect b="-6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151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3333CC"/>
                </a:solidFill>
              </a:rPr>
              <a:t>Fire </a:t>
            </a:r>
            <a:r>
              <a:rPr lang="en-US" sz="3200" b="1" dirty="0" smtClean="0">
                <a:solidFill>
                  <a:srgbClr val="3333CC"/>
                </a:solidFill>
              </a:rPr>
              <a:t>plumes are very </a:t>
            </a:r>
            <a:r>
              <a:rPr lang="en-US" sz="3200" b="1" dirty="0">
                <a:solidFill>
                  <a:srgbClr val="3333CC"/>
                </a:solidFill>
              </a:rPr>
              <a:t>different from urban </a:t>
            </a:r>
            <a:r>
              <a:rPr lang="en-US" sz="3200" b="1" dirty="0" smtClean="0">
                <a:solidFill>
                  <a:srgbClr val="3333CC"/>
                </a:solidFill>
              </a:rPr>
              <a:t>plumes</a:t>
            </a:r>
            <a:endParaRPr lang="en-US" sz="3200" b="1" dirty="0">
              <a:solidFill>
                <a:srgbClr val="3333CC"/>
              </a:solidFill>
            </a:endParaRPr>
          </a:p>
        </p:txBody>
      </p:sp>
      <p:pic>
        <p:nvPicPr>
          <p:cNvPr id="13314" name="Picture 2" descr="C:\Users\djaffe\Documents\Data\MBO_analysis\Summer2012\Sisterns_fir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" y="673510"/>
            <a:ext cx="4489655" cy="35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968" y="4114800"/>
            <a:ext cx="4589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Pole Creek fire on 9/19/ 2012 </a:t>
            </a:r>
          </a:p>
          <a:p>
            <a:endParaRPr lang="en-US" sz="2400" b="1" dirty="0"/>
          </a:p>
          <a:p>
            <a:r>
              <a:rPr lang="en-US" sz="2400" b="1" dirty="0" smtClean="0"/>
              <a:t>CO   &gt;  9000 </a:t>
            </a:r>
            <a:r>
              <a:rPr lang="en-US" sz="2400" b="1" dirty="0" err="1" smtClean="0"/>
              <a:t>ppbv</a:t>
            </a:r>
            <a:r>
              <a:rPr lang="en-US" sz="2400" b="1" dirty="0" smtClean="0"/>
              <a:t> CO</a:t>
            </a:r>
          </a:p>
          <a:p>
            <a:r>
              <a:rPr lang="en-US" sz="2400" b="1" dirty="0" smtClean="0"/>
              <a:t>PM</a:t>
            </a:r>
            <a:r>
              <a:rPr lang="en-US" sz="2400" b="1" baseline="-14000" dirty="0"/>
              <a:t>1</a:t>
            </a:r>
            <a:r>
              <a:rPr lang="en-US" sz="2400" b="1" dirty="0" smtClean="0"/>
              <a:t> &gt; 1000 µg/m</a:t>
            </a:r>
            <a:r>
              <a:rPr lang="en-US" sz="2400" b="1" baseline="30000" dirty="0" smtClean="0"/>
              <a:t>3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708521"/>
            <a:ext cx="441959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990000"/>
                </a:solidFill>
              </a:rPr>
              <a:t>Huge PM levels, which impacts chemistry and photolysis.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b="1" dirty="0">
                <a:solidFill>
                  <a:srgbClr val="990000"/>
                </a:solidFill>
              </a:rPr>
              <a:t>Emissions vary dramatically with time, combustion efficiency, etc.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990000"/>
                </a:solidFill>
              </a:rPr>
              <a:t>Very different chemistry: </a:t>
            </a:r>
            <a:r>
              <a:rPr lang="en-US" sz="2200" b="1" dirty="0">
                <a:solidFill>
                  <a:srgbClr val="990000"/>
                </a:solidFill>
              </a:rPr>
              <a:t> </a:t>
            </a:r>
            <a:r>
              <a:rPr lang="en-US" sz="2200" b="1" dirty="0" smtClean="0">
                <a:solidFill>
                  <a:srgbClr val="990000"/>
                </a:solidFill>
              </a:rPr>
              <a:t> Oxy-VOCs, PAN, HONO, etc.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990000"/>
                </a:solidFill>
              </a:rPr>
              <a:t>This makes modeling O</a:t>
            </a:r>
            <a:r>
              <a:rPr lang="en-US" sz="2200" b="1" baseline="-25000" dirty="0" smtClean="0">
                <a:solidFill>
                  <a:srgbClr val="990000"/>
                </a:solidFill>
              </a:rPr>
              <a:t>3 </a:t>
            </a:r>
            <a:r>
              <a:rPr lang="en-US" sz="2200" b="1" dirty="0" smtClean="0">
                <a:solidFill>
                  <a:srgbClr val="990000"/>
                </a:solidFill>
              </a:rPr>
              <a:t>in wildfire plumes very tough!</a:t>
            </a:r>
          </a:p>
          <a:p>
            <a:r>
              <a:rPr lang="en-US" sz="2200" b="1" dirty="0" smtClean="0">
                <a:solidFill>
                  <a:srgbClr val="0000FF"/>
                </a:solidFill>
              </a:rPr>
              <a:t>At MBO we found PAN to be 48% of </a:t>
            </a:r>
            <a:r>
              <a:rPr lang="en-US" sz="2200" b="1" dirty="0" err="1" smtClean="0">
                <a:solidFill>
                  <a:srgbClr val="0000FF"/>
                </a:solidFill>
              </a:rPr>
              <a:t>NOy</a:t>
            </a:r>
            <a:r>
              <a:rPr lang="en-US" sz="2200" b="1" dirty="0" smtClean="0">
                <a:solidFill>
                  <a:srgbClr val="0000FF"/>
                </a:solidFill>
              </a:rPr>
              <a:t> in 6 plumes (</a:t>
            </a:r>
            <a:r>
              <a:rPr lang="en-US" sz="2200" b="1" dirty="0" err="1" smtClean="0">
                <a:solidFill>
                  <a:srgbClr val="0000FF"/>
                </a:solidFill>
              </a:rPr>
              <a:t>Wigder</a:t>
            </a:r>
            <a:r>
              <a:rPr lang="en-US" sz="2200" b="1" dirty="0" smtClean="0">
                <a:solidFill>
                  <a:srgbClr val="0000FF"/>
                </a:solidFill>
              </a:rPr>
              <a:t> et al 2014) compared to 10-15% for urban plumes (Roberts 2008).  This likely contributes to significant O</a:t>
            </a:r>
            <a:r>
              <a:rPr lang="en-US" sz="2200" b="1" baseline="-25000" dirty="0" smtClean="0">
                <a:solidFill>
                  <a:srgbClr val="0000FF"/>
                </a:solidFill>
              </a:rPr>
              <a:t>3</a:t>
            </a:r>
            <a:r>
              <a:rPr lang="en-US" sz="2200" b="1" dirty="0" smtClean="0">
                <a:solidFill>
                  <a:srgbClr val="0000FF"/>
                </a:solidFill>
              </a:rPr>
              <a:t> production far downwind (Jaffe and </a:t>
            </a:r>
            <a:r>
              <a:rPr lang="en-US" sz="2200" b="1" dirty="0" err="1" smtClean="0">
                <a:solidFill>
                  <a:srgbClr val="0000FF"/>
                </a:solidFill>
              </a:rPr>
              <a:t>Wigder</a:t>
            </a:r>
            <a:r>
              <a:rPr lang="en-US" sz="2200" b="1" dirty="0" smtClean="0">
                <a:solidFill>
                  <a:srgbClr val="0000FF"/>
                </a:solidFill>
              </a:rPr>
              <a:t> 2013).</a:t>
            </a:r>
          </a:p>
        </p:txBody>
      </p:sp>
    </p:spTree>
    <p:extLst>
      <p:ext uri="{BB962C8B-B14F-4D97-AF65-F5344CB8AC3E}">
        <p14:creationId xmlns:p14="http://schemas.microsoft.com/office/powerpoint/2010/main" val="132211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28600" y="146050"/>
            <a:ext cx="8382000" cy="4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FF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rgbClr val="FF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rgbClr val="FF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rgbClr val="FF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rgbClr val="FF3399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3200" b="1">
                <a:solidFill>
                  <a:srgbClr val="FF3399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3200" b="1">
                <a:solidFill>
                  <a:srgbClr val="FF3399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3200" b="1">
                <a:solidFill>
                  <a:srgbClr val="FF3399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3200" b="1">
                <a:solidFill>
                  <a:srgbClr val="FF3399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dirty="0">
                <a:solidFill>
                  <a:srgbClr val="0033CC"/>
                </a:solidFill>
              </a:rPr>
              <a:t>Mt. Bachelor, Oregon, 2.7 km above sea level</a:t>
            </a:r>
          </a:p>
        </p:txBody>
      </p:sp>
      <p:pic>
        <p:nvPicPr>
          <p:cNvPr id="26628" name="Picture 4" descr="MBO2_by_Randy_Hopf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55742"/>
            <a:ext cx="6563199" cy="3998836"/>
          </a:xfrm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81000" y="4554578"/>
            <a:ext cx="8763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FF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rgbClr val="FF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rgbClr val="FF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rgbClr val="FF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rgbClr val="FF3399"/>
                </a:solidFill>
                <a:latin typeface="Times New Roman" pitchFamily="18" charset="0"/>
              </a:defRPr>
            </a:lvl5pPr>
            <a:lvl6pPr marL="2514600" indent="-2286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3200" b="1">
                <a:solidFill>
                  <a:srgbClr val="FF3399"/>
                </a:solidFill>
                <a:latin typeface="Times New Roman" pitchFamily="18" charset="0"/>
              </a:defRPr>
            </a:lvl6pPr>
            <a:lvl7pPr marL="2971800" indent="-2286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3200" b="1">
                <a:solidFill>
                  <a:srgbClr val="FF3399"/>
                </a:solidFill>
                <a:latin typeface="Times New Roman" pitchFamily="18" charset="0"/>
              </a:defRPr>
            </a:lvl7pPr>
            <a:lvl8pPr marL="3429000" indent="-2286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3200" b="1">
                <a:solidFill>
                  <a:srgbClr val="FF3399"/>
                </a:solidFill>
                <a:latin typeface="Times New Roman" pitchFamily="18" charset="0"/>
              </a:defRPr>
            </a:lvl8pPr>
            <a:lvl9pPr marL="3886200" indent="-2286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3200" b="1">
                <a:solidFill>
                  <a:srgbClr val="FF3399"/>
                </a:solidFill>
                <a:latin typeface="Times New Roman" pitchFamily="18" charset="0"/>
              </a:defRPr>
            </a:lvl9pPr>
          </a:lstStyle>
          <a:p>
            <a:pPr indent="280988" algn="l" eaLnBrk="1" hangingPunct="1">
              <a:lnSpc>
                <a:spcPct val="100000"/>
              </a:lnSpc>
              <a:buFont typeface="Wingdings" pitchFamily="2" charset="2"/>
              <a:buChar char="v"/>
            </a:pPr>
            <a:r>
              <a:rPr lang="en-US" sz="1900" dirty="0" smtClean="0">
                <a:solidFill>
                  <a:srgbClr val="C00000"/>
                </a:solidFill>
                <a:latin typeface="Arial" pitchFamily="34" charset="0"/>
              </a:rPr>
              <a:t>The only </a:t>
            </a:r>
            <a:r>
              <a:rPr lang="en-US" sz="1900" dirty="0">
                <a:solidFill>
                  <a:srgbClr val="C00000"/>
                </a:solidFill>
                <a:latin typeface="Arial" pitchFamily="34" charset="0"/>
              </a:rPr>
              <a:t>high elevation/free </a:t>
            </a:r>
            <a:r>
              <a:rPr lang="en-US" sz="1900" dirty="0" smtClean="0">
                <a:solidFill>
                  <a:srgbClr val="C00000"/>
                </a:solidFill>
                <a:latin typeface="Arial" pitchFamily="34" charset="0"/>
              </a:rPr>
              <a:t>trop </a:t>
            </a:r>
            <a:r>
              <a:rPr lang="en-US" sz="1900" dirty="0">
                <a:solidFill>
                  <a:srgbClr val="C00000"/>
                </a:solidFill>
                <a:latin typeface="Arial" pitchFamily="34" charset="0"/>
              </a:rPr>
              <a:t>research site in western U.S. </a:t>
            </a:r>
            <a:r>
              <a:rPr lang="en-US" sz="19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endParaRPr lang="en-US" sz="1900" dirty="0">
              <a:solidFill>
                <a:srgbClr val="C00000"/>
              </a:solidFill>
              <a:latin typeface="Arial" pitchFamily="34" charset="0"/>
            </a:endParaRPr>
          </a:p>
          <a:p>
            <a:pPr indent="280988" algn="l" eaLnBrk="1" hangingPunct="1">
              <a:lnSpc>
                <a:spcPct val="100000"/>
              </a:lnSpc>
              <a:buFont typeface="Wingdings" pitchFamily="2" charset="2"/>
              <a:buChar char="v"/>
            </a:pPr>
            <a:r>
              <a:rPr lang="en-US" sz="1900" dirty="0" smtClean="0">
                <a:solidFill>
                  <a:srgbClr val="C00000"/>
                </a:solidFill>
                <a:latin typeface="Arial" pitchFamily="34" charset="0"/>
              </a:rPr>
              <a:t>Continuous </a:t>
            </a:r>
            <a:r>
              <a:rPr lang="en-US" sz="1900" dirty="0">
                <a:solidFill>
                  <a:srgbClr val="C00000"/>
                </a:solidFill>
                <a:latin typeface="Arial" pitchFamily="34" charset="0"/>
              </a:rPr>
              <a:t>observations of CO, O</a:t>
            </a:r>
            <a:r>
              <a:rPr lang="en-US" sz="1900" baseline="-25000" dirty="0">
                <a:solidFill>
                  <a:srgbClr val="C00000"/>
                </a:solidFill>
                <a:latin typeface="Arial" pitchFamily="34" charset="0"/>
              </a:rPr>
              <a:t>3</a:t>
            </a:r>
            <a:r>
              <a:rPr lang="en-US" sz="1900" dirty="0">
                <a:solidFill>
                  <a:srgbClr val="C00000"/>
                </a:solidFill>
                <a:latin typeface="Arial" pitchFamily="34" charset="0"/>
              </a:rPr>
              <a:t>, aerosols and Hg since </a:t>
            </a:r>
            <a:r>
              <a:rPr lang="en-US" sz="1900" dirty="0" smtClean="0">
                <a:solidFill>
                  <a:srgbClr val="C00000"/>
                </a:solidFill>
                <a:latin typeface="Arial" pitchFamily="34" charset="0"/>
              </a:rPr>
              <a:t>2004;</a:t>
            </a:r>
          </a:p>
          <a:p>
            <a:pPr indent="280988" eaLnBrk="1" hangingPunct="1">
              <a:buFont typeface="Wingdings" pitchFamily="2" charset="2"/>
              <a:buChar char="v"/>
            </a:pPr>
            <a:r>
              <a:rPr lang="en-US" sz="1900" dirty="0">
                <a:solidFill>
                  <a:srgbClr val="C00000"/>
                </a:solidFill>
                <a:latin typeface="Arial" pitchFamily="34" charset="0"/>
              </a:rPr>
              <a:t>Frequent detection of Asian </a:t>
            </a:r>
            <a:r>
              <a:rPr lang="en-US" sz="1900" dirty="0" smtClean="0">
                <a:solidFill>
                  <a:srgbClr val="C00000"/>
                </a:solidFill>
                <a:latin typeface="Arial" pitchFamily="34" charset="0"/>
              </a:rPr>
              <a:t>pollution </a:t>
            </a:r>
            <a:r>
              <a:rPr lang="en-US" sz="1900" u="sng" dirty="0">
                <a:solidFill>
                  <a:srgbClr val="C00000"/>
                </a:solidFill>
                <a:latin typeface="Arial" pitchFamily="34" charset="0"/>
              </a:rPr>
              <a:t>and biomass </a:t>
            </a:r>
            <a:r>
              <a:rPr lang="en-US" sz="1900" u="sng" dirty="0" smtClean="0">
                <a:solidFill>
                  <a:srgbClr val="C00000"/>
                </a:solidFill>
                <a:latin typeface="Arial" pitchFamily="34" charset="0"/>
              </a:rPr>
              <a:t>burning</a:t>
            </a:r>
            <a:r>
              <a:rPr lang="en-US" sz="1900" u="sng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900" u="sng" dirty="0" smtClean="0">
                <a:solidFill>
                  <a:srgbClr val="C00000"/>
                </a:solidFill>
                <a:latin typeface="Arial" pitchFamily="34" charset="0"/>
              </a:rPr>
              <a:t>plumes</a:t>
            </a:r>
            <a:r>
              <a:rPr lang="en-US" sz="1900" dirty="0" smtClean="0">
                <a:solidFill>
                  <a:srgbClr val="C00000"/>
                </a:solidFill>
                <a:latin typeface="Arial" pitchFamily="34" charset="0"/>
              </a:rPr>
              <a:t>;</a:t>
            </a:r>
            <a:endParaRPr lang="en-US" sz="1900" dirty="0">
              <a:solidFill>
                <a:srgbClr val="C00000"/>
              </a:solidFill>
              <a:latin typeface="Arial" pitchFamily="34" charset="0"/>
            </a:endParaRPr>
          </a:p>
          <a:p>
            <a:pPr indent="236538" algn="l" eaLnBrk="1" hangingPunct="1">
              <a:lnSpc>
                <a:spcPct val="100000"/>
              </a:lnSpc>
              <a:buFont typeface="Wingdings" pitchFamily="2" charset="2"/>
              <a:buChar char="v"/>
            </a:pPr>
            <a:r>
              <a:rPr lang="en-US" sz="1900" dirty="0" smtClean="0">
                <a:solidFill>
                  <a:srgbClr val="C00000"/>
                </a:solidFill>
                <a:latin typeface="Arial" pitchFamily="34" charset="0"/>
              </a:rPr>
              <a:t>In summer 2013 added AMS from Qi Zhang’s group (UC-Davis)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247"/>
            <a:ext cx="4724399" cy="99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4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Jaffe-group Students, Post-docs and Staff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06582"/>
            <a:ext cx="358588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:\WORK\UW-Web\index_files\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1" y="3810000"/>
            <a:ext cx="2737649" cy="272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8" descr="jaffegroup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45" y="685800"/>
            <a:ext cx="3623187" cy="267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1659"/>
            <a:ext cx="4083360" cy="26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033" y="4038600"/>
            <a:ext cx="3605967" cy="202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26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6858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</a:rPr>
              <a:t>Chemical </a:t>
            </a:r>
            <a:r>
              <a:rPr lang="en-US" sz="3600" b="1" dirty="0" smtClean="0">
                <a:solidFill>
                  <a:srgbClr val="0000FF"/>
                </a:solidFill>
              </a:rPr>
              <a:t>measurements at MBO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832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85800"/>
            <a:ext cx="8991600" cy="4572000"/>
          </a:xfrm>
        </p:spPr>
        <p:txBody>
          <a:bodyPr>
            <a:no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US" sz="1800" b="1" dirty="0" smtClean="0"/>
              <a:t>	</a:t>
            </a:r>
            <a:r>
              <a:rPr lang="en-US" sz="2200" b="1" u="sng" dirty="0" smtClean="0"/>
              <a:t>Continuous since 2004:</a:t>
            </a:r>
          </a:p>
          <a:p>
            <a:pPr>
              <a:lnSpc>
                <a:spcPct val="90000"/>
              </a:lnSpc>
            </a:pPr>
            <a:r>
              <a:rPr lang="en-US" sz="2200" b="1" dirty="0" smtClean="0"/>
              <a:t>CO and CO</a:t>
            </a:r>
            <a:r>
              <a:rPr lang="en-US" sz="2200" b="1" baseline="-25000" dirty="0" smtClean="0"/>
              <a:t>2</a:t>
            </a:r>
            <a:r>
              <a:rPr lang="en-US" sz="2200" b="1" dirty="0" smtClean="0"/>
              <a:t> Cavity Ring Down Spectroscopy</a:t>
            </a:r>
          </a:p>
          <a:p>
            <a:pPr>
              <a:lnSpc>
                <a:spcPct val="90000"/>
              </a:lnSpc>
            </a:pPr>
            <a:r>
              <a:rPr lang="en-US" sz="2200" b="1" dirty="0"/>
              <a:t>O</a:t>
            </a:r>
            <a:r>
              <a:rPr lang="en-US" sz="2200" b="1" baseline="-16000" dirty="0"/>
              <a:t>3</a:t>
            </a:r>
            <a:r>
              <a:rPr lang="en-US" sz="2200" b="1" dirty="0"/>
              <a:t>: UV </a:t>
            </a:r>
            <a:r>
              <a:rPr lang="en-US" sz="2200" b="1" dirty="0" smtClean="0"/>
              <a:t>spectroscopy</a:t>
            </a:r>
          </a:p>
          <a:p>
            <a:pPr>
              <a:lnSpc>
                <a:spcPct val="90000"/>
              </a:lnSpc>
            </a:pPr>
            <a:r>
              <a:rPr lang="en-US" sz="2200" b="1" dirty="0" smtClean="0"/>
              <a:t>Aerosol scattering  (continuous PM1, PM2.5)</a:t>
            </a:r>
          </a:p>
          <a:p>
            <a:pPr>
              <a:lnSpc>
                <a:spcPct val="90000"/>
              </a:lnSpc>
            </a:pPr>
            <a:r>
              <a:rPr lang="en-US" sz="2200" b="1" dirty="0" smtClean="0"/>
              <a:t>Aerosol absorption (climate relevance)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2200" b="1" dirty="0" smtClean="0"/>
              <a:t>	</a:t>
            </a:r>
            <a:r>
              <a:rPr lang="en-US" sz="2200" b="1" u="sng" dirty="0" smtClean="0">
                <a:solidFill>
                  <a:schemeClr val="tx1"/>
                </a:solidFill>
              </a:rPr>
              <a:t>Campaigns:  </a:t>
            </a:r>
          </a:p>
          <a:p>
            <a:pPr>
              <a:lnSpc>
                <a:spcPct val="90000"/>
              </a:lnSpc>
            </a:pPr>
            <a:r>
              <a:rPr lang="en-US" sz="2200" b="1" dirty="0" err="1" smtClean="0"/>
              <a:t>NOx</a:t>
            </a:r>
            <a:r>
              <a:rPr lang="en-US" sz="2200" b="1" dirty="0"/>
              <a:t>: Chemiluminescence spectroscopy w/UV photolysis</a:t>
            </a:r>
          </a:p>
          <a:p>
            <a:pPr>
              <a:lnSpc>
                <a:spcPct val="90000"/>
              </a:lnSpc>
            </a:pPr>
            <a:r>
              <a:rPr lang="en-US" sz="2200" b="1" dirty="0" err="1" smtClean="0"/>
              <a:t>NOy</a:t>
            </a:r>
            <a:r>
              <a:rPr lang="en-US" sz="2200" b="1" dirty="0" smtClean="0"/>
              <a:t>: </a:t>
            </a:r>
            <a:r>
              <a:rPr lang="en-US" sz="2200" b="1" dirty="0"/>
              <a:t>Chemiluminescence spectroscopy </a:t>
            </a:r>
          </a:p>
          <a:p>
            <a:pPr>
              <a:lnSpc>
                <a:spcPct val="90000"/>
              </a:lnSpc>
            </a:pPr>
            <a:r>
              <a:rPr lang="en-US" sz="2200" b="1" dirty="0" err="1" smtClean="0"/>
              <a:t>Peroxyacetyl</a:t>
            </a:r>
            <a:r>
              <a:rPr lang="en-US" sz="2200" b="1" dirty="0" smtClean="0"/>
              <a:t> nitrate (PAN): </a:t>
            </a:r>
            <a:r>
              <a:rPr lang="en-US" sz="2200" b="1" dirty="0"/>
              <a:t>Gas chromatography-</a:t>
            </a:r>
            <a:r>
              <a:rPr lang="en-US" sz="2200" b="1" dirty="0" err="1"/>
              <a:t>ecd</a:t>
            </a:r>
            <a:endParaRPr lang="en-US" sz="2200" b="1" dirty="0"/>
          </a:p>
          <a:p>
            <a:pPr>
              <a:lnSpc>
                <a:spcPct val="90000"/>
              </a:lnSpc>
            </a:pPr>
            <a:r>
              <a:rPr lang="en-US" sz="2200" b="1" dirty="0" smtClean="0"/>
              <a:t>Mercury </a:t>
            </a:r>
            <a:r>
              <a:rPr lang="en-US" sz="2200" b="1" dirty="0"/>
              <a:t>(Hg):  </a:t>
            </a:r>
            <a:r>
              <a:rPr lang="en-US" sz="2200" b="1" dirty="0" smtClean="0"/>
              <a:t>Cold </a:t>
            </a:r>
            <a:r>
              <a:rPr lang="en-US" sz="2200" b="1" dirty="0"/>
              <a:t>vapor atomic fluorescence </a:t>
            </a:r>
            <a:r>
              <a:rPr lang="en-US" sz="2200" b="1" dirty="0" smtClean="0"/>
              <a:t>(CVAFS)</a:t>
            </a:r>
            <a:endParaRPr lang="en-US" sz="2200" b="1" dirty="0"/>
          </a:p>
          <a:p>
            <a:pPr>
              <a:lnSpc>
                <a:spcPct val="90000"/>
              </a:lnSpc>
            </a:pPr>
            <a:r>
              <a:rPr lang="en-US" sz="2200" b="1" dirty="0"/>
              <a:t>Hydrocarbons:  Gas chromatography/mass spec.</a:t>
            </a:r>
          </a:p>
          <a:p>
            <a:pPr>
              <a:lnSpc>
                <a:spcPct val="90000"/>
              </a:lnSpc>
            </a:pPr>
            <a:r>
              <a:rPr lang="en-US" sz="2200" b="1" dirty="0" smtClean="0"/>
              <a:t>Acids </a:t>
            </a:r>
            <a:r>
              <a:rPr lang="en-US" sz="2200" b="1" dirty="0"/>
              <a:t>(H</a:t>
            </a:r>
            <a:r>
              <a:rPr lang="en-US" sz="2200" b="1" baseline="-16000" dirty="0"/>
              <a:t>2</a:t>
            </a:r>
            <a:r>
              <a:rPr lang="en-US" sz="2200" b="1" dirty="0"/>
              <a:t>SO</a:t>
            </a:r>
            <a:r>
              <a:rPr lang="en-US" sz="2200" b="1" baseline="-16000" dirty="0"/>
              <a:t>4</a:t>
            </a:r>
            <a:r>
              <a:rPr lang="en-US" sz="2200" b="1" dirty="0"/>
              <a:t>, HNO</a:t>
            </a:r>
            <a:r>
              <a:rPr lang="en-US" sz="2200" b="1" baseline="-16000" dirty="0"/>
              <a:t>3</a:t>
            </a:r>
            <a:r>
              <a:rPr lang="en-US" sz="2200" b="1" dirty="0"/>
              <a:t>): Ion chromatography</a:t>
            </a:r>
          </a:p>
          <a:p>
            <a:pPr>
              <a:lnSpc>
                <a:spcPct val="90000"/>
              </a:lnSpc>
            </a:pPr>
            <a:r>
              <a:rPr lang="en-US" sz="2200" b="1" dirty="0" smtClean="0"/>
              <a:t>Aerosol chemistry: X-ray fluorescence, AMS (Zhang UCD)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u="sng" dirty="0" smtClean="0">
                <a:solidFill>
                  <a:srgbClr val="C00000"/>
                </a:solidFill>
              </a:rPr>
              <a:t>Multiple measurements are essential to understand the sources and chemical processing!</a:t>
            </a:r>
            <a:endParaRPr lang="en-US" sz="2400" b="1" u="sng" dirty="0">
              <a:solidFill>
                <a:srgbClr val="C00000"/>
              </a:solidFill>
            </a:endParaRPr>
          </a:p>
        </p:txBody>
      </p:sp>
      <p:pic>
        <p:nvPicPr>
          <p:cNvPr id="832516" name="Picture 4" descr="MCj0280813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609601"/>
            <a:ext cx="1538701" cy="1600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81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Use of CO as a conserved tracer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 is relatively inert (</a:t>
            </a:r>
            <a:r>
              <a:rPr lang="el-GR" dirty="0" smtClean="0"/>
              <a:t>τ</a:t>
            </a:r>
            <a:r>
              <a:rPr lang="en-US" dirty="0" smtClean="0"/>
              <a:t> = weeks-months) so any changes are due to dilution only;</a:t>
            </a:r>
          </a:p>
          <a:p>
            <a:r>
              <a:rPr lang="en-US" dirty="0" smtClean="0"/>
              <a:t>We assume that once emitted enhancement ratio (</a:t>
            </a:r>
            <a:r>
              <a:rPr lang="el-GR" dirty="0" smtClean="0"/>
              <a:t>Δ</a:t>
            </a:r>
            <a:r>
              <a:rPr lang="en-US" dirty="0" smtClean="0"/>
              <a:t>X/</a:t>
            </a:r>
            <a:r>
              <a:rPr lang="el-GR" dirty="0" smtClean="0"/>
              <a:t>Δ</a:t>
            </a:r>
            <a:r>
              <a:rPr lang="en-US" dirty="0" smtClean="0"/>
              <a:t>CO) will provide information on changes in species X due to plume chemistry, deposition, etc.</a:t>
            </a:r>
          </a:p>
          <a:p>
            <a:r>
              <a:rPr lang="en-US" dirty="0" smtClean="0"/>
              <a:t>Examine </a:t>
            </a:r>
            <a:r>
              <a:rPr lang="el-GR" dirty="0" smtClean="0"/>
              <a:t>Δ</a:t>
            </a:r>
            <a:r>
              <a:rPr lang="en-US" dirty="0" smtClean="0"/>
              <a:t>PM/</a:t>
            </a:r>
            <a:r>
              <a:rPr lang="el-GR" dirty="0"/>
              <a:t>Δ</a:t>
            </a:r>
            <a:r>
              <a:rPr lang="en-US" dirty="0" smtClean="0"/>
              <a:t>CO to provide this information </a:t>
            </a:r>
            <a:r>
              <a:rPr lang="el-GR" dirty="0" smtClean="0"/>
              <a:t>Δ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/</a:t>
            </a:r>
            <a:r>
              <a:rPr lang="el-GR" dirty="0"/>
              <a:t>Δ</a:t>
            </a:r>
            <a:r>
              <a:rPr lang="en-US" dirty="0" smtClean="0"/>
              <a:t>CO.</a:t>
            </a:r>
          </a:p>
          <a:p>
            <a:r>
              <a:rPr lang="en-US" dirty="0" smtClean="0"/>
              <a:t>We can also look at ERs relative to CO</a:t>
            </a:r>
            <a:r>
              <a:rPr lang="en-US" baseline="-25000" dirty="0" smtClean="0"/>
              <a:t>2 </a:t>
            </a:r>
            <a:r>
              <a:rPr lang="en-US" dirty="0"/>
              <a:t>(</a:t>
            </a:r>
            <a:r>
              <a:rPr lang="el-GR" dirty="0"/>
              <a:t>Δ</a:t>
            </a:r>
            <a:r>
              <a:rPr lang="en-US" dirty="0"/>
              <a:t>X/</a:t>
            </a:r>
            <a:r>
              <a:rPr lang="el-GR" dirty="0"/>
              <a:t>Δ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), which allows to link to fuel combustion amounts.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33CC"/>
                </a:solidFill>
              </a:rPr>
              <a:t>Ozone and PM in wildfires seen at MBO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1342" y="762000"/>
            <a:ext cx="5410200" cy="5134899"/>
          </a:xfrm>
        </p:spPr>
        <p:txBody>
          <a:bodyPr>
            <a:noAutofit/>
          </a:bodyPr>
          <a:lstStyle/>
          <a:p>
            <a:pPr marL="117475" indent="-117475">
              <a:spcBef>
                <a:spcPts val="600"/>
              </a:spcBef>
            </a:pPr>
            <a:r>
              <a:rPr lang="en-US" sz="2550" dirty="0" smtClean="0">
                <a:solidFill>
                  <a:srgbClr val="003399"/>
                </a:solidFill>
              </a:rPr>
              <a:t>32 fire plumes observed in 2004-2011;</a:t>
            </a:r>
          </a:p>
          <a:p>
            <a:pPr marL="117475" indent="-117475">
              <a:spcBef>
                <a:spcPts val="600"/>
              </a:spcBef>
            </a:pPr>
            <a:r>
              <a:rPr lang="en-US" sz="2550" dirty="0" smtClean="0">
                <a:solidFill>
                  <a:srgbClr val="003399"/>
                </a:solidFill>
              </a:rPr>
              <a:t> </a:t>
            </a:r>
            <a:r>
              <a:rPr lang="el-GR" sz="2550" dirty="0" smtClean="0">
                <a:solidFill>
                  <a:srgbClr val="003399"/>
                </a:solidFill>
              </a:rPr>
              <a:t>Δ</a:t>
            </a:r>
            <a:r>
              <a:rPr lang="en-US" sz="2550" dirty="0" smtClean="0">
                <a:solidFill>
                  <a:srgbClr val="003399"/>
                </a:solidFill>
              </a:rPr>
              <a:t>PM</a:t>
            </a:r>
            <a:r>
              <a:rPr lang="en-US" sz="2550" baseline="-14000" dirty="0" smtClean="0">
                <a:solidFill>
                  <a:srgbClr val="003399"/>
                </a:solidFill>
              </a:rPr>
              <a:t>1</a:t>
            </a:r>
            <a:r>
              <a:rPr lang="en-US" sz="2550" dirty="0" smtClean="0">
                <a:solidFill>
                  <a:srgbClr val="003399"/>
                </a:solidFill>
              </a:rPr>
              <a:t>/</a:t>
            </a:r>
            <a:r>
              <a:rPr lang="el-GR" sz="2550" dirty="0">
                <a:solidFill>
                  <a:srgbClr val="003399"/>
                </a:solidFill>
              </a:rPr>
              <a:t>Δ</a:t>
            </a:r>
            <a:r>
              <a:rPr lang="en-US" sz="2550" dirty="0" smtClean="0">
                <a:solidFill>
                  <a:srgbClr val="003399"/>
                </a:solidFill>
              </a:rPr>
              <a:t>CO ratio varied from 0.06-0.42 </a:t>
            </a:r>
            <a:r>
              <a:rPr lang="en-US" sz="2550" dirty="0" smtClean="0">
                <a:solidFill>
                  <a:srgbClr val="003399"/>
                </a:solidFill>
                <a:latin typeface="Calibri"/>
                <a:cs typeface="Calibri"/>
              </a:rPr>
              <a:t>µ</a:t>
            </a:r>
            <a:r>
              <a:rPr lang="en-US" sz="2550" dirty="0" smtClean="0">
                <a:solidFill>
                  <a:srgbClr val="003399"/>
                </a:solidFill>
              </a:rPr>
              <a:t>g/m</a:t>
            </a:r>
            <a:r>
              <a:rPr lang="en-US" sz="2550" baseline="30000" dirty="0" smtClean="0">
                <a:solidFill>
                  <a:srgbClr val="003399"/>
                </a:solidFill>
              </a:rPr>
              <a:t>3 </a:t>
            </a:r>
            <a:r>
              <a:rPr lang="en-US" sz="2550" dirty="0" smtClean="0">
                <a:solidFill>
                  <a:srgbClr val="003399"/>
                </a:solidFill>
              </a:rPr>
              <a:t>per </a:t>
            </a:r>
            <a:r>
              <a:rPr lang="en-US" sz="2550" dirty="0" err="1" smtClean="0">
                <a:solidFill>
                  <a:srgbClr val="003399"/>
                </a:solidFill>
              </a:rPr>
              <a:t>ppbv</a:t>
            </a:r>
            <a:endParaRPr lang="en-US" sz="2550" dirty="0" smtClean="0">
              <a:solidFill>
                <a:srgbClr val="003399"/>
              </a:solidFill>
            </a:endParaRPr>
          </a:p>
          <a:p>
            <a:pPr marL="117475" indent="-117475">
              <a:spcBef>
                <a:spcPts val="600"/>
              </a:spcBef>
            </a:pPr>
            <a:r>
              <a:rPr lang="en-US" sz="2550" dirty="0" smtClean="0">
                <a:solidFill>
                  <a:srgbClr val="003399"/>
                </a:solidFill>
              </a:rPr>
              <a:t>13 plumes had enhanced ozone with </a:t>
            </a:r>
            <a:r>
              <a:rPr lang="en-US" sz="2550" dirty="0">
                <a:solidFill>
                  <a:srgbClr val="003399"/>
                </a:solidFill>
              </a:rPr>
              <a:t>∆O</a:t>
            </a:r>
            <a:r>
              <a:rPr lang="en-US" sz="2550" baseline="-25000" dirty="0">
                <a:solidFill>
                  <a:srgbClr val="003399"/>
                </a:solidFill>
              </a:rPr>
              <a:t>3</a:t>
            </a:r>
            <a:r>
              <a:rPr lang="en-US" sz="2550" dirty="0">
                <a:solidFill>
                  <a:srgbClr val="003399"/>
                </a:solidFill>
              </a:rPr>
              <a:t>/∆CO </a:t>
            </a:r>
            <a:r>
              <a:rPr lang="en-US" sz="2550" dirty="0" smtClean="0">
                <a:solidFill>
                  <a:srgbClr val="003399"/>
                </a:solidFill>
              </a:rPr>
              <a:t>range of  0.01-0.51 (</a:t>
            </a:r>
            <a:r>
              <a:rPr lang="en-US" sz="2550" dirty="0" err="1" smtClean="0">
                <a:solidFill>
                  <a:srgbClr val="003399"/>
                </a:solidFill>
              </a:rPr>
              <a:t>Wigder</a:t>
            </a:r>
            <a:r>
              <a:rPr lang="en-US" sz="2550" dirty="0" smtClean="0">
                <a:solidFill>
                  <a:srgbClr val="003399"/>
                </a:solidFill>
              </a:rPr>
              <a:t> et al 2013; Atm. </a:t>
            </a:r>
            <a:r>
              <a:rPr lang="en-US" sz="2550" dirty="0" err="1" smtClean="0">
                <a:solidFill>
                  <a:srgbClr val="003399"/>
                </a:solidFill>
              </a:rPr>
              <a:t>Env</a:t>
            </a:r>
            <a:r>
              <a:rPr lang="en-US" sz="2550" dirty="0" smtClean="0">
                <a:solidFill>
                  <a:srgbClr val="003399"/>
                </a:solidFill>
              </a:rPr>
              <a:t>.)</a:t>
            </a:r>
          </a:p>
          <a:p>
            <a:pPr marL="117475" indent="-117475">
              <a:spcBef>
                <a:spcPts val="600"/>
              </a:spcBef>
            </a:pPr>
            <a:r>
              <a:rPr lang="en-US" sz="2550" dirty="0" smtClean="0">
                <a:solidFill>
                  <a:srgbClr val="003399"/>
                </a:solidFill>
              </a:rPr>
              <a:t>Due to controversy over whether wildfires make O</a:t>
            </a:r>
            <a:r>
              <a:rPr lang="en-US" sz="2550" baseline="-25000" dirty="0" smtClean="0">
                <a:solidFill>
                  <a:srgbClr val="003399"/>
                </a:solidFill>
              </a:rPr>
              <a:t>3</a:t>
            </a:r>
            <a:r>
              <a:rPr lang="en-US" sz="2550" dirty="0" smtClean="0">
                <a:solidFill>
                  <a:srgbClr val="003399"/>
                </a:solidFill>
              </a:rPr>
              <a:t> we completed a review of </a:t>
            </a:r>
            <a:r>
              <a:rPr lang="en-US" sz="2550" dirty="0">
                <a:solidFill>
                  <a:srgbClr val="003399"/>
                </a:solidFill>
              </a:rPr>
              <a:t>&gt;125 </a:t>
            </a:r>
            <a:r>
              <a:rPr lang="en-US" sz="2550" dirty="0" smtClean="0">
                <a:solidFill>
                  <a:srgbClr val="003399"/>
                </a:solidFill>
              </a:rPr>
              <a:t>papers on wildfires obs.  We </a:t>
            </a:r>
            <a:r>
              <a:rPr lang="en-US" sz="2550" dirty="0">
                <a:solidFill>
                  <a:srgbClr val="003399"/>
                </a:solidFill>
              </a:rPr>
              <a:t>found that the majority reported significant O</a:t>
            </a:r>
            <a:r>
              <a:rPr lang="en-US" sz="2550" baseline="-25000" dirty="0">
                <a:solidFill>
                  <a:srgbClr val="003399"/>
                </a:solidFill>
              </a:rPr>
              <a:t>3</a:t>
            </a:r>
            <a:r>
              <a:rPr lang="en-US" sz="2550" dirty="0">
                <a:solidFill>
                  <a:srgbClr val="003399"/>
                </a:solidFill>
              </a:rPr>
              <a:t> production </a:t>
            </a:r>
            <a:r>
              <a:rPr lang="en-US" sz="2550" dirty="0" smtClean="0">
                <a:solidFill>
                  <a:srgbClr val="003399"/>
                </a:solidFill>
              </a:rPr>
              <a:t>but with large variability (Jaffe </a:t>
            </a:r>
            <a:r>
              <a:rPr lang="en-US" sz="2550" dirty="0">
                <a:solidFill>
                  <a:srgbClr val="003399"/>
                </a:solidFill>
              </a:rPr>
              <a:t>and </a:t>
            </a:r>
            <a:r>
              <a:rPr lang="en-US" sz="2550" dirty="0" err="1">
                <a:solidFill>
                  <a:srgbClr val="003399"/>
                </a:solidFill>
              </a:rPr>
              <a:t>Wigder</a:t>
            </a:r>
            <a:r>
              <a:rPr lang="en-US" sz="2550" dirty="0">
                <a:solidFill>
                  <a:srgbClr val="003399"/>
                </a:solidFill>
              </a:rPr>
              <a:t> </a:t>
            </a:r>
            <a:r>
              <a:rPr lang="en-US" sz="2550" dirty="0" smtClean="0">
                <a:solidFill>
                  <a:srgbClr val="003399"/>
                </a:solidFill>
              </a:rPr>
              <a:t>2012; Atm. </a:t>
            </a:r>
            <a:r>
              <a:rPr lang="en-US" sz="2550" dirty="0" err="1" smtClean="0">
                <a:solidFill>
                  <a:srgbClr val="003399"/>
                </a:solidFill>
              </a:rPr>
              <a:t>Env</a:t>
            </a:r>
            <a:r>
              <a:rPr lang="en-US" sz="2550" dirty="0" smtClean="0">
                <a:solidFill>
                  <a:srgbClr val="003399"/>
                </a:solidFill>
              </a:rPr>
              <a:t>.)</a:t>
            </a:r>
            <a:endParaRPr lang="en-US" sz="255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264" y="762000"/>
            <a:ext cx="3677536" cy="52577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5-Point Star 2"/>
          <p:cNvSpPr/>
          <p:nvPr/>
        </p:nvSpPr>
        <p:spPr>
          <a:xfrm>
            <a:off x="990600" y="3200400"/>
            <a:ext cx="457200" cy="342899"/>
          </a:xfrm>
          <a:prstGeom prst="star5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1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19"/>
            <a:ext cx="8915400" cy="68168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3333CC"/>
                </a:solidFill>
              </a:rPr>
              <a:t>W</a:t>
            </a:r>
            <a:r>
              <a:rPr lang="en-US" sz="3200" b="1" dirty="0" smtClean="0">
                <a:solidFill>
                  <a:srgbClr val="3333CC"/>
                </a:solidFill>
              </a:rPr>
              <a:t>ildfires can make O</a:t>
            </a:r>
            <a:r>
              <a:rPr lang="en-US" sz="3200" b="1" baseline="-25000" dirty="0" smtClean="0">
                <a:solidFill>
                  <a:srgbClr val="3333CC"/>
                </a:solidFill>
              </a:rPr>
              <a:t>3</a:t>
            </a:r>
            <a:r>
              <a:rPr lang="en-US" sz="3200" b="1" dirty="0">
                <a:solidFill>
                  <a:srgbClr val="3333CC"/>
                </a:solidFill>
              </a:rPr>
              <a:t> </a:t>
            </a:r>
            <a:r>
              <a:rPr lang="en-US" sz="3200" b="1" dirty="0" smtClean="0">
                <a:solidFill>
                  <a:srgbClr val="3333CC"/>
                </a:solidFill>
              </a:rPr>
              <a:t>very quickly</a:t>
            </a:r>
            <a:endParaRPr lang="en-US" sz="3200" b="1" dirty="0">
              <a:solidFill>
                <a:srgbClr val="3333CC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685800"/>
            <a:ext cx="871211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567" y="5276671"/>
            <a:ext cx="8712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Mt. Bachelor observations of the Pole Creek Fire on three successive days.   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production of 20-50 </a:t>
            </a:r>
            <a:r>
              <a:rPr lang="en-US" sz="2400" b="1" dirty="0" err="1" smtClean="0"/>
              <a:t>ppbv</a:t>
            </a:r>
            <a:r>
              <a:rPr lang="en-US" sz="2400" b="1" dirty="0" smtClean="0"/>
              <a:t> in 6 hours.   </a:t>
            </a:r>
          </a:p>
          <a:p>
            <a:r>
              <a:rPr lang="en-US" sz="2400" b="1" dirty="0" smtClean="0"/>
              <a:t>(</a:t>
            </a:r>
            <a:r>
              <a:rPr lang="en-US" sz="2400" b="1" dirty="0" err="1" smtClean="0"/>
              <a:t>Baylon</a:t>
            </a:r>
            <a:r>
              <a:rPr lang="en-US" sz="2400" b="1" dirty="0" smtClean="0"/>
              <a:t> et al 2014)</a:t>
            </a:r>
          </a:p>
        </p:txBody>
      </p:sp>
      <p:sp>
        <p:nvSpPr>
          <p:cNvPr id="4" name="Oval 3"/>
          <p:cNvSpPr/>
          <p:nvPr/>
        </p:nvSpPr>
        <p:spPr>
          <a:xfrm>
            <a:off x="8534400" y="2209800"/>
            <a:ext cx="330115" cy="13716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6200" y="1905000"/>
            <a:ext cx="457200" cy="1981200"/>
          </a:xfrm>
          <a:prstGeom prst="ellipse">
            <a:avLst/>
          </a:prstGeom>
          <a:noFill/>
          <a:ln w="762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00600" y="1295400"/>
            <a:ext cx="2057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O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3</a:t>
            </a:r>
          </a:p>
          <a:p>
            <a:endParaRPr lang="en-US" sz="2400" b="1" baseline="-25000" dirty="0"/>
          </a:p>
          <a:p>
            <a:endParaRPr lang="en-US" sz="2400" b="1" baseline="-25000" dirty="0" smtClean="0"/>
          </a:p>
          <a:p>
            <a:endParaRPr lang="en-US" sz="2400" b="1" baseline="-25000" dirty="0"/>
          </a:p>
          <a:p>
            <a:endParaRPr lang="en-US" sz="2400" b="1" baseline="-25000" dirty="0" smtClean="0"/>
          </a:p>
          <a:p>
            <a:endParaRPr lang="en-US" sz="2400" b="1" baseline="-25000" dirty="0"/>
          </a:p>
          <a:p>
            <a:endParaRPr lang="en-US" sz="2400" b="1" baseline="-25000" dirty="0" smtClean="0"/>
          </a:p>
          <a:p>
            <a:endParaRPr lang="en-US" sz="2400" b="1" baseline="-25000" dirty="0" smtClean="0"/>
          </a:p>
          <a:p>
            <a:endParaRPr lang="en-US" sz="2400" b="1" baseline="-25000" dirty="0"/>
          </a:p>
          <a:p>
            <a:r>
              <a:rPr lang="en-US" sz="2400" b="1" dirty="0" smtClean="0">
                <a:solidFill>
                  <a:srgbClr val="C00000"/>
                </a:solidFill>
              </a:rPr>
              <a:t>CO</a:t>
            </a:r>
          </a:p>
          <a:p>
            <a:r>
              <a:rPr lang="en-US" sz="2400" b="1" dirty="0" smtClean="0"/>
              <a:t>Aerosol scattering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38824"/>
            <a:ext cx="2176463" cy="144367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5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Smoke plumes at MBO in summer 2010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Wid</a:t>
            </a:r>
            <a:r>
              <a:rPr lang="en-US" dirty="0" smtClean="0"/>
              <a:t>`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/>
          </p:nvPr>
        </p:nvGraphicFramePr>
        <p:xfrm>
          <a:off x="304801" y="838201"/>
          <a:ext cx="8458199" cy="416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759"/>
                <a:gridCol w="1862355"/>
                <a:gridCol w="855323"/>
                <a:gridCol w="1520576"/>
                <a:gridCol w="1140431"/>
                <a:gridCol w="1995755"/>
              </a:tblGrid>
              <a:tr h="7503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Event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σ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sp/CO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(PM1/CO)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/CO</a:t>
                      </a: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5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0.19 ± 0.01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0.95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0.03 ± 0.02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Modoc, CA</a:t>
                      </a:r>
                      <a:endParaRPr lang="en-US" sz="1600" b="1" dirty="0"/>
                    </a:p>
                  </a:txBody>
                  <a:tcPr/>
                </a:tc>
              </a:tr>
              <a:tr h="25011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0.29 ± 0.02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0.93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0.09 ± 0.02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0.83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BC, Canada</a:t>
                      </a:r>
                      <a:endParaRPr lang="en-US" sz="1600" b="1" dirty="0"/>
                    </a:p>
                  </a:txBody>
                  <a:tcPr/>
                </a:tc>
              </a:tr>
              <a:tr h="6139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0.82 ± 0.04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0.91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0.08 ± 0.03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0.25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Rooster Rock, OR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6139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0.64 ± 0.02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0.80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-0.02 ± 0.04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0.02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Rooster Rock, OR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6139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0.37 ± 0.08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0.70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-0.02 ± 0.02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0.01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Rooster Rock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OR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613920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6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0.84 ± 0.04</a:t>
                      </a:r>
                    </a:p>
                    <a:p>
                      <a:pPr algn="ctr"/>
                      <a:endParaRPr lang="en-US" sz="16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0.85</a:t>
                      </a:r>
                      <a:endParaRPr lang="en-US" sz="16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0.09 ± 0.03</a:t>
                      </a:r>
                    </a:p>
                    <a:p>
                      <a:pPr algn="ctr"/>
                      <a:endParaRPr lang="en-US" sz="16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0.24</a:t>
                      </a:r>
                      <a:endParaRPr lang="en-US" sz="16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Oak Flat, OR</a:t>
                      </a:r>
                      <a:endParaRPr lang="en-US" sz="16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50292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Plume characteristics can vary substantially even from a single fire. 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0232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jaffe\Documents\Data\MBO_analysis\Summer2012\Sisterns_fir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794" cy="6491846"/>
          </a:xfrm>
          <a:prstGeom prst="rect">
            <a:avLst/>
          </a:prstGeom>
          <a:noFill/>
          <a:effectLst>
            <a:glow rad="127000">
              <a:schemeClr val="accent1">
                <a:alpha val="3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084"/>
            <a:ext cx="8678197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Our past work has demonstrated large variability in emissions and chemistry from fire to fire   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798084"/>
            <a:ext cx="8364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What </a:t>
            </a:r>
            <a:r>
              <a:rPr lang="en-US" sz="2400" b="1" dirty="0">
                <a:solidFill>
                  <a:srgbClr val="FF0000"/>
                </a:solidFill>
              </a:rPr>
              <a:t>controls </a:t>
            </a:r>
            <a:r>
              <a:rPr lang="en-US" sz="2400" b="1" dirty="0" smtClean="0">
                <a:solidFill>
                  <a:srgbClr val="FF0000"/>
                </a:solidFill>
              </a:rPr>
              <a:t>large </a:t>
            </a:r>
            <a:r>
              <a:rPr lang="en-US" sz="2400" b="1" dirty="0">
                <a:solidFill>
                  <a:srgbClr val="FF0000"/>
                </a:solidFill>
              </a:rPr>
              <a:t>variability in </a:t>
            </a:r>
            <a:r>
              <a:rPr lang="el-GR" sz="2400" b="1" dirty="0">
                <a:solidFill>
                  <a:srgbClr val="FF0000"/>
                </a:solidFill>
              </a:rPr>
              <a:t>Δ</a:t>
            </a:r>
            <a:r>
              <a:rPr lang="en-US" sz="2400" b="1" dirty="0">
                <a:solidFill>
                  <a:srgbClr val="FF0000"/>
                </a:solidFill>
              </a:rPr>
              <a:t>PM/</a:t>
            </a:r>
            <a:r>
              <a:rPr lang="el-GR" sz="2400" b="1" dirty="0" smtClean="0">
                <a:solidFill>
                  <a:srgbClr val="FF0000"/>
                </a:solidFill>
              </a:rPr>
              <a:t>Δ</a:t>
            </a:r>
            <a:r>
              <a:rPr lang="en-US" sz="2400" b="1" dirty="0" smtClean="0">
                <a:solidFill>
                  <a:srgbClr val="FF0000"/>
                </a:solidFill>
              </a:rPr>
              <a:t>CO and </a:t>
            </a:r>
            <a:r>
              <a:rPr lang="el-GR" sz="2400" b="1" dirty="0" smtClean="0">
                <a:solidFill>
                  <a:srgbClr val="FF0000"/>
                </a:solidFill>
              </a:rPr>
              <a:t>Δ</a:t>
            </a:r>
            <a:r>
              <a:rPr lang="en-US" sz="2400" b="1" dirty="0" smtClean="0">
                <a:solidFill>
                  <a:srgbClr val="FF0000"/>
                </a:solidFill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el-GR" sz="2400" b="1" dirty="0">
                <a:solidFill>
                  <a:srgbClr val="FF0000"/>
                </a:solidFill>
              </a:rPr>
              <a:t>Δ</a:t>
            </a:r>
            <a:r>
              <a:rPr lang="en-US" sz="2400" b="1" dirty="0">
                <a:solidFill>
                  <a:srgbClr val="FF0000"/>
                </a:solidFill>
              </a:rPr>
              <a:t>CO?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Do some wildfire plumes generate SOA?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How </a:t>
            </a:r>
            <a:r>
              <a:rPr lang="en-US" sz="2400" b="1" dirty="0">
                <a:solidFill>
                  <a:srgbClr val="FF0000"/>
                </a:solidFill>
              </a:rPr>
              <a:t>do radiative properties </a:t>
            </a:r>
            <a:r>
              <a:rPr lang="en-US" sz="2400" b="1" dirty="0" smtClean="0">
                <a:solidFill>
                  <a:srgbClr val="FF0000"/>
                </a:solidFill>
              </a:rPr>
              <a:t>vary </a:t>
            </a:r>
            <a:r>
              <a:rPr lang="en-US" sz="2400" b="1" dirty="0">
                <a:solidFill>
                  <a:srgbClr val="FF0000"/>
                </a:solidFill>
              </a:rPr>
              <a:t>with plume age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How does combustion efficiency (MCE) change plume properties?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How do aerosols impact photolysis rates in fire plumes?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9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06" y="1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PM enhancement (</a:t>
            </a:r>
            <a:r>
              <a:rPr lang="el-GR" sz="4000" b="1" dirty="0" smtClean="0">
                <a:solidFill>
                  <a:srgbClr val="0000FF"/>
                </a:solidFill>
              </a:rPr>
              <a:t>Δ</a:t>
            </a:r>
            <a:r>
              <a:rPr lang="en-US" sz="4000" b="1" dirty="0" smtClean="0">
                <a:solidFill>
                  <a:srgbClr val="0000FF"/>
                </a:solidFill>
              </a:rPr>
              <a:t>PM</a:t>
            </a:r>
            <a:r>
              <a:rPr lang="en-US" sz="4000" b="1" baseline="-14000" dirty="0" smtClean="0">
                <a:solidFill>
                  <a:srgbClr val="0000FF"/>
                </a:solidFill>
              </a:rPr>
              <a:t>1</a:t>
            </a:r>
            <a:r>
              <a:rPr lang="en-US" sz="4000" b="1" dirty="0" smtClean="0">
                <a:solidFill>
                  <a:srgbClr val="0000FF"/>
                </a:solidFill>
              </a:rPr>
              <a:t>/</a:t>
            </a:r>
            <a:r>
              <a:rPr lang="el-GR" sz="4000" b="1" dirty="0">
                <a:solidFill>
                  <a:srgbClr val="0000FF"/>
                </a:solidFill>
              </a:rPr>
              <a:t>Δ</a:t>
            </a:r>
            <a:r>
              <a:rPr lang="en-US" sz="4000" b="1" dirty="0" smtClean="0">
                <a:solidFill>
                  <a:srgbClr val="0000FF"/>
                </a:solidFill>
              </a:rPr>
              <a:t>CO)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35580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rved Down Arrow 5"/>
          <p:cNvSpPr/>
          <p:nvPr/>
        </p:nvSpPr>
        <p:spPr>
          <a:xfrm>
            <a:off x="5029200" y="3467101"/>
            <a:ext cx="2971800" cy="8382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4648200"/>
            <a:ext cx="7922990" cy="19200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 smtClean="0"/>
              <a:t>      Initial emissions→ Near-field      →   More distant transport</a:t>
            </a:r>
          </a:p>
          <a:p>
            <a:pPr marL="0" indent="0">
              <a:buNone/>
            </a:pPr>
            <a:endParaRPr lang="en-US" sz="22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400" b="1" dirty="0" err="1" smtClean="0">
                <a:solidFill>
                  <a:srgbClr val="C00000"/>
                </a:solidFill>
              </a:rPr>
              <a:t>Wigder</a:t>
            </a:r>
            <a:r>
              <a:rPr lang="en-US" sz="2400" b="1" dirty="0" smtClean="0">
                <a:solidFill>
                  <a:srgbClr val="C00000"/>
                </a:solidFill>
              </a:rPr>
              <a:t> et al 2013 ( Atm. </a:t>
            </a:r>
            <a:r>
              <a:rPr lang="en-US" sz="2400" b="1" dirty="0" err="1" smtClean="0">
                <a:solidFill>
                  <a:srgbClr val="C00000"/>
                </a:solidFill>
              </a:rPr>
              <a:t>Env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8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Variations in OC/CO</a:t>
            </a:r>
            <a:r>
              <a:rPr lang="en-US" baseline="-25000" dirty="0" smtClean="0">
                <a:solidFill>
                  <a:srgbClr val="0033CC"/>
                </a:solidFill>
              </a:rPr>
              <a:t>2 </a:t>
            </a:r>
            <a:r>
              <a:rPr lang="en-US" dirty="0" smtClean="0">
                <a:solidFill>
                  <a:srgbClr val="0033CC"/>
                </a:solidFill>
              </a:rPr>
              <a:t>ER</a:t>
            </a:r>
            <a:r>
              <a:rPr lang="en-US" baseline="-25000" dirty="0" smtClean="0">
                <a:solidFill>
                  <a:srgbClr val="0033CC"/>
                </a:solidFill>
              </a:rPr>
              <a:t>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4800" y="5257800"/>
            <a:ext cx="8056418" cy="923636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Large variability in OC/CO</a:t>
            </a:r>
            <a:r>
              <a:rPr lang="en-US" sz="1800" b="1" baseline="-25000" dirty="0" smtClean="0"/>
              <a:t>2</a:t>
            </a:r>
            <a:r>
              <a:rPr lang="en-US" sz="1800" b="1" dirty="0"/>
              <a:t> </a:t>
            </a:r>
            <a:r>
              <a:rPr lang="en-US" sz="1800" b="1" dirty="0" smtClean="0"/>
              <a:t>from plume</a:t>
            </a:r>
            <a:r>
              <a:rPr lang="en-US" sz="1800" b="1" dirty="0"/>
              <a:t> </a:t>
            </a:r>
            <a:r>
              <a:rPr lang="en-US" sz="1800" b="1" dirty="0" smtClean="0"/>
              <a:t>to plume.</a:t>
            </a:r>
          </a:p>
          <a:p>
            <a:r>
              <a:rPr lang="en-US" sz="1800" b="1" dirty="0" smtClean="0"/>
              <a:t>Average OC/CO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  ER in plumes 1-2 days old is ~50% greater than value reported for fresh emissions. </a:t>
            </a:r>
          </a:p>
          <a:p>
            <a:r>
              <a:rPr lang="en-US" sz="1800" b="1" dirty="0" err="1" smtClean="0">
                <a:solidFill>
                  <a:srgbClr val="C00000"/>
                </a:solidFill>
              </a:rPr>
              <a:t>Wigder</a:t>
            </a:r>
            <a:r>
              <a:rPr lang="en-US" sz="1800" b="1" dirty="0" smtClean="0">
                <a:solidFill>
                  <a:srgbClr val="C00000"/>
                </a:solidFill>
              </a:rPr>
              <a:t> et al (2015)</a:t>
            </a:r>
            <a:endParaRPr lang="en-US" sz="18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686800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228600" y="22860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27" y="1828800"/>
            <a:ext cx="1257300" cy="3124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>
                <a:solidFill>
                  <a:srgbClr val="0000FF"/>
                </a:solidFill>
              </a:rPr>
              <a:t>Individualplumes</a:t>
            </a:r>
            <a:r>
              <a:rPr lang="en-US" sz="2000" dirty="0" smtClean="0">
                <a:solidFill>
                  <a:srgbClr val="0000FF"/>
                </a:solidFill>
              </a:rPr>
              <a:t> at MBO (1-2 days old)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76600" y="914400"/>
            <a:ext cx="0" cy="3733800"/>
          </a:xfrm>
          <a:prstGeom prst="line">
            <a:avLst/>
          </a:prstGeom>
          <a:ln w="206375">
            <a:solidFill>
              <a:srgbClr val="C00000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91019" y="1178273"/>
            <a:ext cx="328050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3399"/>
                </a:solidFill>
              </a:rPr>
              <a:t>Aged fire plumes (1-2 days) at MBO from 2012-2013 shows negative correlation between aerosol </a:t>
            </a:r>
            <a:r>
              <a:rPr lang="en-US" b="1" dirty="0">
                <a:solidFill>
                  <a:srgbClr val="003399"/>
                </a:solidFill>
              </a:rPr>
              <a:t>scattering </a:t>
            </a:r>
            <a:r>
              <a:rPr lang="en-US" b="1" dirty="0" smtClean="0">
                <a:solidFill>
                  <a:srgbClr val="003399"/>
                </a:solidFill>
              </a:rPr>
              <a:t>enhancement ratio  (Δ</a:t>
            </a:r>
            <a:r>
              <a:rPr lang="el-GR" b="1" dirty="0">
                <a:solidFill>
                  <a:srgbClr val="003399"/>
                </a:solidFill>
              </a:rPr>
              <a:t>σ</a:t>
            </a:r>
            <a:r>
              <a:rPr lang="en-US" b="1" baseline="-14000" dirty="0" err="1">
                <a:solidFill>
                  <a:srgbClr val="003399"/>
                </a:solidFill>
              </a:rPr>
              <a:t>sp</a:t>
            </a:r>
            <a:r>
              <a:rPr lang="en-US" b="1" dirty="0">
                <a:solidFill>
                  <a:srgbClr val="003399"/>
                </a:solidFill>
              </a:rPr>
              <a:t>/ΔCO</a:t>
            </a:r>
            <a:r>
              <a:rPr lang="en-US" b="1" baseline="-25000" dirty="0">
                <a:solidFill>
                  <a:srgbClr val="003399"/>
                </a:solidFill>
              </a:rPr>
              <a:t>2</a:t>
            </a:r>
            <a:r>
              <a:rPr lang="en-US" b="1" dirty="0">
                <a:solidFill>
                  <a:srgbClr val="003399"/>
                </a:solidFill>
              </a:rPr>
              <a:t>) </a:t>
            </a:r>
            <a:r>
              <a:rPr lang="en-US" b="1" dirty="0" smtClean="0">
                <a:solidFill>
                  <a:srgbClr val="003399"/>
                </a:solidFill>
              </a:rPr>
              <a:t>and </a:t>
            </a:r>
            <a:r>
              <a:rPr lang="en-US" b="1" dirty="0">
                <a:solidFill>
                  <a:srgbClr val="003399"/>
                </a:solidFill>
              </a:rPr>
              <a:t>Modified </a:t>
            </a:r>
            <a:r>
              <a:rPr lang="en-US" b="1" dirty="0" smtClean="0">
                <a:solidFill>
                  <a:srgbClr val="003399"/>
                </a:solidFill>
              </a:rPr>
              <a:t>Combustion </a:t>
            </a:r>
            <a:r>
              <a:rPr lang="en-US" b="1" dirty="0">
                <a:solidFill>
                  <a:srgbClr val="003399"/>
                </a:solidFill>
              </a:rPr>
              <a:t>Efficiency (MCE</a:t>
            </a:r>
            <a:r>
              <a:rPr lang="en-US" b="1" dirty="0" smtClean="0">
                <a:solidFill>
                  <a:srgbClr val="003399"/>
                </a:solidFill>
              </a:rPr>
              <a:t>) due to:</a:t>
            </a:r>
            <a:endParaRPr lang="en-US" b="1" dirty="0">
              <a:solidFill>
                <a:srgbClr val="003399"/>
              </a:solidFill>
            </a:endParaRP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b="1" dirty="0" smtClean="0">
                <a:solidFill>
                  <a:srgbClr val="003399"/>
                </a:solidFill>
              </a:rPr>
              <a:t>Greater primary emissions of aerosols at low MCE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b="1" dirty="0" smtClean="0">
                <a:solidFill>
                  <a:srgbClr val="003399"/>
                </a:solidFill>
              </a:rPr>
              <a:t>Greater SOA formation at low MCE due to greater emissions of oxygenated VOCs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b="1" dirty="0" err="1" smtClean="0">
                <a:solidFill>
                  <a:srgbClr val="C00000"/>
                </a:solidFill>
              </a:rPr>
              <a:t>Wigder</a:t>
            </a:r>
            <a:r>
              <a:rPr lang="en-US" b="1" dirty="0" smtClean="0">
                <a:solidFill>
                  <a:srgbClr val="C00000"/>
                </a:solidFill>
              </a:rPr>
              <a:t> et al 2015</a:t>
            </a: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rgbClr val="003399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r="6184"/>
          <a:stretch>
            <a:fillRect/>
          </a:stretch>
        </p:blipFill>
        <p:spPr bwMode="auto">
          <a:xfrm>
            <a:off x="19665" y="1143000"/>
            <a:ext cx="5671354" cy="4267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90" y="22123"/>
            <a:ext cx="9144000" cy="1066800"/>
          </a:xfr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</a:rPr>
              <a:t>Influence of Modified Combustion Efficiency on Pollutant Enhancements in Fire Plumes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317" y="3505981"/>
            <a:ext cx="14408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 = </a:t>
            </a:r>
            <a:r>
              <a:rPr lang="en-US" sz="2800" b="1" dirty="0" smtClean="0"/>
              <a:t>-</a:t>
            </a:r>
            <a:r>
              <a:rPr lang="en-US" sz="2400" dirty="0" smtClean="0"/>
              <a:t>0.93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50117" y="5410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High MCE: more flaming combustion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8097" y="54102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Low MCE: more smoldering combustion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2667000" y="5670042"/>
            <a:ext cx="1007698" cy="242316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0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</a:rPr>
              <a:t>Emission Ratios </a:t>
            </a:r>
            <a:r>
              <a:rPr lang="en-US" sz="2800" b="1" dirty="0" err="1" smtClean="0">
                <a:solidFill>
                  <a:srgbClr val="0033CC"/>
                </a:solidFill>
              </a:rPr>
              <a:t>vs</a:t>
            </a:r>
            <a:r>
              <a:rPr lang="en-US" sz="2800" b="1" dirty="0" smtClean="0">
                <a:solidFill>
                  <a:srgbClr val="0033CC"/>
                </a:solidFill>
              </a:rPr>
              <a:t> Emission Factors for OC/CO</a:t>
            </a:r>
            <a:r>
              <a:rPr lang="en-US" sz="2800" b="1" baseline="-25000" dirty="0" smtClean="0">
                <a:solidFill>
                  <a:srgbClr val="0033CC"/>
                </a:solidFill>
              </a:rPr>
              <a:t>2</a:t>
            </a:r>
            <a:r>
              <a:rPr lang="en-US" sz="2800" b="1" dirty="0" smtClean="0">
                <a:solidFill>
                  <a:srgbClr val="0033CC"/>
                </a:solidFill>
              </a:rPr>
              <a:t>  (</a:t>
            </a:r>
            <a:r>
              <a:rPr lang="en-US" sz="2800" b="1" dirty="0" err="1" smtClean="0">
                <a:solidFill>
                  <a:srgbClr val="0033CC"/>
                </a:solidFill>
              </a:rPr>
              <a:t>gmC</a:t>
            </a:r>
            <a:r>
              <a:rPr lang="en-US" sz="2800" b="1" dirty="0" smtClean="0">
                <a:solidFill>
                  <a:srgbClr val="0033CC"/>
                </a:solidFill>
              </a:rPr>
              <a:t>/</a:t>
            </a:r>
            <a:r>
              <a:rPr lang="en-US" sz="2800" b="1" dirty="0" err="1" smtClean="0">
                <a:solidFill>
                  <a:srgbClr val="0033CC"/>
                </a:solidFill>
              </a:rPr>
              <a:t>gmC</a:t>
            </a:r>
            <a:r>
              <a:rPr lang="en-US" sz="2800" b="1" dirty="0" smtClean="0">
                <a:solidFill>
                  <a:srgbClr val="0033CC"/>
                </a:solidFill>
              </a:rPr>
              <a:t>)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838199"/>
            <a:ext cx="441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990000"/>
                </a:solidFill>
              </a:rPr>
              <a:t>Error bars show variability (1 </a:t>
            </a:r>
            <a:r>
              <a:rPr lang="el-GR" sz="2400" b="1" dirty="0" smtClean="0">
                <a:solidFill>
                  <a:srgbClr val="990000"/>
                </a:solidFill>
              </a:rPr>
              <a:t>σ</a:t>
            </a:r>
            <a:r>
              <a:rPr lang="en-US" sz="2400" b="1" dirty="0" smtClean="0">
                <a:solidFill>
                  <a:srgbClr val="990000"/>
                </a:solidFill>
              </a:rPr>
              <a:t>) in observed ERs at MBO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990000"/>
                </a:solidFill>
              </a:rPr>
              <a:t>Average ER is about 50% greater than average EF suggesting SOA production during transport.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990000"/>
                </a:solidFill>
              </a:rPr>
              <a:t>Uncertainty is dominated by uncertainty in CO</a:t>
            </a:r>
            <a:r>
              <a:rPr lang="en-US" sz="2400" b="1" baseline="-25000" dirty="0" smtClean="0">
                <a:solidFill>
                  <a:srgbClr val="990000"/>
                </a:solidFill>
              </a:rPr>
              <a:t>2</a:t>
            </a:r>
            <a:r>
              <a:rPr lang="en-US" sz="2400" b="1" dirty="0" smtClean="0">
                <a:solidFill>
                  <a:srgbClr val="990000"/>
                </a:solidFill>
              </a:rPr>
              <a:t> bg.  </a:t>
            </a:r>
            <a:endParaRPr lang="en-US" sz="2400" b="1" dirty="0">
              <a:solidFill>
                <a:srgbClr val="99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990000"/>
                </a:solidFill>
              </a:rPr>
              <a:t>Focus on large plumes (n=10) reduces the uncertainty and strengthens evidence for SOA production.  </a:t>
            </a:r>
            <a:endParaRPr lang="en-US" sz="2000" b="1" dirty="0">
              <a:solidFill>
                <a:srgbClr val="99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07307"/>
            <a:ext cx="4724399" cy="536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7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Wildfire contribution </a:t>
            </a:r>
            <a:r>
              <a:rPr lang="en-US" b="1" dirty="0" smtClean="0">
                <a:solidFill>
                  <a:srgbClr val="000099"/>
                </a:solidFill>
              </a:rPr>
              <a:t>to global budgets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Wildfires make a large contribution to the global primary emissions for CO, VOCs, aerosols and other compounds;</a:t>
            </a:r>
          </a:p>
          <a:p>
            <a:r>
              <a:rPr lang="en-US" dirty="0" smtClean="0"/>
              <a:t>Wildfires make a smaller, but still significant, contribution to the global emissions of </a:t>
            </a:r>
            <a:r>
              <a:rPr lang="en-US" dirty="0" err="1" smtClean="0"/>
              <a:t>NOx</a:t>
            </a:r>
            <a:r>
              <a:rPr lang="en-US" dirty="0" smtClean="0"/>
              <a:t>.</a:t>
            </a:r>
          </a:p>
          <a:p>
            <a:r>
              <a:rPr lang="en-US" dirty="0" smtClean="0"/>
              <a:t>Wildfires are a large source of secondary species </a:t>
            </a:r>
            <a:r>
              <a:rPr lang="en-US" dirty="0" err="1" smtClean="0"/>
              <a:t>incuding</a:t>
            </a:r>
            <a:r>
              <a:rPr lang="en-US" dirty="0" smtClean="0"/>
              <a:t> Secondary Organic Aerosols (SOA), O</a:t>
            </a:r>
            <a:r>
              <a:rPr lang="en-US" baseline="-25000" dirty="0" smtClean="0"/>
              <a:t>3</a:t>
            </a:r>
            <a:r>
              <a:rPr lang="en-US" dirty="0" smtClean="0"/>
              <a:t>, </a:t>
            </a:r>
            <a:r>
              <a:rPr lang="en-US" dirty="0" err="1" smtClean="0"/>
              <a:t>Peroxyacetyl</a:t>
            </a:r>
            <a:r>
              <a:rPr lang="en-US" dirty="0" smtClean="0"/>
              <a:t> nitrate (PAN) and other compounds, although there are large uncertainties over amounts.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86106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Single Scattering Albedo (</a:t>
            </a:r>
            <a:r>
              <a:rPr lang="el-GR" sz="3600" b="1" dirty="0" smtClean="0">
                <a:solidFill>
                  <a:srgbClr val="0000FF"/>
                </a:solidFill>
                <a:latin typeface="Calibri"/>
              </a:rPr>
              <a:t>ω</a:t>
            </a:r>
            <a:r>
              <a:rPr lang="en-US" sz="3600" b="1" dirty="0" smtClean="0">
                <a:solidFill>
                  <a:srgbClr val="0000FF"/>
                </a:solidFill>
                <a:latin typeface="Calibri"/>
              </a:rPr>
              <a:t>) and Modified Combustion Efficiency (MCE)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0400" y="4640777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flaming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MCE ~ 1.00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466305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309FB"/>
                </a:solidFill>
              </a:rPr>
              <a:t>smoldering</a:t>
            </a:r>
          </a:p>
          <a:p>
            <a:r>
              <a:rPr lang="en-US" dirty="0" smtClean="0">
                <a:solidFill>
                  <a:srgbClr val="0309FB"/>
                </a:solidFill>
              </a:rPr>
              <a:t>MCE ~ 0.80 </a:t>
            </a:r>
            <a:endParaRPr lang="en-US" dirty="0">
              <a:solidFill>
                <a:srgbClr val="0309F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6568" y="125856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Line: Liu et al. (2014) parameterization for biomass burning </a:t>
            </a:r>
            <a:r>
              <a:rPr lang="en-US" b="1" u="sng" dirty="0" smtClean="0"/>
              <a:t>emissions</a:t>
            </a:r>
            <a:endParaRPr lang="en-US" b="1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891" name="Picture 11"/>
          <p:cNvPicPr>
            <a:picLocks noChangeAspect="1" noChangeArrowheads="1"/>
          </p:cNvPicPr>
          <p:nvPr/>
        </p:nvPicPr>
        <p:blipFill>
          <a:blip r:embed="rId6" cstate="print"/>
          <a:srcRect l="71629" t="71080" r="19131" b="18068"/>
          <a:stretch>
            <a:fillRect/>
          </a:stretch>
        </p:blipFill>
        <p:spPr bwMode="auto">
          <a:xfrm>
            <a:off x="6248400" y="3505200"/>
            <a:ext cx="2514600" cy="1143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4" name="Straight Arrow Connector 3"/>
          <p:cNvCxnSpPr/>
          <p:nvPr/>
        </p:nvCxnSpPr>
        <p:spPr>
          <a:xfrm>
            <a:off x="1639529" y="1866900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" y="5808406"/>
            <a:ext cx="468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Points with uncertainty bars show SSA </a:t>
            </a:r>
            <a:r>
              <a:rPr lang="en-US" sz="2000" b="1" u="sng" dirty="0" err="1" smtClean="0">
                <a:solidFill>
                  <a:srgbClr val="FF0000"/>
                </a:solidFill>
              </a:rPr>
              <a:t>vs</a:t>
            </a:r>
            <a:r>
              <a:rPr lang="en-US" sz="2000" b="1" u="sng" dirty="0" smtClean="0">
                <a:solidFill>
                  <a:srgbClr val="FF0000"/>
                </a:solidFill>
              </a:rPr>
              <a:t> MCE from </a:t>
            </a:r>
            <a:r>
              <a:rPr lang="en-US" sz="2000" b="1" u="sng" dirty="0" err="1" smtClean="0">
                <a:solidFill>
                  <a:srgbClr val="FF0000"/>
                </a:solidFill>
              </a:rPr>
              <a:t>indiv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</a:rPr>
              <a:t>plumes at MBO.  </a:t>
            </a:r>
            <a:r>
              <a:rPr lang="en-US" sz="2000" b="1" u="sng" dirty="0" err="1" smtClean="0">
                <a:solidFill>
                  <a:srgbClr val="FF0000"/>
                </a:solidFill>
              </a:rPr>
              <a:t>Obs</a:t>
            </a:r>
            <a:r>
              <a:rPr lang="en-US" sz="2000" b="1" u="sng" dirty="0" smtClean="0">
                <a:solidFill>
                  <a:srgbClr val="FF0000"/>
                </a:solidFill>
              </a:rPr>
              <a:t> do not show a sig drop in SSA w/with MCE.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8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Happy\Dropbox\Group documents\Pictures\2013 Jul-Aug BBOP pictures\IMG_05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1" y="1219200"/>
            <a:ext cx="7764162" cy="47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High Resolution TOF Aerosol Mass Spectrometer at MBO in summer 2013-Qi Zhang’s group at UCD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1800" y="1676400"/>
            <a:ext cx="1781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AMS 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on a ski  lift at MBO.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2013 July-Aug BBOP\Field Notebooks\pics\DailyPicLog\20130806_MBO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b="12113"/>
          <a:stretch/>
        </p:blipFill>
        <p:spPr bwMode="auto">
          <a:xfrm>
            <a:off x="838200" y="838199"/>
            <a:ext cx="7467600" cy="489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Chemical composition of PM during smoke events by AMS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48496"/>
            <a:ext cx="3400167" cy="3180632"/>
          </a:xfrm>
          <a:prstGeom prst="rect">
            <a:avLst/>
          </a:prstGeom>
          <a:solidFill>
            <a:srgbClr val="9A7500"/>
          </a:solidFill>
          <a:ln>
            <a:noFill/>
          </a:ln>
          <a:effectLst/>
          <a:extLst/>
        </p:spPr>
      </p:pic>
      <p:sp>
        <p:nvSpPr>
          <p:cNvPr id="7" name="TextBox 6"/>
          <p:cNvSpPr txBox="1"/>
          <p:nvPr/>
        </p:nvSpPr>
        <p:spPr>
          <a:xfrm>
            <a:off x="6019800" y="1752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Organics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737036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Data from Sonya Collier, Shan Zhou and Qi Zhang University of California-Davis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8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0329"/>
            <a:ext cx="8458200" cy="48194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25627" y="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Changes in smoke chemistry as a function of Modified Combustion Efficiency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04801" y="1066801"/>
            <a:ext cx="4038600" cy="1524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6307" y="4267200"/>
            <a:ext cx="4126128" cy="1752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0198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Aerosol is more highly oxygenated at higher MCE.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19"/>
            <a:ext cx="8915400" cy="68168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3333CC"/>
                </a:solidFill>
              </a:rPr>
              <a:t>W</a:t>
            </a:r>
            <a:r>
              <a:rPr lang="en-US" sz="3200" b="1" dirty="0" smtClean="0">
                <a:solidFill>
                  <a:srgbClr val="3333CC"/>
                </a:solidFill>
              </a:rPr>
              <a:t>ildfires can make O</a:t>
            </a:r>
            <a:r>
              <a:rPr lang="en-US" sz="3200" b="1" baseline="-25000" dirty="0" smtClean="0">
                <a:solidFill>
                  <a:srgbClr val="3333CC"/>
                </a:solidFill>
              </a:rPr>
              <a:t>3</a:t>
            </a:r>
            <a:r>
              <a:rPr lang="en-US" sz="3200" b="1" dirty="0">
                <a:solidFill>
                  <a:srgbClr val="3333CC"/>
                </a:solidFill>
              </a:rPr>
              <a:t> </a:t>
            </a:r>
            <a:r>
              <a:rPr lang="en-US" sz="3200" b="1" dirty="0" smtClean="0">
                <a:solidFill>
                  <a:srgbClr val="3333CC"/>
                </a:solidFill>
              </a:rPr>
              <a:t>very quickly</a:t>
            </a:r>
            <a:endParaRPr lang="en-US" sz="3200" b="1" dirty="0">
              <a:solidFill>
                <a:srgbClr val="3333CC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685800"/>
            <a:ext cx="871211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567" y="5276671"/>
            <a:ext cx="8712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Mt. Bachelor observations of the Pole Creek Fire on three successive days.   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production of 20-50 </a:t>
            </a:r>
            <a:r>
              <a:rPr lang="en-US" sz="2400" b="1" dirty="0" err="1" smtClean="0"/>
              <a:t>ppbv</a:t>
            </a:r>
            <a:r>
              <a:rPr lang="en-US" sz="2400" b="1" dirty="0" smtClean="0"/>
              <a:t> in 6 hours.   </a:t>
            </a:r>
          </a:p>
          <a:p>
            <a:r>
              <a:rPr lang="en-US" sz="2400" b="1" dirty="0" smtClean="0"/>
              <a:t>(</a:t>
            </a:r>
            <a:r>
              <a:rPr lang="en-US" sz="2400" b="1" dirty="0" err="1" smtClean="0"/>
              <a:t>Baylon</a:t>
            </a:r>
            <a:r>
              <a:rPr lang="en-US" sz="2400" b="1" dirty="0" smtClean="0"/>
              <a:t> et al 2014)</a:t>
            </a:r>
          </a:p>
        </p:txBody>
      </p:sp>
      <p:sp>
        <p:nvSpPr>
          <p:cNvPr id="4" name="Oval 3"/>
          <p:cNvSpPr/>
          <p:nvPr/>
        </p:nvSpPr>
        <p:spPr>
          <a:xfrm>
            <a:off x="8534400" y="2209800"/>
            <a:ext cx="330115" cy="13716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6200" y="1905000"/>
            <a:ext cx="457200" cy="1981200"/>
          </a:xfrm>
          <a:prstGeom prst="ellipse">
            <a:avLst/>
          </a:prstGeom>
          <a:noFill/>
          <a:ln w="762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00600" y="1295400"/>
            <a:ext cx="2057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O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3</a:t>
            </a:r>
          </a:p>
          <a:p>
            <a:endParaRPr lang="en-US" sz="2400" b="1" baseline="-25000" dirty="0"/>
          </a:p>
          <a:p>
            <a:endParaRPr lang="en-US" sz="2400" b="1" baseline="-25000" dirty="0" smtClean="0"/>
          </a:p>
          <a:p>
            <a:endParaRPr lang="en-US" sz="2400" b="1" baseline="-25000" dirty="0"/>
          </a:p>
          <a:p>
            <a:endParaRPr lang="en-US" sz="2400" b="1" baseline="-25000" dirty="0" smtClean="0"/>
          </a:p>
          <a:p>
            <a:endParaRPr lang="en-US" sz="2400" b="1" baseline="-25000" dirty="0"/>
          </a:p>
          <a:p>
            <a:endParaRPr lang="en-US" sz="2400" b="1" baseline="-25000" dirty="0" smtClean="0"/>
          </a:p>
          <a:p>
            <a:endParaRPr lang="en-US" sz="2400" b="1" baseline="-25000" dirty="0" smtClean="0"/>
          </a:p>
          <a:p>
            <a:endParaRPr lang="en-US" sz="2400" b="1" baseline="-25000" dirty="0"/>
          </a:p>
          <a:p>
            <a:r>
              <a:rPr lang="en-US" sz="2400" b="1" dirty="0" smtClean="0">
                <a:solidFill>
                  <a:srgbClr val="C00000"/>
                </a:solidFill>
              </a:rPr>
              <a:t>CO</a:t>
            </a:r>
          </a:p>
          <a:p>
            <a:r>
              <a:rPr lang="en-US" sz="2400" b="1" dirty="0" smtClean="0"/>
              <a:t>Aerosol scattering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38824"/>
            <a:ext cx="2176463" cy="144367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68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76200"/>
            <a:ext cx="9220200" cy="7921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Summary of </a:t>
            </a:r>
            <a:r>
              <a:rPr lang="el-GR" sz="3200" b="1" dirty="0" smtClean="0">
                <a:solidFill>
                  <a:srgbClr val="0000FF"/>
                </a:solidFill>
              </a:rPr>
              <a:t>Δ</a:t>
            </a:r>
            <a:r>
              <a:rPr lang="en-US" sz="3200" b="1" dirty="0" smtClean="0">
                <a:solidFill>
                  <a:srgbClr val="0000FF"/>
                </a:solidFill>
              </a:rPr>
              <a:t>O</a:t>
            </a:r>
            <a:r>
              <a:rPr lang="en-US" sz="3200" b="1" baseline="-25000" dirty="0" smtClean="0">
                <a:solidFill>
                  <a:srgbClr val="0000FF"/>
                </a:solidFill>
              </a:rPr>
              <a:t>3</a:t>
            </a:r>
            <a:r>
              <a:rPr lang="en-US" sz="3200" b="1" dirty="0" smtClean="0">
                <a:solidFill>
                  <a:srgbClr val="0000FF"/>
                </a:solidFill>
              </a:rPr>
              <a:t>/</a:t>
            </a:r>
            <a:r>
              <a:rPr lang="el-GR" sz="3200" b="1" dirty="0">
                <a:solidFill>
                  <a:srgbClr val="0000FF"/>
                </a:solidFill>
              </a:rPr>
              <a:t> </a:t>
            </a:r>
            <a:r>
              <a:rPr lang="el-GR" sz="3200" b="1" dirty="0" smtClean="0">
                <a:solidFill>
                  <a:srgbClr val="0000FF"/>
                </a:solidFill>
              </a:rPr>
              <a:t>Δ</a:t>
            </a:r>
            <a:r>
              <a:rPr lang="en-US" sz="3200" b="1" dirty="0" smtClean="0">
                <a:solidFill>
                  <a:srgbClr val="0000FF"/>
                </a:solidFill>
              </a:rPr>
              <a:t>CO from &gt;100 published studies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3865" y="762000"/>
            <a:ext cx="8229600" cy="563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Boreal/ Temperate:</a:t>
            </a:r>
            <a:endParaRPr lang="en-US" sz="2800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152400" y="3048000"/>
            <a:ext cx="8229600" cy="5635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Tropics/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Subtropics: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3978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Jaffe &amp; </a:t>
            </a:r>
            <a:r>
              <a:rPr lang="en-US" sz="1400" dirty="0" err="1" smtClean="0"/>
              <a:t>Wigder</a:t>
            </a:r>
            <a:r>
              <a:rPr lang="en-US" sz="1400" dirty="0" smtClean="0"/>
              <a:t> (2012)</a:t>
            </a:r>
            <a:endParaRPr lang="en-US" sz="1400" dirty="0"/>
          </a:p>
        </p:txBody>
      </p:sp>
      <p:graphicFrame>
        <p:nvGraphicFramePr>
          <p:cNvPr id="12" name="Content Placeholder 4"/>
          <p:cNvGraphicFramePr>
            <a:graphicFrameLocks/>
          </p:cNvGraphicFramePr>
          <p:nvPr>
            <p:extLst/>
          </p:nvPr>
        </p:nvGraphicFramePr>
        <p:xfrm>
          <a:off x="152400" y="1295400"/>
          <a:ext cx="8229600" cy="1752600"/>
        </p:xfrm>
        <a:graphic>
          <a:graphicData uri="http://schemas.openxmlformats.org/drawingml/2006/table">
            <a:tbl>
              <a:tblPr firstRow="1" bandRow="1"/>
              <a:tblGrid>
                <a:gridCol w="2743200"/>
                <a:gridCol w="2895600"/>
                <a:gridCol w="2590800"/>
              </a:tblGrid>
              <a:tr h="29464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Plume Age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Mean ∆O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/∆CO (ppbv/ppbv) (# plumes)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Range of ∆O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/∆CO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≤ 1-2 days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0.018    (n=55)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-0.032-0.34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2-5 days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0.15      (n=39)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-0.07-0.66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≥ 5 days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0.22      (n=29)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-0.42-0.93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Content Placeholder 4"/>
          <p:cNvGraphicFramePr>
            <a:graphicFrameLocks/>
          </p:cNvGraphicFramePr>
          <p:nvPr>
            <p:extLst/>
          </p:nvPr>
        </p:nvGraphicFramePr>
        <p:xfrm>
          <a:off x="152400" y="3505200"/>
          <a:ext cx="8229600" cy="1752600"/>
        </p:xfrm>
        <a:graphic>
          <a:graphicData uri="http://schemas.openxmlformats.org/drawingml/2006/table">
            <a:tbl>
              <a:tblPr firstRow="1" bandRow="1"/>
              <a:tblGrid>
                <a:gridCol w="2743200"/>
                <a:gridCol w="2895600"/>
                <a:gridCol w="2590800"/>
              </a:tblGrid>
              <a:tr h="29464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Plume Age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Mean ∆O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/∆CO (ppbv/ppbv) (# plumes)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Range of ∆O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/∆CO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≤ 1-2 days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0.14     (n=59)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-0.06-0.37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2-5 days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0.35     (n=13)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0.26-0.42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≥ 5 days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0.63     (n=18)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  <a:extLst/>
                    </a:lstStyle>
                    <a:p>
                      <a:r>
                        <a:rPr lang="en-US" dirty="0" smtClean="0"/>
                        <a:t>0.19-0.87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248" y="5334000"/>
            <a:ext cx="87774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i="1" dirty="0">
                <a:solidFill>
                  <a:srgbClr val="C00000"/>
                </a:solidFill>
              </a:rPr>
              <a:t>Jaffe, D.A. and </a:t>
            </a:r>
            <a:r>
              <a:rPr lang="en-US" sz="2200" b="1" i="1" dirty="0" err="1">
                <a:solidFill>
                  <a:srgbClr val="C00000"/>
                </a:solidFill>
              </a:rPr>
              <a:t>Wigder</a:t>
            </a:r>
            <a:r>
              <a:rPr lang="en-US" sz="2200" b="1" i="1" dirty="0">
                <a:solidFill>
                  <a:srgbClr val="C00000"/>
                </a:solidFill>
              </a:rPr>
              <a:t>, N.L., Ozone production from wildfires: A critical review.  </a:t>
            </a:r>
            <a:r>
              <a:rPr lang="en-US" sz="2200" b="1" i="1" dirty="0" smtClean="0">
                <a:solidFill>
                  <a:srgbClr val="C00000"/>
                </a:solidFill>
              </a:rPr>
              <a:t>Atmos.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Envir</a:t>
            </a:r>
            <a:r>
              <a:rPr lang="en-US" sz="2200" b="1" i="1" dirty="0">
                <a:solidFill>
                  <a:srgbClr val="C00000"/>
                </a:solidFill>
              </a:rPr>
              <a:t>., doi:10.1016/j.atmosenv.2011.11.063, 2012. </a:t>
            </a:r>
          </a:p>
        </p:txBody>
      </p:sp>
    </p:spTree>
    <p:extLst>
      <p:ext uri="{BB962C8B-B14F-4D97-AF65-F5344CB8AC3E}">
        <p14:creationId xmlns:p14="http://schemas.microsoft.com/office/powerpoint/2010/main" val="6961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6993" y="566223"/>
            <a:ext cx="4800600" cy="5767002"/>
            <a:chOff x="3917950" y="434975"/>
            <a:chExt cx="4937760" cy="5767002"/>
          </a:xfrm>
        </p:grpSpPr>
        <p:pic>
          <p:nvPicPr>
            <p:cNvPr id="13" name="Picture 12" descr="03042014_v1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950" y="434975"/>
              <a:ext cx="4937760" cy="5767002"/>
            </a:xfrm>
            <a:prstGeom prst="rect">
              <a:avLst/>
            </a:prstGeom>
          </p:spPr>
        </p:pic>
        <p:pic>
          <p:nvPicPr>
            <p:cNvPr id="14" name="Picture 13" descr="legend_o3enh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00" t="43926" r="25405" b="32676"/>
            <a:stretch/>
          </p:blipFill>
          <p:spPr>
            <a:xfrm>
              <a:off x="6609884" y="927199"/>
              <a:ext cx="1707999" cy="1007349"/>
            </a:xfrm>
            <a:prstGeom prst="rect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0" y="13855"/>
            <a:ext cx="9144000" cy="55236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0033CC"/>
                </a:solidFill>
              </a:rPr>
              <a:t>Ozone enhancement in wildfire plumes: The Role of NOx</a:t>
            </a:r>
            <a:endParaRPr lang="en-US" sz="30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593" y="683092"/>
            <a:ext cx="421066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003399"/>
                </a:solidFill>
              </a:rPr>
              <a:t>Analysis of more than 20 fire plumes at MBO in 2012-2013.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sz="2200" b="1" u="sng" dirty="0">
                <a:solidFill>
                  <a:srgbClr val="003399"/>
                </a:solidFill>
              </a:rPr>
              <a:t>N</a:t>
            </a:r>
            <a:r>
              <a:rPr lang="en-US" sz="2200" b="1" u="sng" dirty="0" smtClean="0">
                <a:solidFill>
                  <a:srgbClr val="003399"/>
                </a:solidFill>
              </a:rPr>
              <a:t>egative correlation </a:t>
            </a:r>
            <a:r>
              <a:rPr lang="en-US" sz="2200" b="1" dirty="0" smtClean="0">
                <a:solidFill>
                  <a:srgbClr val="003399"/>
                </a:solidFill>
              </a:rPr>
              <a:t>between ΔO</a:t>
            </a:r>
            <a:r>
              <a:rPr lang="en-US" sz="2200" b="1" baseline="-25000" dirty="0" smtClean="0">
                <a:solidFill>
                  <a:srgbClr val="003399"/>
                </a:solidFill>
              </a:rPr>
              <a:t>3</a:t>
            </a:r>
            <a:r>
              <a:rPr lang="en-US" sz="2200" b="1" dirty="0">
                <a:solidFill>
                  <a:srgbClr val="003399"/>
                </a:solidFill>
              </a:rPr>
              <a:t>/</a:t>
            </a:r>
            <a:r>
              <a:rPr lang="en-US" sz="2200" b="1" dirty="0" smtClean="0">
                <a:solidFill>
                  <a:srgbClr val="003399"/>
                </a:solidFill>
              </a:rPr>
              <a:t>ΔCO and </a:t>
            </a:r>
            <a:r>
              <a:rPr lang="en-US" sz="2200" b="1" dirty="0" err="1" smtClean="0">
                <a:solidFill>
                  <a:srgbClr val="003399"/>
                </a:solidFill>
              </a:rPr>
              <a:t>ΔNOx</a:t>
            </a:r>
            <a:r>
              <a:rPr lang="en-US" sz="2200" b="1" dirty="0" smtClean="0">
                <a:solidFill>
                  <a:srgbClr val="003399"/>
                </a:solidFill>
              </a:rPr>
              <a:t>/</a:t>
            </a:r>
            <a:r>
              <a:rPr lang="en-US" sz="2200" b="1" dirty="0" err="1" smtClean="0">
                <a:solidFill>
                  <a:srgbClr val="003399"/>
                </a:solidFill>
              </a:rPr>
              <a:t>ΔNOy</a:t>
            </a:r>
            <a:r>
              <a:rPr lang="en-US" sz="2200" b="1" dirty="0" smtClean="0">
                <a:solidFill>
                  <a:srgbClr val="003399"/>
                </a:solidFill>
              </a:rPr>
              <a:t> </a:t>
            </a:r>
            <a:r>
              <a:rPr lang="en-US" sz="2200" b="1" dirty="0" err="1" smtClean="0">
                <a:solidFill>
                  <a:srgbClr val="003399"/>
                </a:solidFill>
              </a:rPr>
              <a:t>enh</a:t>
            </a:r>
            <a:r>
              <a:rPr lang="en-US" sz="2200" b="1" dirty="0" smtClean="0">
                <a:solidFill>
                  <a:srgbClr val="003399"/>
                </a:solidFill>
              </a:rPr>
              <a:t>. ratios.  This shows that degree of oxidation is a primary determinant of O</a:t>
            </a:r>
            <a:r>
              <a:rPr lang="en-US" sz="2200" b="1" baseline="-25000" dirty="0" smtClean="0">
                <a:solidFill>
                  <a:srgbClr val="003399"/>
                </a:solidFill>
              </a:rPr>
              <a:t>3</a:t>
            </a:r>
            <a:r>
              <a:rPr lang="en-US" sz="2200" b="1" dirty="0" smtClean="0">
                <a:solidFill>
                  <a:srgbClr val="003399"/>
                </a:solidFill>
              </a:rPr>
              <a:t> production.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003399"/>
                </a:solidFill>
              </a:rPr>
              <a:t>Size of markers proportional to </a:t>
            </a:r>
            <a:r>
              <a:rPr lang="en-US" sz="2200" b="1" dirty="0">
                <a:solidFill>
                  <a:srgbClr val="003399"/>
                </a:solidFill>
              </a:rPr>
              <a:t>absolute ozone </a:t>
            </a:r>
            <a:r>
              <a:rPr lang="en-US" sz="2200" b="1" dirty="0" err="1" smtClean="0">
                <a:solidFill>
                  <a:srgbClr val="003399"/>
                </a:solidFill>
              </a:rPr>
              <a:t>enh</a:t>
            </a:r>
            <a:r>
              <a:rPr lang="en-US" sz="2200" b="1" dirty="0" smtClean="0">
                <a:solidFill>
                  <a:srgbClr val="003399"/>
                </a:solidFill>
              </a:rPr>
              <a:t>. (ΔO</a:t>
            </a:r>
            <a:r>
              <a:rPr lang="en-US" sz="2200" b="1" baseline="-25000" dirty="0" smtClean="0">
                <a:solidFill>
                  <a:srgbClr val="003399"/>
                </a:solidFill>
              </a:rPr>
              <a:t>3</a:t>
            </a:r>
            <a:r>
              <a:rPr lang="en-US" sz="2200" b="1" dirty="0" smtClean="0">
                <a:solidFill>
                  <a:srgbClr val="003399"/>
                </a:solidFill>
              </a:rPr>
              <a:t>).  This shows  that even if </a:t>
            </a:r>
            <a:r>
              <a:rPr lang="en-US" sz="2200" b="1" dirty="0">
                <a:solidFill>
                  <a:srgbClr val="003399"/>
                </a:solidFill>
              </a:rPr>
              <a:t>ΔO</a:t>
            </a:r>
            <a:r>
              <a:rPr lang="en-US" sz="2200" b="1" baseline="-25000" dirty="0">
                <a:solidFill>
                  <a:srgbClr val="003399"/>
                </a:solidFill>
              </a:rPr>
              <a:t>3</a:t>
            </a:r>
            <a:r>
              <a:rPr lang="en-US" sz="2200" b="1" dirty="0">
                <a:solidFill>
                  <a:srgbClr val="003399"/>
                </a:solidFill>
              </a:rPr>
              <a:t>/</a:t>
            </a:r>
            <a:r>
              <a:rPr lang="en-US" sz="2200" b="1" dirty="0" smtClean="0">
                <a:solidFill>
                  <a:srgbClr val="003399"/>
                </a:solidFill>
              </a:rPr>
              <a:t>ΔCO is low, ΔO</a:t>
            </a:r>
            <a:r>
              <a:rPr lang="en-US" sz="2200" b="1" baseline="-25000" dirty="0" smtClean="0">
                <a:solidFill>
                  <a:srgbClr val="003399"/>
                </a:solidFill>
              </a:rPr>
              <a:t>3</a:t>
            </a:r>
            <a:r>
              <a:rPr lang="en-US" sz="2200" b="1" dirty="0" smtClean="0">
                <a:solidFill>
                  <a:srgbClr val="003399"/>
                </a:solidFill>
              </a:rPr>
              <a:t> may still be significant if CO enhancement is large.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sz="2200" b="1" dirty="0" err="1" smtClean="0">
                <a:solidFill>
                  <a:srgbClr val="C00000"/>
                </a:solidFill>
              </a:rPr>
              <a:t>Baylon</a:t>
            </a:r>
            <a:r>
              <a:rPr lang="en-US" sz="2200" b="1" dirty="0" smtClean="0">
                <a:solidFill>
                  <a:srgbClr val="C00000"/>
                </a:solidFill>
              </a:rPr>
              <a:t> et al 2014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C00000"/>
                </a:solidFill>
              </a:rPr>
              <a:t>See also review of wildfire-O</a:t>
            </a:r>
            <a:r>
              <a:rPr lang="en-US" sz="2200" b="1" baseline="-25000" dirty="0" smtClean="0">
                <a:solidFill>
                  <a:srgbClr val="C00000"/>
                </a:solidFill>
              </a:rPr>
              <a:t>3</a:t>
            </a:r>
            <a:r>
              <a:rPr lang="en-US" sz="2200" b="1" dirty="0" smtClean="0">
                <a:solidFill>
                  <a:srgbClr val="C00000"/>
                </a:solidFill>
              </a:rPr>
              <a:t> by Jaffe and </a:t>
            </a:r>
            <a:r>
              <a:rPr lang="en-US" sz="2200" b="1" dirty="0" err="1" smtClean="0">
                <a:solidFill>
                  <a:srgbClr val="C00000"/>
                </a:solidFill>
              </a:rPr>
              <a:t>Wigder</a:t>
            </a:r>
            <a:r>
              <a:rPr lang="en-US" sz="2200" b="1" dirty="0" smtClean="0">
                <a:solidFill>
                  <a:srgbClr val="C00000"/>
                </a:solidFill>
              </a:rPr>
              <a:t> 2012.</a:t>
            </a:r>
          </a:p>
        </p:txBody>
      </p:sp>
    </p:spTree>
    <p:extLst>
      <p:ext uri="{BB962C8B-B14F-4D97-AF65-F5344CB8AC3E}">
        <p14:creationId xmlns:p14="http://schemas.microsoft.com/office/powerpoint/2010/main" val="157634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925" y="76200"/>
            <a:ext cx="9173909" cy="6096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UV irradiance (</a:t>
            </a:r>
            <a:r>
              <a:rPr lang="en-US" sz="2800" b="1" dirty="0">
                <a:solidFill>
                  <a:srgbClr val="0000FF"/>
                </a:solidFill>
              </a:rPr>
              <a:t>295–385 </a:t>
            </a:r>
            <a:r>
              <a:rPr lang="en-US" sz="2800" b="1" dirty="0" smtClean="0">
                <a:solidFill>
                  <a:srgbClr val="0000FF"/>
                </a:solidFill>
              </a:rPr>
              <a:t>nm) and scattering in a fire plume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5" y="685800"/>
            <a:ext cx="874829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59436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In this case, only a 6% reduction in UV irradiance.   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8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NO</a:t>
            </a:r>
            <a:r>
              <a:rPr lang="en-US" sz="3600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3600" dirty="0" smtClean="0">
                <a:solidFill>
                  <a:srgbClr val="0000FF"/>
                </a:solidFill>
              </a:rPr>
              <a:t>: NO</a:t>
            </a:r>
            <a:r>
              <a:rPr lang="en-US" sz="3600" baseline="-25000" dirty="0" smtClean="0">
                <a:solidFill>
                  <a:srgbClr val="0000FF"/>
                </a:solidFill>
              </a:rPr>
              <a:t>x</a:t>
            </a:r>
            <a:r>
              <a:rPr lang="en-US" sz="3600" dirty="0" smtClean="0">
                <a:solidFill>
                  <a:srgbClr val="0000FF"/>
                </a:solidFill>
              </a:rPr>
              <a:t>, PAN and aerosol nitrate in fire plumes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705600" y="1328225"/>
            <a:ext cx="2514600" cy="304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PAN &amp; aerosol NO</a:t>
            </a:r>
            <a:r>
              <a:rPr lang="en-US" sz="2600" baseline="-25000" dirty="0" smtClean="0"/>
              <a:t>3</a:t>
            </a:r>
            <a:r>
              <a:rPr lang="en-US" sz="2600" dirty="0" smtClean="0"/>
              <a:t>- are most of measured </a:t>
            </a:r>
            <a:r>
              <a:rPr lang="en-US" sz="2600" dirty="0" err="1" smtClean="0"/>
              <a:t>NO</a:t>
            </a:r>
            <a:r>
              <a:rPr lang="en-US" sz="2600" baseline="-25000" dirty="0" err="1" smtClean="0"/>
              <a:t>y</a:t>
            </a:r>
            <a:endParaRPr lang="en-US" sz="2600" baseline="-250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HNO</a:t>
            </a:r>
            <a:r>
              <a:rPr lang="en-US" sz="2600" baseline="-25000" dirty="0" smtClean="0"/>
              <a:t>3 </a:t>
            </a:r>
            <a:r>
              <a:rPr lang="en-US" sz="2600" dirty="0" smtClean="0"/>
              <a:t>(g) probably not a large proportion of plume </a:t>
            </a:r>
            <a:r>
              <a:rPr lang="en-US" sz="2600" dirty="0" err="1" smtClean="0"/>
              <a:t>NO</a:t>
            </a:r>
            <a:r>
              <a:rPr lang="en-US" sz="2600" baseline="-25000" dirty="0" err="1" smtClean="0"/>
              <a:t>y</a:t>
            </a:r>
            <a:endParaRPr lang="en-US" sz="2600" dirty="0" smtClean="0"/>
          </a:p>
          <a:p>
            <a:endParaRPr lang="en-US" dirty="0" smtClean="0"/>
          </a:p>
        </p:txBody>
      </p:sp>
      <p:pic>
        <p:nvPicPr>
          <p:cNvPr id="4" name="Picture 3" descr="noy_4subplots_cropped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673510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9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Conclusions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" y="685800"/>
            <a:ext cx="9067800" cy="4525963"/>
          </a:xfrm>
        </p:spPr>
        <p:txBody>
          <a:bodyPr>
            <a:noAutofit/>
          </a:bodyPr>
          <a:lstStyle/>
          <a:p>
            <a:r>
              <a:rPr lang="en-US" sz="2200" dirty="0" smtClean="0"/>
              <a:t>Wildfires are a major part of the landscape in the Western US and have a dominant effect on regional air quality in summer.</a:t>
            </a:r>
          </a:p>
          <a:p>
            <a:r>
              <a:rPr lang="en-US" sz="2200" dirty="0" smtClean="0"/>
              <a:t>Wildfires are clearly linked with warmer temperatures and seasonal precipitation.  Climate change appears to be increasing wildfires in the Western US.</a:t>
            </a:r>
          </a:p>
          <a:p>
            <a:r>
              <a:rPr lang="en-US" sz="2200" dirty="0" smtClean="0"/>
              <a:t>While “smoke” from wildfires is obvious, there  is much we do not understand about the photochemical processing.  </a:t>
            </a:r>
          </a:p>
          <a:p>
            <a:r>
              <a:rPr lang="en-US" sz="2200" dirty="0" smtClean="0"/>
              <a:t>Key uncertainties: </a:t>
            </a:r>
          </a:p>
          <a:p>
            <a:r>
              <a:rPr lang="en-US" sz="2200" dirty="0" smtClean="0"/>
              <a:t>Variations in emissions;</a:t>
            </a:r>
          </a:p>
          <a:p>
            <a:r>
              <a:rPr lang="en-US" sz="2200" dirty="0" smtClean="0"/>
              <a:t>Variations in PM and O</a:t>
            </a:r>
            <a:r>
              <a:rPr lang="en-US" sz="2200" baseline="-25000" dirty="0" smtClean="0"/>
              <a:t>3</a:t>
            </a:r>
            <a:r>
              <a:rPr lang="zh-TW" altLang="en-US" sz="2200" baseline="-25000" dirty="0"/>
              <a:t> </a:t>
            </a:r>
            <a:r>
              <a:rPr lang="zh-TW" altLang="en-US" sz="2200" dirty="0" smtClean="0"/>
              <a:t> </a:t>
            </a:r>
            <a:r>
              <a:rPr lang="en-US" altLang="zh-TW" sz="2200" dirty="0" smtClean="0"/>
              <a:t>production,</a:t>
            </a:r>
            <a:r>
              <a:rPr lang="zh-TW" altLang="en-US" sz="2200" dirty="0"/>
              <a:t> </a:t>
            </a:r>
            <a:r>
              <a:rPr lang="en-US" altLang="zh-TW" sz="2200" dirty="0" smtClean="0"/>
              <a:t>radiative forcing and impacts in urbans areas;</a:t>
            </a:r>
          </a:p>
          <a:p>
            <a:r>
              <a:rPr lang="en-US" sz="2200" dirty="0" smtClean="0"/>
              <a:t>Are data indicate that most fires result in SOA production;  O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 is highly variable, but for most fires there does appear to be downwind production.  </a:t>
            </a:r>
          </a:p>
          <a:p>
            <a:r>
              <a:rPr lang="en-US" sz="2200" dirty="0" smtClean="0"/>
              <a:t>Single scattering albedo is likely increased downwind of fires due to SOA production;</a:t>
            </a:r>
          </a:p>
        </p:txBody>
      </p:sp>
    </p:spTree>
    <p:extLst>
      <p:ext uri="{BB962C8B-B14F-4D97-AF65-F5344CB8AC3E}">
        <p14:creationId xmlns:p14="http://schemas.microsoft.com/office/powerpoint/2010/main" val="17980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7720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Median O</a:t>
            </a:r>
            <a:r>
              <a:rPr lang="en-US" sz="2800" baseline="-25000" dirty="0" smtClean="0">
                <a:solidFill>
                  <a:srgbClr val="0000FF"/>
                </a:solidFill>
              </a:rPr>
              <a:t>3</a:t>
            </a:r>
            <a:r>
              <a:rPr lang="en-US" sz="2800" dirty="0" smtClean="0">
                <a:solidFill>
                  <a:srgbClr val="0000FF"/>
                </a:solidFill>
              </a:rPr>
              <a:t> summer MDA8 in Salt Lake City, Utah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633275"/>
            <a:ext cx="6477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90000"/>
                </a:solidFill>
              </a:rPr>
              <a:t>What drives year to year variation in MDA8?</a:t>
            </a:r>
            <a:endParaRPr lang="en-US" sz="2400" dirty="0">
              <a:solidFill>
                <a:srgbClr val="99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762000"/>
            <a:ext cx="2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Large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 </a:t>
            </a:r>
            <a:r>
              <a:rPr lang="en-US" altLang="zh-TW" sz="2400" b="1" dirty="0" smtClean="0">
                <a:solidFill>
                  <a:srgbClr val="C00000"/>
                </a:solidFill>
              </a:rPr>
              <a:t>fire years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Low fire years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800600" y="990600"/>
            <a:ext cx="685800" cy="152400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143500" y="1197864"/>
            <a:ext cx="571500" cy="402336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781800" y="2767869"/>
            <a:ext cx="76200" cy="1042131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248400" y="2807493"/>
            <a:ext cx="304800" cy="621507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07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600" dirty="0" smtClean="0"/>
              <a:t>Median MDA8 in SLC, CASTNET, OC, AIRS CO and AOD</a:t>
            </a:r>
            <a:endParaRPr lang="en-US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56388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90000"/>
                </a:solidFill>
              </a:rPr>
              <a:t>R values between 0.58 and 0.86 for these.  Year to year variation in MDA8 is </a:t>
            </a:r>
          </a:p>
          <a:p>
            <a:r>
              <a:rPr lang="en-US" sz="2400" dirty="0" smtClean="0">
                <a:solidFill>
                  <a:srgbClr val="990000"/>
                </a:solidFill>
              </a:rPr>
              <a:t>driven by wildfires (Jaffe et al 2013).</a:t>
            </a:r>
            <a:endParaRPr lang="en-US" sz="2400" dirty="0">
              <a:solidFill>
                <a:srgbClr val="99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8001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5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Causes of “Wildfires”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Lightning</a:t>
            </a:r>
          </a:p>
          <a:p>
            <a:r>
              <a:rPr lang="en-US" dirty="0" smtClean="0"/>
              <a:t>Industrial activity</a:t>
            </a:r>
          </a:p>
          <a:p>
            <a:r>
              <a:rPr lang="en-US" dirty="0" smtClean="0"/>
              <a:t>Vehicles</a:t>
            </a:r>
          </a:p>
          <a:p>
            <a:r>
              <a:rPr lang="en-US" dirty="0" smtClean="0"/>
              <a:t>Hikers/Campers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Sometimes we do not know the cause, but we will refer to all fires </a:t>
            </a:r>
            <a:r>
              <a:rPr lang="en-US" b="1" u="sng" dirty="0" smtClean="0">
                <a:solidFill>
                  <a:srgbClr val="C00000"/>
                </a:solidFill>
              </a:rPr>
              <a:t>except agricultural </a:t>
            </a:r>
            <a:r>
              <a:rPr lang="en-US" b="1" dirty="0" smtClean="0">
                <a:solidFill>
                  <a:srgbClr val="C00000"/>
                </a:solidFill>
              </a:rPr>
              <a:t>fires as “wildfires”. 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03" y="24581"/>
            <a:ext cx="8229600" cy="785812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Area Burned for US Wildfires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10" y="685800"/>
            <a:ext cx="8458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55626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The last decade has seen a significant increase in the area burned.     </a:t>
            </a:r>
            <a:r>
              <a:rPr lang="en-US" sz="2400" b="1" dirty="0" err="1" smtClean="0">
                <a:solidFill>
                  <a:srgbClr val="C00000"/>
                </a:solidFill>
              </a:rPr>
              <a:t>Approx</a:t>
            </a:r>
            <a:r>
              <a:rPr lang="en-US" sz="2400" b="1" dirty="0" smtClean="0">
                <a:solidFill>
                  <a:srgbClr val="C00000"/>
                </a:solidFill>
              </a:rPr>
              <a:t> 70% of 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these fires are in the Western US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1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86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Area Burned in the Western US (acres) 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799"/>
            <a:ext cx="8915400" cy="495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562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Wildfires in the Western US are about 60-75% of the US total each year.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2463</Words>
  <Application>Microsoft Office PowerPoint</Application>
  <PresentationFormat>On-screen Show (4:3)</PresentationFormat>
  <Paragraphs>392</Paragraphs>
  <Slides>49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新細明體</vt:lpstr>
      <vt:lpstr>Arial</vt:lpstr>
      <vt:lpstr>Calibri</vt:lpstr>
      <vt:lpstr>Cambria Math</vt:lpstr>
      <vt:lpstr>Rockwell</vt:lpstr>
      <vt:lpstr>Times New Roman</vt:lpstr>
      <vt:lpstr>Wingdings</vt:lpstr>
      <vt:lpstr>Wingdings 2</vt:lpstr>
      <vt:lpstr>Office Theme</vt:lpstr>
      <vt:lpstr>Equation</vt:lpstr>
      <vt:lpstr>Ozone and secondary aerosol production in wildfire plumes Professor Dan Jaffe University of Washington</vt:lpstr>
      <vt:lpstr>Other topics</vt:lpstr>
      <vt:lpstr>Jaffe-group Students, Post-docs and Staff</vt:lpstr>
      <vt:lpstr>Wildfire contribution to global budgets</vt:lpstr>
      <vt:lpstr>Median O3 summer MDA8 in Salt Lake City, Utah</vt:lpstr>
      <vt:lpstr>Median MDA8 in SLC, CASTNET, OC, AIRS CO and AOD</vt:lpstr>
      <vt:lpstr>Causes of “Wildfires”</vt:lpstr>
      <vt:lpstr>Area Burned for US Wildfires</vt:lpstr>
      <vt:lpstr>Area Burned in the Western US (acres) </vt:lpstr>
      <vt:lpstr>Mountains of Washington State</vt:lpstr>
      <vt:lpstr>2015 Fires in Washington State</vt:lpstr>
      <vt:lpstr>2015 Wildfire stats</vt:lpstr>
      <vt:lpstr>2015 Fires in Washington State</vt:lpstr>
      <vt:lpstr>Aug 25, 2015</vt:lpstr>
      <vt:lpstr>Air Quality (PM2.5) in Washington State</vt:lpstr>
      <vt:lpstr>PowerPoint Presentation</vt:lpstr>
      <vt:lpstr>Modeled and Observed Wildfire Impact: August 12, 2007</vt:lpstr>
      <vt:lpstr>Modeled CO is close, but PM2.5 and AOD are 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Wildfire plume cross-section</vt:lpstr>
      <vt:lpstr>Fire plumes are very different from urban plumes</vt:lpstr>
      <vt:lpstr>PowerPoint Presentation</vt:lpstr>
      <vt:lpstr>Chemical measurements at MBO</vt:lpstr>
      <vt:lpstr>Use of CO as a conserved tracer</vt:lpstr>
      <vt:lpstr>Ozone and PM in wildfires seen at MBO</vt:lpstr>
      <vt:lpstr>Wildfires can make O3 very quickly</vt:lpstr>
      <vt:lpstr>Smoke plumes at MBO in summer 2010</vt:lpstr>
      <vt:lpstr>Our past work has demonstrated large variability in emissions and chemistry from fire to fire    </vt:lpstr>
      <vt:lpstr>PM enhancement (ΔPM1/ΔCO)</vt:lpstr>
      <vt:lpstr>Variations in OC/CO2 ER </vt:lpstr>
      <vt:lpstr>Influence of Modified Combustion Efficiency on Pollutant Enhancements in Fire Plumes</vt:lpstr>
      <vt:lpstr>PowerPoint Presentation</vt:lpstr>
      <vt:lpstr>Single Scattering Albedo (ω) and Modified Combustion Efficiency (MCE)</vt:lpstr>
      <vt:lpstr>PowerPoint Presentation</vt:lpstr>
      <vt:lpstr>PowerPoint Presentation</vt:lpstr>
      <vt:lpstr>PowerPoint Presentation</vt:lpstr>
      <vt:lpstr>Wildfires can make O3 very quickly</vt:lpstr>
      <vt:lpstr>Summary of ΔO3/ ΔCO from &gt;100 published studies </vt:lpstr>
      <vt:lpstr>PowerPoint Presentation</vt:lpstr>
      <vt:lpstr>UV irradiance (295–385 nm) and scattering in a fire plume </vt:lpstr>
      <vt:lpstr>NOy: NOx, PAN and aerosol nitrate in fire plumes</vt:lpstr>
      <vt:lpstr>Conclusions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Dans</dc:creator>
  <cp:lastModifiedBy>user</cp:lastModifiedBy>
  <cp:revision>115</cp:revision>
  <dcterms:created xsi:type="dcterms:W3CDTF">2014-02-24T06:53:43Z</dcterms:created>
  <dcterms:modified xsi:type="dcterms:W3CDTF">2015-10-01T05:51:45Z</dcterms:modified>
</cp:coreProperties>
</file>