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1"/>
  </p:notesMasterIdLst>
  <p:handoutMasterIdLst>
    <p:handoutMasterId r:id="rId52"/>
  </p:handoutMasterIdLst>
  <p:sldIdLst>
    <p:sldId id="317" r:id="rId3"/>
    <p:sldId id="257" r:id="rId4"/>
    <p:sldId id="295" r:id="rId5"/>
    <p:sldId id="323" r:id="rId6"/>
    <p:sldId id="324" r:id="rId7"/>
    <p:sldId id="322" r:id="rId8"/>
    <p:sldId id="296" r:id="rId9"/>
    <p:sldId id="301" r:id="rId10"/>
    <p:sldId id="303" r:id="rId11"/>
    <p:sldId id="326" r:id="rId12"/>
    <p:sldId id="313" r:id="rId13"/>
    <p:sldId id="304" r:id="rId14"/>
    <p:sldId id="309" r:id="rId15"/>
    <p:sldId id="310" r:id="rId16"/>
    <p:sldId id="325" r:id="rId17"/>
    <p:sldId id="299" r:id="rId18"/>
    <p:sldId id="297" r:id="rId19"/>
    <p:sldId id="354" r:id="rId20"/>
    <p:sldId id="355" r:id="rId21"/>
    <p:sldId id="284" r:id="rId22"/>
    <p:sldId id="292" r:id="rId23"/>
    <p:sldId id="286" r:id="rId24"/>
    <p:sldId id="332" r:id="rId25"/>
    <p:sldId id="356" r:id="rId26"/>
    <p:sldId id="287" r:id="rId27"/>
    <p:sldId id="357" r:id="rId28"/>
    <p:sldId id="306" r:id="rId29"/>
    <p:sldId id="358" r:id="rId30"/>
    <p:sldId id="288" r:id="rId31"/>
    <p:sldId id="277" r:id="rId32"/>
    <p:sldId id="353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3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333FF"/>
    <a:srgbClr val="FF00FF"/>
    <a:srgbClr val="0000FF"/>
    <a:srgbClr val="3333CC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2" autoAdjust="0"/>
    <p:restoredTop sz="91023" autoAdjust="0"/>
  </p:normalViewPr>
  <p:slideViewPr>
    <p:cSldViewPr>
      <p:cViewPr varScale="1">
        <p:scale>
          <a:sx n="65" d="100"/>
          <a:sy n="65" d="100"/>
        </p:scale>
        <p:origin x="-66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93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huang\Documents\UMD\ESSIC\CICS-MD%20Science%20Meeting%20Table%20Plo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huang\Documents\UMD\ESSIC\CICS-MD%20Science%20Meeting%20Table%20Plo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huang\Documents\UMD\ESSIC\CICS-MD%20Science%20Meeting%20Table%20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'subset of collocated'!$B$1</c:f>
              <c:strCache>
                <c:ptCount val="1"/>
                <c:pt idx="0">
                  <c:v>VIIRS Ocean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'subset of collocated'!$A$2</c:f>
              <c:strCache>
                <c:ptCount val="1"/>
                <c:pt idx="0">
                  <c:v>Sample Size</c:v>
                </c:pt>
              </c:strCache>
            </c:strRef>
          </c:cat>
          <c:val>
            <c:numRef>
              <c:f>'subset of collocated'!$B$2</c:f>
              <c:numCache>
                <c:formatCode>General</c:formatCode>
                <c:ptCount val="1"/>
                <c:pt idx="0">
                  <c:v>1652</c:v>
                </c:pt>
              </c:numCache>
            </c:numRef>
          </c:val>
        </c:ser>
        <c:ser>
          <c:idx val="1"/>
          <c:order val="1"/>
          <c:tx>
            <c:strRef>
              <c:f>'subset of collocated'!$C$1</c:f>
              <c:strCache>
                <c:ptCount val="1"/>
                <c:pt idx="0">
                  <c:v>MODIS Ocean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'subset of collocated'!$A$2</c:f>
              <c:strCache>
                <c:ptCount val="1"/>
                <c:pt idx="0">
                  <c:v>Sample Size</c:v>
                </c:pt>
              </c:strCache>
            </c:strRef>
          </c:cat>
          <c:val>
            <c:numRef>
              <c:f>'subset of collocated'!$C$2</c:f>
              <c:numCache>
                <c:formatCode>General</c:formatCode>
                <c:ptCount val="1"/>
                <c:pt idx="0">
                  <c:v>1281</c:v>
                </c:pt>
              </c:numCache>
            </c:numRef>
          </c:val>
        </c:ser>
        <c:ser>
          <c:idx val="2"/>
          <c:order val="2"/>
          <c:tx>
            <c:strRef>
              <c:f>'subset of collocated'!$D$1</c:f>
              <c:strCache>
                <c:ptCount val="1"/>
                <c:pt idx="0">
                  <c:v>VIIRS Land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'subset of collocated'!$A$2</c:f>
              <c:strCache>
                <c:ptCount val="1"/>
                <c:pt idx="0">
                  <c:v>Sample Size</c:v>
                </c:pt>
              </c:strCache>
            </c:strRef>
          </c:cat>
          <c:val>
            <c:numRef>
              <c:f>'subset of collocated'!$D$2</c:f>
              <c:numCache>
                <c:formatCode>General</c:formatCode>
                <c:ptCount val="1"/>
                <c:pt idx="0">
                  <c:v>4647</c:v>
                </c:pt>
              </c:numCache>
            </c:numRef>
          </c:val>
        </c:ser>
        <c:ser>
          <c:idx val="3"/>
          <c:order val="3"/>
          <c:tx>
            <c:strRef>
              <c:f>'subset of collocated'!$E$1</c:f>
              <c:strCache>
                <c:ptCount val="1"/>
                <c:pt idx="0">
                  <c:v>MODIS Land</c:v>
                </c:pt>
              </c:strCache>
            </c:strRef>
          </c:tx>
          <c:spPr>
            <a:solidFill>
              <a:srgbClr val="006666"/>
            </a:solidFill>
          </c:spPr>
          <c:invertIfNegative val="0"/>
          <c:cat>
            <c:strRef>
              <c:f>'subset of collocated'!$A$2</c:f>
              <c:strCache>
                <c:ptCount val="1"/>
                <c:pt idx="0">
                  <c:v>Sample Size</c:v>
                </c:pt>
              </c:strCache>
            </c:strRef>
          </c:cat>
          <c:val>
            <c:numRef>
              <c:f>'subset of collocated'!$E$2</c:f>
              <c:numCache>
                <c:formatCode>General</c:formatCode>
                <c:ptCount val="1"/>
                <c:pt idx="0">
                  <c:v>3624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120065024"/>
        <c:axId val="81273984"/>
      </c:barChart>
      <c:catAx>
        <c:axId val="120065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1273984"/>
        <c:crosses val="autoZero"/>
        <c:auto val="1"/>
        <c:lblAlgn val="ctr"/>
        <c:lblOffset val="100"/>
        <c:noMultiLvlLbl val="0"/>
      </c:catAx>
      <c:valAx>
        <c:axId val="81273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065024"/>
        <c:crosses val="autoZero"/>
        <c:crossBetween val="between"/>
        <c:majorUnit val="1000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'subset of collocated'!$B$1</c:f>
              <c:strCache>
                <c:ptCount val="1"/>
                <c:pt idx="0">
                  <c:v>VIIRS Ocean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'subset of collocated'!$A$3:$A$5</c:f>
              <c:strCache>
                <c:ptCount val="3"/>
                <c:pt idx="0">
                  <c:v>Accuracy</c:v>
                </c:pt>
                <c:pt idx="1">
                  <c:v>Precision</c:v>
                </c:pt>
                <c:pt idx="2">
                  <c:v>Uncertainty</c:v>
                </c:pt>
              </c:strCache>
            </c:strRef>
          </c:cat>
          <c:val>
            <c:numRef>
              <c:f>'subset of collocated'!$B$3:$B$5</c:f>
              <c:numCache>
                <c:formatCode>General</c:formatCode>
                <c:ptCount val="3"/>
                <c:pt idx="0">
                  <c:v>7.0000000000000045E-3</c:v>
                </c:pt>
                <c:pt idx="1">
                  <c:v>4.7000000000000014E-2</c:v>
                </c:pt>
                <c:pt idx="2">
                  <c:v>4.8000000000000001E-2</c:v>
                </c:pt>
              </c:numCache>
            </c:numRef>
          </c:val>
        </c:ser>
        <c:ser>
          <c:idx val="1"/>
          <c:order val="1"/>
          <c:tx>
            <c:strRef>
              <c:f>'subset of collocated'!$C$1</c:f>
              <c:strCache>
                <c:ptCount val="1"/>
                <c:pt idx="0">
                  <c:v>MODIS Ocean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'subset of collocated'!$A$3:$A$5</c:f>
              <c:strCache>
                <c:ptCount val="3"/>
                <c:pt idx="0">
                  <c:v>Accuracy</c:v>
                </c:pt>
                <c:pt idx="1">
                  <c:v>Precision</c:v>
                </c:pt>
                <c:pt idx="2">
                  <c:v>Uncertainty</c:v>
                </c:pt>
              </c:strCache>
            </c:strRef>
          </c:cat>
          <c:val>
            <c:numRef>
              <c:f>'subset of collocated'!$C$3:$C$5</c:f>
              <c:numCache>
                <c:formatCode>General</c:formatCode>
                <c:ptCount val="3"/>
                <c:pt idx="0">
                  <c:v>-1.0000000000000011E-3</c:v>
                </c:pt>
                <c:pt idx="1">
                  <c:v>5.3000000000000012E-2</c:v>
                </c:pt>
                <c:pt idx="2">
                  <c:v>5.3000000000000012E-2</c:v>
                </c:pt>
              </c:numCache>
            </c:numRef>
          </c:val>
        </c:ser>
        <c:ser>
          <c:idx val="2"/>
          <c:order val="2"/>
          <c:tx>
            <c:strRef>
              <c:f>'subset of collocated'!$D$1</c:f>
              <c:strCache>
                <c:ptCount val="1"/>
                <c:pt idx="0">
                  <c:v>VIIRS Land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'subset of collocated'!$A$3:$A$5</c:f>
              <c:strCache>
                <c:ptCount val="3"/>
                <c:pt idx="0">
                  <c:v>Accuracy</c:v>
                </c:pt>
                <c:pt idx="1">
                  <c:v>Precision</c:v>
                </c:pt>
                <c:pt idx="2">
                  <c:v>Uncertainty</c:v>
                </c:pt>
              </c:strCache>
            </c:strRef>
          </c:cat>
          <c:val>
            <c:numRef>
              <c:f>'subset of collocated'!$D$3:$D$5</c:f>
              <c:numCache>
                <c:formatCode>General</c:formatCode>
                <c:ptCount val="3"/>
                <c:pt idx="0">
                  <c:v>-2.8000000000000001E-2</c:v>
                </c:pt>
                <c:pt idx="1">
                  <c:v>9.8000000000000101E-2</c:v>
                </c:pt>
                <c:pt idx="2">
                  <c:v>0.10199999999999998</c:v>
                </c:pt>
              </c:numCache>
            </c:numRef>
          </c:val>
        </c:ser>
        <c:ser>
          <c:idx val="3"/>
          <c:order val="3"/>
          <c:tx>
            <c:strRef>
              <c:f>'subset of collocated'!$E$1</c:f>
              <c:strCache>
                <c:ptCount val="1"/>
                <c:pt idx="0">
                  <c:v>MODIS Land</c:v>
                </c:pt>
              </c:strCache>
            </c:strRef>
          </c:tx>
          <c:spPr>
            <a:solidFill>
              <a:srgbClr val="006666"/>
            </a:solidFill>
          </c:spPr>
          <c:invertIfNegative val="0"/>
          <c:cat>
            <c:strRef>
              <c:f>'subset of collocated'!$A$3:$A$5</c:f>
              <c:strCache>
                <c:ptCount val="3"/>
                <c:pt idx="0">
                  <c:v>Accuracy</c:v>
                </c:pt>
                <c:pt idx="1">
                  <c:v>Precision</c:v>
                </c:pt>
                <c:pt idx="2">
                  <c:v>Uncertainty</c:v>
                </c:pt>
              </c:strCache>
            </c:strRef>
          </c:cat>
          <c:val>
            <c:numRef>
              <c:f>'subset of collocated'!$E$3:$E$5</c:f>
              <c:numCache>
                <c:formatCode>General</c:formatCode>
                <c:ptCount val="3"/>
                <c:pt idx="0">
                  <c:v>-1.4E-2</c:v>
                </c:pt>
                <c:pt idx="1">
                  <c:v>9.9000000000000046E-2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20062976"/>
        <c:axId val="81275712"/>
      </c:barChart>
      <c:catAx>
        <c:axId val="120062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275712"/>
        <c:crosses val="autoZero"/>
        <c:auto val="1"/>
        <c:lblAlgn val="ctr"/>
        <c:lblOffset val="100"/>
        <c:noMultiLvlLbl val="0"/>
      </c:catAx>
      <c:valAx>
        <c:axId val="81275712"/>
        <c:scaling>
          <c:orientation val="minMax"/>
          <c:max val="0.15000000000000024"/>
          <c:min val="-4.0000000000000022E-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0629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ysClr val="window" lastClr="FFFFFF"/>
    </a:solidFill>
    <a:ln w="38100">
      <a:solidFill>
        <a:srgbClr val="FF00FF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'subset of collocated'!$B$1</c:f>
              <c:strCache>
                <c:ptCount val="1"/>
                <c:pt idx="0">
                  <c:v>VIIRS Ocean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'subset of collocated'!$A$6:$A$7</c:f>
              <c:strCache>
                <c:ptCount val="2"/>
                <c:pt idx="0">
                  <c:v>Correlation</c:v>
                </c:pt>
                <c:pt idx="1">
                  <c:v>Percentage Within Range</c:v>
                </c:pt>
              </c:strCache>
            </c:strRef>
          </c:cat>
          <c:val>
            <c:numRef>
              <c:f>'subset of collocated'!$B$6:$B$7</c:f>
              <c:numCache>
                <c:formatCode>General</c:formatCode>
                <c:ptCount val="2"/>
                <c:pt idx="0">
                  <c:v>91.9</c:v>
                </c:pt>
                <c:pt idx="1">
                  <c:v>72.8</c:v>
                </c:pt>
              </c:numCache>
            </c:numRef>
          </c:val>
        </c:ser>
        <c:ser>
          <c:idx val="1"/>
          <c:order val="1"/>
          <c:tx>
            <c:strRef>
              <c:f>'subset of collocated'!$C$1</c:f>
              <c:strCache>
                <c:ptCount val="1"/>
                <c:pt idx="0">
                  <c:v>MODIS Ocean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'subset of collocated'!$A$6:$A$7</c:f>
              <c:strCache>
                <c:ptCount val="2"/>
                <c:pt idx="0">
                  <c:v>Correlation</c:v>
                </c:pt>
                <c:pt idx="1">
                  <c:v>Percentage Within Range</c:v>
                </c:pt>
              </c:strCache>
            </c:strRef>
          </c:cat>
          <c:val>
            <c:numRef>
              <c:f>'subset of collocated'!$C$6:$C$7</c:f>
              <c:numCache>
                <c:formatCode>General</c:formatCode>
                <c:ptCount val="2"/>
                <c:pt idx="0">
                  <c:v>90.7</c:v>
                </c:pt>
                <c:pt idx="1">
                  <c:v>66.599999999999994</c:v>
                </c:pt>
              </c:numCache>
            </c:numRef>
          </c:val>
        </c:ser>
        <c:ser>
          <c:idx val="2"/>
          <c:order val="2"/>
          <c:tx>
            <c:strRef>
              <c:f>'subset of collocated'!$D$1</c:f>
              <c:strCache>
                <c:ptCount val="1"/>
                <c:pt idx="0">
                  <c:v>VIIRS Land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'subset of collocated'!$A$6:$A$7</c:f>
              <c:strCache>
                <c:ptCount val="2"/>
                <c:pt idx="0">
                  <c:v>Correlation</c:v>
                </c:pt>
                <c:pt idx="1">
                  <c:v>Percentage Within Range</c:v>
                </c:pt>
              </c:strCache>
            </c:strRef>
          </c:cat>
          <c:val>
            <c:numRef>
              <c:f>'subset of collocated'!$D$6:$D$7</c:f>
              <c:numCache>
                <c:formatCode>General</c:formatCode>
                <c:ptCount val="2"/>
                <c:pt idx="0">
                  <c:v>86.6</c:v>
                </c:pt>
                <c:pt idx="1">
                  <c:v>77.2</c:v>
                </c:pt>
              </c:numCache>
            </c:numRef>
          </c:val>
        </c:ser>
        <c:ser>
          <c:idx val="3"/>
          <c:order val="3"/>
          <c:tx>
            <c:strRef>
              <c:f>'subset of collocated'!$E$1</c:f>
              <c:strCache>
                <c:ptCount val="1"/>
                <c:pt idx="0">
                  <c:v>MODIS Land</c:v>
                </c:pt>
              </c:strCache>
            </c:strRef>
          </c:tx>
          <c:spPr>
            <a:solidFill>
              <a:srgbClr val="006666"/>
            </a:solidFill>
          </c:spPr>
          <c:invertIfNegative val="0"/>
          <c:cat>
            <c:strRef>
              <c:f>'subset of collocated'!$A$6:$A$7</c:f>
              <c:strCache>
                <c:ptCount val="2"/>
                <c:pt idx="0">
                  <c:v>Correlation</c:v>
                </c:pt>
                <c:pt idx="1">
                  <c:v>Percentage Within Range</c:v>
                </c:pt>
              </c:strCache>
            </c:strRef>
          </c:cat>
          <c:val>
            <c:numRef>
              <c:f>'subset of collocated'!$E$6:$E$7</c:f>
              <c:numCache>
                <c:formatCode>General</c:formatCode>
                <c:ptCount val="2"/>
                <c:pt idx="0">
                  <c:v>89.2</c:v>
                </c:pt>
                <c:pt idx="1">
                  <c:v>67.2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overlap val="-25"/>
        <c:axId val="122848768"/>
        <c:axId val="81277440"/>
      </c:barChart>
      <c:catAx>
        <c:axId val="122848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1277440"/>
        <c:crosses val="autoZero"/>
        <c:auto val="1"/>
        <c:lblAlgn val="ctr"/>
        <c:lblOffset val="100"/>
        <c:noMultiLvlLbl val="0"/>
      </c:catAx>
      <c:valAx>
        <c:axId val="81277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8487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2F37C-488A-4FE1-89D3-805B709B3ECB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FC59-CBDA-4972-AEFF-B1B4C0A1E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07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3AED5-E9C4-48E7-B27D-7B85DC819FA4}" type="datetimeFigureOut">
              <a:rPr lang="en-US" smtClean="0"/>
              <a:pPr/>
              <a:t>3/18/2014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491F-7770-4901-9AB4-6B22EBADF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95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38A7-B383-4F61-B69F-EB845E97DBA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91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2004-2009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491F-7770-4901-9AB4-6B22EBADFD5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7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38A7-B383-4F61-B69F-EB845E97DBA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7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491F-7770-4901-9AB4-6B22EBADFD5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5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38A7-B383-4F61-B69F-EB845E97DBA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3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491F-7770-4901-9AB4-6B22EBADFD5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02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491F-7770-4901-9AB4-6B22EBADFD5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30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7553B3-D679-4A51-97BB-BB932897CFF1}" type="slidenum">
              <a:rPr lang="en-US"/>
              <a:pPr/>
              <a:t>16</a:t>
            </a:fld>
            <a:endParaRPr lang="en-US"/>
          </a:p>
        </p:txBody>
      </p:sp>
      <p:sp>
        <p:nvSpPr>
          <p:cNvPr id="409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7011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491F-7770-4901-9AB4-6B22EBADFD5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02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491F-7770-4901-9AB4-6B22EBADFD5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0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C5B840-9813-4743-9872-CF7F9A1B1E3F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5638800"/>
            <a:ext cx="1097280" cy="109728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5638800"/>
            <a:ext cx="1097280" cy="109728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1327" r="7436" b="7007"/>
          <a:stretch/>
        </p:blipFill>
        <p:spPr>
          <a:xfrm>
            <a:off x="1828800" y="5638800"/>
            <a:ext cx="1097280" cy="109728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5638800"/>
            <a:ext cx="1097280" cy="109728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5638800"/>
            <a:ext cx="1097280" cy="109728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0619" r="6061" b="6047"/>
          <a:stretch/>
        </p:blipFill>
        <p:spPr>
          <a:xfrm>
            <a:off x="6217920" y="5638800"/>
            <a:ext cx="1097280" cy="1097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DA723-DBC8-40A3-AA69-85FC0FC82FC6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1E176-CD7A-432C-B9F8-854B5143C7E2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 rot="5400000">
            <a:off x="8412480" y="612648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D469AA-8D2B-47B9-BD60-A7EFF8F0914A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5638800"/>
            <a:ext cx="1097280" cy="109728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5638800"/>
            <a:ext cx="1097280" cy="109728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1327" r="7436" b="7007"/>
          <a:stretch/>
        </p:blipFill>
        <p:spPr>
          <a:xfrm>
            <a:off x="1828800" y="5638800"/>
            <a:ext cx="1097280" cy="109728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5638800"/>
            <a:ext cx="1097280" cy="109728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5638800"/>
            <a:ext cx="1097280" cy="109728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0619" r="6061" b="6047"/>
          <a:stretch/>
        </p:blipFill>
        <p:spPr>
          <a:xfrm>
            <a:off x="6217920" y="5638800"/>
            <a:ext cx="1097280" cy="109728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5638800"/>
            <a:ext cx="1097280" cy="109728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5638800"/>
            <a:ext cx="1097280" cy="109728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1327" r="7436" b="7007"/>
          <a:stretch/>
        </p:blipFill>
        <p:spPr>
          <a:xfrm>
            <a:off x="1828800" y="5638800"/>
            <a:ext cx="1097280" cy="1097280"/>
          </a:xfrm>
          <a:prstGeom prst="rect">
            <a:avLst/>
          </a:prstGeom>
        </p:spPr>
      </p:pic>
      <p:pic>
        <p:nvPicPr>
          <p:cNvPr id="17" name="Picture 16"/>
          <p:cNvPicPr preferRelativeResize="0"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5638800"/>
            <a:ext cx="1097280" cy="109728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5638800"/>
            <a:ext cx="1097280" cy="109728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0619" r="6061" b="6047"/>
          <a:stretch/>
        </p:blipFill>
        <p:spPr>
          <a:xfrm>
            <a:off x="6217920" y="5638800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77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EEF7A-B434-4928-99AC-DF0BF4C5E2F1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80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8EE3E-642E-43FD-89D3-DC0CC221D045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8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30389-3427-4AC8-B0B7-913DF53D5E93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65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308DD-8740-4152-98AE-E9F6A259704F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71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54C0BA-23D8-401A-A378-C92214EA94AA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79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545C55E2-1195-4E08-B49F-B06089C3B76D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74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E4BC8EF0-874B-4CBF-9539-47E96BD9A151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4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9CACB-C79D-4587-ACDC-FDC4D037D4CF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057F5116-DA98-49C4-8B88-A49D5D1E0BFF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8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B466C-465B-4056-9977-11F2CE6C98D0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23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7B966-1098-475D-A95E-C83C088C6857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 rot="5400000">
            <a:off x="8412480" y="6126480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2480" y="91440"/>
            <a:ext cx="640080" cy="64008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 rot="5400000">
            <a:off x="8412480" y="612648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8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AF2F6-6549-4E43-9411-DCE2E9DCA1C3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2742B-45F9-4531-A5BF-6F86AC7D4C58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49244-1A36-43C8-B78F-394AE4D49241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EF468-FC53-4DA7-AFAB-58B7FCCDDF94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901B7707-15C9-470C-8B7C-1FDE578ABFE4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7989360D-7906-4CC4-9EC9-B055CA4B5033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9F3EF92-F888-46ED-A5E8-DAFB123EF89E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640080" cy="64008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302" r="7498" b="6987"/>
          <a:stretch/>
        </p:blipFill>
        <p:spPr>
          <a:xfrm>
            <a:off x="8412480" y="91440"/>
            <a:ext cx="640080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100000">
              <a:srgbClr val="000066"/>
            </a:gs>
            <a:gs pos="100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pitchFamily="34" charset="0"/>
              </a:defRPr>
            </a:lvl1pPr>
          </a:lstStyle>
          <a:p>
            <a:fld id="{0596B55F-70DE-4E67-91F4-6FBAAC1AA7C4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FFFF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100000">
              <a:srgbClr val="000066"/>
            </a:gs>
            <a:gs pos="100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pitchFamily="34" charset="0"/>
              </a:defRPr>
            </a:lvl1pPr>
          </a:lstStyle>
          <a:p>
            <a:fld id="{3CD2D9E4-AC41-4E56-8B9D-2D62392D13E5}" type="datetime1">
              <a:rPr lang="en-US" smtClean="0"/>
              <a:t>3/18/2014</a:t>
            </a:fld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fld id="{314E71A1-2D24-4519-8DF4-68CB4F2CD6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84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FFFF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FF00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22960"/>
            <a:ext cx="8229600" cy="1470025"/>
          </a:xfrm>
        </p:spPr>
        <p:txBody>
          <a:bodyPr/>
          <a:lstStyle/>
          <a:p>
            <a:r>
              <a:rPr lang="en-US" sz="4000" dirty="0"/>
              <a:t>From MODIS to VIIRS </a:t>
            </a:r>
            <a:r>
              <a:rPr lang="en-US" sz="4000" dirty="0" smtClean="0"/>
              <a:t>– </a:t>
            </a:r>
            <a:br>
              <a:rPr lang="en-US" sz="4000" dirty="0" smtClean="0"/>
            </a:br>
            <a:r>
              <a:rPr lang="en-US" sz="4000" dirty="0" smtClean="0"/>
              <a:t>New </a:t>
            </a:r>
            <a:r>
              <a:rPr lang="en-US" sz="4000" dirty="0"/>
              <a:t>Satellite Aerosol Products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26080"/>
            <a:ext cx="7772400" cy="2743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FFFF"/>
                </a:solidFill>
              </a:rPr>
              <a:t>Ho-Chun Huang and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dirty="0">
                <a:solidFill>
                  <a:srgbClr val="00FFFF"/>
                </a:solidFill>
              </a:rPr>
              <a:t>NOAA STAR Aerosol Cal/Val Team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March </a:t>
            </a:r>
            <a:r>
              <a:rPr lang="en-US" sz="2400" dirty="0" smtClean="0">
                <a:solidFill>
                  <a:schemeClr val="bg1"/>
                </a:solidFill>
              </a:rPr>
              <a:t>18, </a:t>
            </a:r>
            <a:r>
              <a:rPr lang="en-US" sz="2400" dirty="0">
                <a:solidFill>
                  <a:schemeClr val="bg1"/>
                </a:solidFill>
              </a:rPr>
              <a:t>2014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National </a:t>
            </a:r>
            <a:r>
              <a:rPr lang="en-US" sz="2400" dirty="0" smtClean="0">
                <a:solidFill>
                  <a:schemeClr val="bg1"/>
                </a:solidFill>
              </a:rPr>
              <a:t>Central </a:t>
            </a:r>
            <a:r>
              <a:rPr lang="en-US" sz="2400" dirty="0">
                <a:solidFill>
                  <a:schemeClr val="bg1"/>
                </a:solidFill>
              </a:rPr>
              <a:t>University, </a:t>
            </a:r>
            <a:r>
              <a:rPr lang="en-US" sz="2400" dirty="0" err="1" smtClean="0">
                <a:solidFill>
                  <a:schemeClr val="bg1"/>
                </a:solidFill>
              </a:rPr>
              <a:t>Chungli</a:t>
            </a:r>
            <a:r>
              <a:rPr lang="en-US" sz="2400" dirty="0">
                <a:solidFill>
                  <a:schemeClr val="bg1"/>
                </a:solidFill>
              </a:rPr>
              <a:t>, Taiwan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VIIRS</a:t>
            </a:r>
            <a:r>
              <a:rPr lang="zh-TW" altLang="en-US" dirty="0" smtClean="0"/>
              <a:t> </a:t>
            </a:r>
            <a:r>
              <a:rPr lang="en-US" altLang="zh-TW" dirty="0" smtClean="0"/>
              <a:t>Environmental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53440" y="1554480"/>
            <a:ext cx="7680960" cy="4862870"/>
            <a:chOff x="1280160" y="1420758"/>
            <a:chExt cx="7680960" cy="4862870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>
            <a:xfrm>
              <a:off x="1280160" y="1420758"/>
              <a:ext cx="3017520" cy="4862870"/>
            </a:xfrm>
            <a:prstGeom prst="rect">
              <a:avLst/>
            </a:prstGeom>
          </p:spPr>
          <p:txBody>
            <a:bodyPr lIns="91440" tIns="45720" rIns="91440" bIns="45720">
              <a:spAutoFit/>
            </a:bodyPr>
            <a:lstStyle>
              <a:lvl1pPr marL="257168" indent="-25716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FFFF"/>
                  </a:solidFill>
                  <a:latin typeface="+mn-lt"/>
                  <a:ea typeface="+mn-ea"/>
                  <a:cs typeface="+mn-cs"/>
                </a:defRPr>
              </a:lvl1pPr>
              <a:lvl2pPr marL="557199" indent="-21430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100">
                  <a:solidFill>
                    <a:schemeClr val="bg1"/>
                  </a:solidFill>
                  <a:latin typeface="+mn-lt"/>
                </a:defRPr>
              </a:lvl2pPr>
              <a:lvl3pPr marL="857228" indent="-17144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rgbClr val="FFFF00"/>
                  </a:solidFill>
                  <a:latin typeface="+mn-lt"/>
                </a:defRPr>
              </a:lvl3pPr>
              <a:lvl4pPr marL="1200120" indent="-17144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500">
                  <a:solidFill>
                    <a:srgbClr val="FF00FF"/>
                  </a:solidFill>
                  <a:latin typeface="+mn-lt"/>
                </a:defRPr>
              </a:lvl4pPr>
              <a:lvl5pPr marL="1543012" indent="-17144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rgbClr val="00FF00"/>
                  </a:solidFill>
                  <a:latin typeface="+mn-lt"/>
                </a:defRPr>
              </a:lvl5pPr>
              <a:lvl6pPr marL="1885903" indent="-17144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rgbClr val="00FF00"/>
                  </a:solidFill>
                  <a:latin typeface="+mn-lt"/>
                </a:defRPr>
              </a:lvl6pPr>
              <a:lvl7pPr marL="2228795" indent="-17144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rgbClr val="00FF00"/>
                  </a:solidFill>
                  <a:latin typeface="+mn-lt"/>
                </a:defRPr>
              </a:lvl7pPr>
              <a:lvl8pPr marL="2571686" indent="-17144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rgbClr val="00FF00"/>
                  </a:solidFill>
                  <a:latin typeface="+mn-lt"/>
                </a:defRPr>
              </a:lvl8pPr>
              <a:lvl9pPr marL="2914577" indent="-171446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rgbClr val="00FF00"/>
                  </a:solidFill>
                  <a:latin typeface="+mn-lt"/>
                </a:defRPr>
              </a:lvl9pPr>
            </a:lstStyle>
            <a:p>
              <a:pPr>
                <a:spcBef>
                  <a:spcPts val="0"/>
                </a:spcBef>
                <a:spcAft>
                  <a:spcPts val="1200"/>
                </a:spcAft>
                <a:buFontTx/>
                <a:buNone/>
              </a:pPr>
              <a:r>
                <a:rPr lang="en-US" sz="2000" u="sng" kern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ea typeface="Helvetica" pitchFamily="-109" charset="0"/>
                  <a:cs typeface="Helvetica"/>
                </a:rPr>
                <a:t>Land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Active Fire 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Land Surface Albedo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Land Surface Temperature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Vegetation Index &amp; Fraction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Surface Type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Ice Surface Temperature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Sea Ice Characterization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Snow Cover/Depth</a:t>
              </a:r>
              <a:r>
                <a:rPr lang="en-US" sz="1600" kern="0" dirty="0" smtClean="0">
                  <a:solidFill>
                    <a:schemeClr val="tx1"/>
                  </a:solidFill>
                  <a:latin typeface="Helvetica"/>
                  <a:ea typeface="Helvetica" pitchFamily="-109" charset="0"/>
                  <a:cs typeface="Helvetica"/>
                </a:rPr>
                <a:t>	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Tx/>
                <a:buNone/>
              </a:pPr>
              <a:r>
                <a:rPr lang="en-US" sz="2000" u="sng" kern="0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/>
                  <a:ea typeface="Helvetica" pitchFamily="-109" charset="0"/>
                  <a:cs typeface="Helvetica"/>
                </a:rPr>
                <a:t>Ocean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Sea Surface Temperature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</a:pPr>
              <a:r>
                <a:rPr lang="en-US" sz="1600" kern="0" dirty="0" smtClea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Helvetica"/>
                  <a:ea typeface="Helvetica" pitchFamily="-109" charset="0"/>
                  <a:cs typeface="Helvetica"/>
                </a:rPr>
                <a:t>Ocean Color/Chlorophyll</a:t>
              </a:r>
              <a:endParaRPr lang="en-US" sz="160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Helvetica"/>
                <a:ea typeface="Helvetica" pitchFamily="-109" charset="0"/>
                <a:cs typeface="Helvetica"/>
              </a:endParaRPr>
            </a:p>
          </p:txBody>
        </p:sp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4602480" y="1420758"/>
              <a:ext cx="4358640" cy="4862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kern="1200">
                  <a:solidFill>
                    <a:srgbClr val="376092"/>
                  </a:solidFill>
                  <a:latin typeface="+mn-lt"/>
                  <a:ea typeface="ＭＳ Ｐゴシック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 kern="1200">
                  <a:solidFill>
                    <a:srgbClr val="376092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rgbClr val="376092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rgbClr val="376092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rgbClr val="376092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200"/>
                </a:spcAft>
                <a:buNone/>
                <a:defRPr/>
              </a:pPr>
              <a:r>
                <a:rPr lang="en-US" sz="2000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/>
                  <a:ea typeface="ＭＳ Ｐゴシック" pitchFamily="29" charset="-128"/>
                  <a:cs typeface="Helvetica"/>
                </a:rPr>
                <a:t>Clouds</a:t>
              </a:r>
              <a:endParaRPr lang="en-US" sz="2000" u="sng" dirty="0">
                <a:solidFill>
                  <a:schemeClr val="bg1"/>
                </a:solidFill>
                <a:latin typeface="Helvetica"/>
                <a:ea typeface="ＭＳ Ｐゴシック" pitchFamily="29" charset="-128"/>
                <a:cs typeface="Helvetica"/>
              </a:endParaRP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schemeClr val="bg1"/>
                  </a:solidFill>
                  <a:latin typeface="Helvetica"/>
                  <a:ea typeface="ＭＳ Ｐゴシック" pitchFamily="29" charset="-128"/>
                  <a:cs typeface="Helvetica"/>
                </a:rPr>
                <a:t>Cloud Mask 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schemeClr val="bg1"/>
                  </a:solidFill>
                  <a:latin typeface="Helvetica"/>
                  <a:ea typeface="ＭＳ Ｐゴシック" pitchFamily="29" charset="-128"/>
                  <a:cs typeface="Helvetica"/>
                </a:rPr>
                <a:t>Cloud Optical Thickness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schemeClr val="bg1"/>
                  </a:solidFill>
                  <a:latin typeface="Helvetica"/>
                  <a:ea typeface="ＭＳ Ｐゴシック" pitchFamily="29" charset="-128"/>
                  <a:cs typeface="Helvetica"/>
                </a:rPr>
                <a:t>Cloud Effective Particle Size Parameter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schemeClr val="bg1"/>
                  </a:solidFill>
                  <a:latin typeface="Helvetica"/>
                  <a:ea typeface="ＭＳ Ｐゴシック" pitchFamily="29" charset="-128"/>
                  <a:cs typeface="Helvetica"/>
                </a:rPr>
                <a:t>Cloud Top Height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schemeClr val="bg1"/>
                  </a:solidFill>
                  <a:latin typeface="Helvetica"/>
                  <a:ea typeface="ＭＳ Ｐゴシック" pitchFamily="29" charset="-128"/>
                  <a:cs typeface="Helvetica"/>
                </a:rPr>
                <a:t>Cloud </a:t>
              </a:r>
              <a:r>
                <a:rPr lang="en-US" sz="1600" dirty="0" smtClean="0">
                  <a:solidFill>
                    <a:schemeClr val="bg1"/>
                  </a:solidFill>
                  <a:latin typeface="Helvetica"/>
                  <a:ea typeface="ＭＳ Ｐゴシック" pitchFamily="29" charset="-128"/>
                  <a:cs typeface="Helvetica"/>
                </a:rPr>
                <a:t>Fraction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Helvetica"/>
                  <a:ea typeface="ＭＳ Ｐゴシック" pitchFamily="29" charset="-128"/>
                  <a:cs typeface="Helvetica"/>
                </a:rPr>
                <a:t>Polar winds</a:t>
              </a:r>
              <a:endParaRPr lang="en-US" sz="1600" dirty="0">
                <a:solidFill>
                  <a:schemeClr val="bg1"/>
                </a:solidFill>
                <a:latin typeface="Helvetica"/>
                <a:ea typeface="ＭＳ Ｐゴシック" pitchFamily="29" charset="-128"/>
                <a:cs typeface="Helvetica"/>
              </a:endParaRPr>
            </a:p>
            <a:p>
              <a:pPr>
                <a:spcBef>
                  <a:spcPts val="0"/>
                </a:spcBef>
                <a:spcAft>
                  <a:spcPts val="1200"/>
                </a:spcAft>
                <a:buFontTx/>
                <a:buChar char="•"/>
                <a:defRPr/>
              </a:pPr>
              <a:endParaRPr lang="en-US" sz="1600" dirty="0">
                <a:solidFill>
                  <a:schemeClr val="bg1"/>
                </a:solidFill>
                <a:latin typeface="Helvetica"/>
                <a:ea typeface="ＭＳ Ｐゴシック" pitchFamily="29" charset="-128"/>
                <a:cs typeface="Helvetica"/>
              </a:endParaRPr>
            </a:p>
            <a:p>
              <a:pPr marL="0" indent="0">
                <a:spcBef>
                  <a:spcPts val="0"/>
                </a:spcBef>
                <a:spcAft>
                  <a:spcPts val="1200"/>
                </a:spcAft>
                <a:buNone/>
                <a:defRPr/>
              </a:pPr>
              <a:r>
                <a:rPr lang="en-US" sz="2000" u="sng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/>
                  <a:ea typeface="ＭＳ Ｐゴシック" pitchFamily="29" charset="-128"/>
                  <a:cs typeface="Helvetica"/>
                </a:rPr>
                <a:t>Aerosols</a:t>
              </a:r>
              <a:endParaRPr lang="en-US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ea typeface="ＭＳ Ｐゴシック" pitchFamily="29" charset="-128"/>
                <a:cs typeface="Helvetica"/>
              </a:endParaRP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  <a:defRPr/>
              </a:pPr>
              <a:r>
                <a:rPr lang="en-US" sz="1600" b="1" dirty="0">
                  <a:solidFill>
                    <a:srgbClr val="00FFFF"/>
                  </a:solidFill>
                  <a:latin typeface="Helvetica"/>
                  <a:ea typeface="ＭＳ Ｐゴシック" pitchFamily="29" charset="-128"/>
                  <a:cs typeface="Helvetica"/>
                </a:rPr>
                <a:t>Aerosol Optical </a:t>
              </a:r>
              <a:r>
                <a:rPr lang="en-US" sz="1600" b="1" dirty="0" smtClean="0">
                  <a:solidFill>
                    <a:srgbClr val="00FFFF"/>
                  </a:solidFill>
                  <a:latin typeface="Helvetica"/>
                  <a:ea typeface="ＭＳ Ｐゴシック" pitchFamily="29" charset="-128"/>
                  <a:cs typeface="Helvetica"/>
                </a:rPr>
                <a:t>Thickness (AOT)</a:t>
              </a:r>
              <a:endParaRPr lang="en-US" sz="1600" b="1" dirty="0">
                <a:solidFill>
                  <a:srgbClr val="00FFFF"/>
                </a:solidFill>
                <a:latin typeface="Helvetica"/>
                <a:ea typeface="ＭＳ Ｐゴシック" pitchFamily="29" charset="-128"/>
                <a:cs typeface="Helvetica"/>
              </a:endParaRP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srgbClr val="FFFF00"/>
                  </a:solidFill>
                  <a:latin typeface="Helvetica"/>
                  <a:ea typeface="ＭＳ Ｐゴシック" pitchFamily="29" charset="-128"/>
                  <a:cs typeface="Helvetica"/>
                </a:rPr>
                <a:t>Aerosol Particle Size </a:t>
              </a:r>
              <a:r>
                <a:rPr lang="en-US" sz="1600" dirty="0" smtClean="0">
                  <a:solidFill>
                    <a:srgbClr val="FFFF00"/>
                  </a:solidFill>
                  <a:latin typeface="Helvetica"/>
                  <a:ea typeface="ＭＳ Ｐゴシック" pitchFamily="29" charset="-128"/>
                  <a:cs typeface="Helvetica"/>
                </a:rPr>
                <a:t>Parameter (APSP)</a:t>
              </a:r>
              <a:endParaRPr lang="en-US" sz="1600" dirty="0">
                <a:solidFill>
                  <a:srgbClr val="FFFF00"/>
                </a:solidFill>
                <a:latin typeface="Helvetica"/>
                <a:ea typeface="ＭＳ Ｐゴシック" pitchFamily="29" charset="-128"/>
                <a:cs typeface="Helvetica"/>
              </a:endParaRPr>
            </a:p>
            <a:p>
              <a:pPr>
                <a:spcBef>
                  <a:spcPts val="0"/>
                </a:spcBef>
                <a:spcAft>
                  <a:spcPts val="1200"/>
                </a:spcAft>
                <a:buFont typeface="Wingdings" charset="2"/>
                <a:buChar char="ü"/>
                <a:defRPr/>
              </a:pPr>
              <a:r>
                <a:rPr lang="en-US" sz="1600" dirty="0">
                  <a:solidFill>
                    <a:srgbClr val="FFFF00"/>
                  </a:solidFill>
                  <a:latin typeface="Helvetica"/>
                  <a:ea typeface="ＭＳ Ｐゴシック" pitchFamily="29" charset="-128"/>
                  <a:cs typeface="Helvetica"/>
                </a:rPr>
                <a:t>Suspended </a:t>
              </a:r>
              <a:r>
                <a:rPr lang="en-US" sz="1600" dirty="0" smtClean="0">
                  <a:solidFill>
                    <a:srgbClr val="FFFF00"/>
                  </a:solidFill>
                  <a:latin typeface="Helvetica"/>
                  <a:ea typeface="ＭＳ Ｐゴシック" pitchFamily="29" charset="-128"/>
                  <a:cs typeface="Helvetica"/>
                </a:rPr>
                <a:t>Matter (SM)</a:t>
              </a:r>
              <a:endParaRPr lang="en-US" sz="1600" dirty="0">
                <a:solidFill>
                  <a:srgbClr val="FFFF00"/>
                </a:solidFill>
                <a:latin typeface="Helvetica"/>
                <a:ea typeface="ＭＳ Ｐゴシック" pitchFamily="29" charset="-128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548640" y="822325"/>
            <a:ext cx="4937125" cy="57594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i="1" dirty="0" smtClean="0">
                <a:solidFill>
                  <a:srgbClr val="FFC000"/>
                </a:solidFill>
              </a:rPr>
              <a:t>At  NOAA Comprehensive Large Array-data Stewardship System (CLASS)</a:t>
            </a:r>
            <a:r>
              <a:rPr lang="en-US" sz="2000" i="1" dirty="0" smtClean="0">
                <a:solidFill>
                  <a:srgbClr val="FFC000"/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b="1" dirty="0" smtClean="0"/>
              <a:t>Intermediate Product (IP)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0.75 km pixel (768x3200)</a:t>
            </a:r>
          </a:p>
          <a:p>
            <a:pPr lvl="2">
              <a:spcAft>
                <a:spcPts val="300"/>
              </a:spcAft>
            </a:pPr>
            <a:r>
              <a:rPr lang="en-US" sz="1600" dirty="0" smtClean="0"/>
              <a:t>AOT</a:t>
            </a:r>
            <a:r>
              <a:rPr lang="en-US" sz="1600" dirty="0"/>
              <a:t>, APSP, AMI (Aerosol Model Information</a:t>
            </a:r>
            <a:r>
              <a:rPr lang="en-US" sz="1600" dirty="0" smtClean="0"/>
              <a:t>), and quality flags</a:t>
            </a:r>
          </a:p>
          <a:p>
            <a:pPr>
              <a:spcAft>
                <a:spcPts val="300"/>
              </a:spcAft>
            </a:pPr>
            <a:r>
              <a:rPr lang="en-US" sz="2000" b="1" dirty="0" smtClean="0"/>
              <a:t>Environmental Data Record (EDR)</a:t>
            </a:r>
          </a:p>
          <a:p>
            <a:pPr lvl="1">
              <a:spcAft>
                <a:spcPts val="300"/>
              </a:spcAft>
            </a:pPr>
            <a:r>
              <a:rPr lang="en-US" sz="1800" dirty="0" smtClean="0"/>
              <a:t>6 km aggregated from 8x8 IPs filtered by quality flags (96x400)</a:t>
            </a:r>
          </a:p>
          <a:p>
            <a:pPr lvl="2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AOT, APSP, and quality flags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0.75 km pixel (768x3200)</a:t>
            </a:r>
          </a:p>
          <a:p>
            <a:pPr lvl="2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SM </a:t>
            </a:r>
          </a:p>
          <a:p>
            <a:pPr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2000" b="1" i="1" dirty="0" smtClean="0">
                <a:solidFill>
                  <a:srgbClr val="FFC000"/>
                </a:solidFill>
              </a:rPr>
              <a:t>At NOAA/</a:t>
            </a:r>
            <a:r>
              <a:rPr lang="en-US" sz="2000" b="1" i="1" dirty="0" err="1" smtClean="0">
                <a:solidFill>
                  <a:srgbClr val="FFC000"/>
                </a:solidFill>
              </a:rPr>
              <a:t>NESDIS</a:t>
            </a:r>
            <a:r>
              <a:rPr lang="en-US" sz="2000" b="1" i="1" dirty="0" smtClean="0">
                <a:solidFill>
                  <a:srgbClr val="FFC000"/>
                </a:solidFill>
              </a:rPr>
              <a:t>/STAR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b="1" dirty="0" smtClean="0"/>
              <a:t>Gridded 550-nm AOT EDR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regular equal angle grid: 0.25°x0.25° (~28x28 km)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only </a:t>
            </a:r>
            <a:r>
              <a:rPr lang="en-US" sz="1800" b="1" dirty="0" smtClean="0">
                <a:latin typeface="Comic Sans MS" panose="030F0702030302020204" pitchFamily="66" charset="0"/>
              </a:rPr>
              <a:t>high</a:t>
            </a:r>
            <a:r>
              <a:rPr lang="en-US" sz="1800" dirty="0" smtClean="0"/>
              <a:t> quality AOT EDR is used</a:t>
            </a:r>
          </a:p>
        </p:txBody>
      </p:sp>
      <p:pic>
        <p:nvPicPr>
          <p:cNvPr id="1027" name="Picture 3" descr="G:\visualization tools\visualization\IDLCODE_ADL\Saved_Images\viirs_20131112_aer_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7840" y="88087"/>
            <a:ext cx="3364992" cy="2243328"/>
          </a:xfrm>
          <a:prstGeom prst="rect">
            <a:avLst/>
          </a:prstGeom>
          <a:noFill/>
        </p:spPr>
      </p:pic>
      <p:pic>
        <p:nvPicPr>
          <p:cNvPr id="1028" name="Picture 4" descr="G:\visualization tools\visualization\IDLCODE_ADL\Saved_Images\viirs_20131112_aer_ed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7840" y="2419502"/>
            <a:ext cx="3364992" cy="2243328"/>
          </a:xfrm>
          <a:prstGeom prst="rect">
            <a:avLst/>
          </a:prstGeom>
          <a:noFill/>
        </p:spPr>
      </p:pic>
      <p:pic>
        <p:nvPicPr>
          <p:cNvPr id="1029" name="Picture 5" descr="C:\Users\laszlo\Documents\orbit052a\Documents\JPSS\VIIRS Aerosol Science and Operational Users Workshop 2013\viirs.edr.aot550.Davg.0.25.20131112.hig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7840" y="4750917"/>
            <a:ext cx="3364992" cy="2018995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5090160" y="1645920"/>
            <a:ext cx="54864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090160" y="2895600"/>
            <a:ext cx="54864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090160" y="5181600"/>
            <a:ext cx="54864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519446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Istvan</a:t>
            </a:r>
            <a:r>
              <a:rPr 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 Laszlo</a:t>
            </a:r>
            <a:endParaRPr lang="en-US" sz="16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0687" y="162580"/>
            <a:ext cx="43733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VIIRS Aerosol Products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Aerosol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4"/>
            <a:ext cx="77724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Separate algorithms used over land and ocean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Algorithm heritages</a:t>
            </a:r>
          </a:p>
          <a:p>
            <a:pPr lvl="1">
              <a:spcAft>
                <a:spcPts val="900"/>
              </a:spcAft>
            </a:pPr>
            <a:r>
              <a:rPr lang="en-US" sz="1600" dirty="0"/>
              <a:t>over land: MODIS atmospheric correction</a:t>
            </a:r>
          </a:p>
          <a:p>
            <a:pPr lvl="1">
              <a:spcAft>
                <a:spcPts val="900"/>
              </a:spcAft>
            </a:pPr>
            <a:r>
              <a:rPr lang="en-US" sz="1600" dirty="0"/>
              <a:t>over ocean: MODIS aerosol retrieval</a:t>
            </a:r>
          </a:p>
          <a:p>
            <a:pPr>
              <a:spcAft>
                <a:spcPts val="900"/>
              </a:spcAft>
            </a:pPr>
            <a:r>
              <a:rPr lang="en-US" sz="2000" dirty="0">
                <a:solidFill>
                  <a:srgbClr val="FFFF00"/>
                </a:solidFill>
              </a:rPr>
              <a:t>The VIIRS aerosol algorithm is similar but NOT identical to the above MODIS algorithms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Many years of development work:</a:t>
            </a:r>
          </a:p>
          <a:p>
            <a:pPr lvl="1">
              <a:spcAft>
                <a:spcPts val="900"/>
              </a:spcAft>
            </a:pPr>
            <a:r>
              <a:rPr lang="en-US" sz="1600" dirty="0"/>
              <a:t>Initial science version is by Raytheon</a:t>
            </a:r>
          </a:p>
          <a:p>
            <a:pPr lvl="1">
              <a:spcAft>
                <a:spcPts val="900"/>
              </a:spcAft>
            </a:pPr>
            <a:r>
              <a:rPr lang="en-US" sz="1600" dirty="0"/>
              <a:t>Updates and modifications by NGAS</a:t>
            </a:r>
          </a:p>
          <a:p>
            <a:pPr lvl="1">
              <a:spcAft>
                <a:spcPts val="900"/>
              </a:spcAft>
            </a:pPr>
            <a:r>
              <a:rPr lang="en-US" sz="1600" dirty="0"/>
              <a:t>Current Cal/Val Team is to maintain, evaluate and improve the </a:t>
            </a:r>
            <a:r>
              <a:rPr lang="en-US" sz="1600" dirty="0" smtClean="0"/>
              <a:t>algorithm</a:t>
            </a:r>
          </a:p>
          <a:p>
            <a:pPr>
              <a:spcAft>
                <a:spcPts val="900"/>
              </a:spcAft>
            </a:pPr>
            <a:r>
              <a:rPr lang="da-DK" sz="2000" dirty="0"/>
              <a:t>See </a:t>
            </a:r>
            <a:r>
              <a:rPr lang="da-DK" sz="2000" dirty="0" smtClean="0"/>
              <a:t>Jackson </a:t>
            </a:r>
            <a:r>
              <a:rPr lang="da-DK" sz="2000" dirty="0"/>
              <a:t>et. al. (</a:t>
            </a:r>
            <a:r>
              <a:rPr lang="da-DK" sz="2000" dirty="0" smtClean="0"/>
              <a:t>2013) </a:t>
            </a:r>
            <a:r>
              <a:rPr lang="da-DK" sz="2000" dirty="0"/>
              <a:t>for </a:t>
            </a:r>
            <a:r>
              <a:rPr lang="da-DK" sz="2000" dirty="0" smtClean="0"/>
              <a:t>detail</a:t>
            </a:r>
            <a:endParaRPr lang="en-US" sz="2000" dirty="0"/>
          </a:p>
          <a:p>
            <a:pPr>
              <a:spcAft>
                <a:spcPts val="900"/>
              </a:spcAft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84946" y="6519446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Istvan</a:t>
            </a:r>
            <a:r>
              <a:rPr 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 Laszlo</a:t>
            </a:r>
            <a:endParaRPr lang="en-US" sz="16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9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 rot="16200000">
            <a:off x="-2651760" y="3282696"/>
            <a:ext cx="6172200" cy="98755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Arial" pitchFamily="34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Arial" pitchFamily="34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Arial" pitchFamily="34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Arial" pitchFamily="34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VIIRS versus MODIS</a:t>
            </a:r>
            <a:endParaRPr lang="en-US" kern="0" dirty="0"/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367522"/>
              </p:ext>
            </p:extLst>
          </p:nvPr>
        </p:nvGraphicFramePr>
        <p:xfrm>
          <a:off x="685800" y="156490"/>
          <a:ext cx="8412480" cy="660657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377440"/>
                <a:gridCol w="3017520"/>
                <a:gridCol w="3017520"/>
              </a:tblGrid>
              <a:tr h="266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FFC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VIIRS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MODIS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253803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i="1" dirty="0">
                          <a:solidFill>
                            <a:srgbClr val="FFFF00"/>
                          </a:solidFill>
                        </a:rPr>
                        <a:t>Algorithm (general)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Main source of data screening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External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VCM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Internal tests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Aggregation on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Outputs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Inputs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Residual calculated as</a:t>
                      </a:r>
                      <a:endParaRPr lang="en-US" sz="160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Absolute difference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Relative difference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253803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i="1" dirty="0">
                          <a:solidFill>
                            <a:srgbClr val="FFFF00"/>
                          </a:solidFill>
                        </a:rPr>
                        <a:t>Over-ocean algorithm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88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Channel </a:t>
                      </a:r>
                      <a:r>
                        <a:rPr lang="en-US" sz="1600" dirty="0" smtClean="0">
                          <a:solidFill>
                            <a:srgbClr val="57D3FF"/>
                          </a:solidFill>
                        </a:rPr>
                        <a:t>used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rgbClr val="57D3FF"/>
                          </a:solidFill>
                        </a:rPr>
                        <a:t>0.67</a:t>
                      </a: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, 0.74, 0.86, 1.24, 1.61, </a:t>
                      </a:r>
                      <a:r>
                        <a:rPr lang="en-US" sz="1600" dirty="0" smtClean="0">
                          <a:solidFill>
                            <a:srgbClr val="57D3FF"/>
                          </a:solidFill>
                        </a:rPr>
                        <a:t>2.25 µm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0.55, 0.66, 0.86, 1.24, 1.61, </a:t>
                      </a:r>
                      <a:r>
                        <a:rPr lang="en-US" sz="1600" dirty="0" smtClean="0">
                          <a:solidFill>
                            <a:srgbClr val="57D3FF"/>
                          </a:solidFill>
                        </a:rPr>
                        <a:t>2.12 µm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5076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Surface reflection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Non-</a:t>
                      </a:r>
                      <a:r>
                        <a:rPr lang="en-US" sz="1600" dirty="0" err="1">
                          <a:solidFill>
                            <a:srgbClr val="57D3FF"/>
                          </a:solidFill>
                        </a:rPr>
                        <a:t>lambertian</a:t>
                      </a: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, function of wind speed and direction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err="1">
                          <a:solidFill>
                            <a:srgbClr val="57D3FF"/>
                          </a:solidFill>
                        </a:rPr>
                        <a:t>Lambertian</a:t>
                      </a: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, independent on wind (</a:t>
                      </a:r>
                      <a:r>
                        <a:rPr lang="en-US" sz="1600" i="1" dirty="0">
                          <a:solidFill>
                            <a:srgbClr val="57D3FF"/>
                          </a:solidFill>
                        </a:rPr>
                        <a:t>will change in C6</a:t>
                      </a: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4888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Aerosol model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Combination of fine and coarse modes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Combination of fine and coarse modes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3036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solidFill>
                            <a:srgbClr val="57D3FF"/>
                          </a:solidFill>
                        </a:rPr>
                        <a:t>Match to</a:t>
                      </a:r>
                      <a:endParaRPr lang="en-US" sz="160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TOA reflectances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TOA reflectances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solidFill>
                            <a:srgbClr val="57D3FF"/>
                          </a:solidFill>
                        </a:rPr>
                        <a:t>Retrieval over inland water</a:t>
                      </a:r>
                      <a:endParaRPr lang="en-US" sz="160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No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57D3FF"/>
                          </a:solidFill>
                        </a:rPr>
                        <a:t>Yes</a:t>
                      </a:r>
                      <a:endParaRPr lang="en-US" sz="1600" dirty="0">
                        <a:solidFill>
                          <a:srgbClr val="57D3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253803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i="1" dirty="0">
                          <a:solidFill>
                            <a:srgbClr val="FFFF00"/>
                          </a:solidFill>
                        </a:rPr>
                        <a:t>Over-land algorithm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Channel used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0.41, 0.44, 0.48, 0.67, 2.25 µm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0.47, 0.66, 2.12 µm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5076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Aerosol model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Select one from five pre-defined models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Mix two assigned fine and coarse mode dominated models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1222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Spectral surface reflectance 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Constant ratios of 0.41, 0.44, 0.48, 2.25 µm over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0.67 µm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(</a:t>
                      </a:r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will depend on </a:t>
                      </a:r>
                      <a:r>
                        <a:rPr lang="en-US" sz="1600" i="1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NDVI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Linear relationship between 0.66 and 2.12 µm as a function of NDVI and scattering angle; constant linear relationship between 0.47 and 0.66 µm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Match to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Surface reflectances 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TOA reflectances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4819" y="0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Istvan</a:t>
            </a:r>
            <a:r>
              <a:rPr 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 Laszlo</a:t>
            </a:r>
            <a:endParaRPr lang="en-US" sz="16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3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US" dirty="0"/>
              <a:t>VIIRS </a:t>
            </a:r>
            <a:r>
              <a:rPr lang="en-US" dirty="0" smtClean="0"/>
              <a:t>versus MODIS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286035"/>
              </p:ext>
            </p:extLst>
          </p:nvPr>
        </p:nvGraphicFramePr>
        <p:xfrm>
          <a:off x="352044" y="1234440"/>
          <a:ext cx="8439912" cy="52425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246120"/>
                <a:gridCol w="2596896"/>
                <a:gridCol w="2596896"/>
              </a:tblGrid>
              <a:tr h="320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VIIRS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MODIS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</a:tr>
              <a:tr h="32004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i="1" dirty="0" smtClean="0">
                          <a:solidFill>
                            <a:srgbClr val="FFFF00"/>
                          </a:solidFill>
                        </a:rPr>
                        <a:t>Products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>
                    <a:solidFill>
                      <a:srgbClr val="00FFF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Nominal spatial resolution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0.75 km (IP)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6 km (EDR)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10 km (C5)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3 km (C6)</a:t>
                      </a:r>
                    </a:p>
                  </a:txBody>
                  <a:tcPr marL="48035" marR="48035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Granule size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86 seconds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5 minutes</a:t>
                      </a:r>
                    </a:p>
                  </a:txBody>
                  <a:tcPr marL="48035" marR="48035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AOT range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[0, 2</a:t>
                      </a:r>
                      <a:r>
                        <a:rPr lang="en-US" sz="1600" b="0" dirty="0" smtClean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] (</a:t>
                      </a:r>
                      <a:r>
                        <a:rPr lang="en-US" sz="1600" b="0" i="1" dirty="0" smtClean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will change</a:t>
                      </a:r>
                      <a:r>
                        <a:rPr lang="en-US" sz="1600" b="0" dirty="0" smtClean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)</a:t>
                      </a:r>
                      <a:endParaRPr lang="en-US" sz="1600" b="0" dirty="0">
                        <a:solidFill>
                          <a:srgbClr val="00FFFF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[-0.05, 5]</a:t>
                      </a:r>
                    </a:p>
                  </a:txBody>
                  <a:tcPr marL="48035" marR="48035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Main product land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Spectral AOT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Spectral AOT</a:t>
                      </a:r>
                    </a:p>
                  </a:txBody>
                  <a:tcPr marL="48035" marR="48035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Main product ocean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Spectral AOT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 err="1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Ångström</a:t>
                      </a: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 exponent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Spectral AOT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rgbClr val="00FFFF"/>
                          </a:solidFill>
                          <a:latin typeface="+mn-lt"/>
                          <a:ea typeface="Times New Roman"/>
                        </a:rPr>
                        <a:t>Fine mode fraction</a:t>
                      </a:r>
                    </a:p>
                  </a:txBody>
                  <a:tcPr marL="48035" marR="48035" marT="0" marB="0" anchor="ctr"/>
                </a:tc>
              </a:tr>
              <a:tr h="32004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i="1" dirty="0" smtClean="0">
                          <a:solidFill>
                            <a:srgbClr val="FFFF00"/>
                          </a:solidFill>
                        </a:rPr>
                        <a:t>Orbit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>
                    <a:solidFill>
                      <a:srgbClr val="00FFF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Orbit altitude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824 km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690 km</a:t>
                      </a:r>
                    </a:p>
                  </a:txBody>
                  <a:tcPr marL="48035" marR="48035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Equator crossing time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13:30 </a:t>
                      </a:r>
                      <a:r>
                        <a:rPr lang="en-US" sz="1600" b="0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UTC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13:30 UTC (Aqua)</a:t>
                      </a:r>
                    </a:p>
                  </a:txBody>
                  <a:tcPr marL="48035" marR="48035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Swath width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3000 km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2300 km</a:t>
                      </a:r>
                    </a:p>
                  </a:txBody>
                  <a:tcPr marL="48035" marR="48035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Pixel resolution 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(Nadir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)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0.75 km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0.5 km</a:t>
                      </a:r>
                    </a:p>
                  </a:txBody>
                  <a:tcPr marL="48035" marR="48035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Pixel resolution (swath edge)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1.5 km</a:t>
                      </a:r>
                    </a:p>
                  </a:txBody>
                  <a:tcPr marL="48035" marR="480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 km</a:t>
                      </a:r>
                    </a:p>
                  </a:txBody>
                  <a:tcPr marL="48035" marR="48035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EDR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AOT product 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(nadir)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 km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 km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EDR AOT product 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(swath edge)</a:t>
                      </a:r>
                      <a:endParaRPr lang="en-US" sz="1600" b="0" dirty="0" smtClean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12 km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km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84946" y="6519446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Istvan</a:t>
            </a:r>
            <a:r>
              <a:rPr 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 Laszlo</a:t>
            </a:r>
            <a:endParaRPr lang="en-US" sz="16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Figure-6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9" y="182880"/>
            <a:ext cx="8822443" cy="6037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7760" y="6550223"/>
            <a:ext cx="4206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Don </a:t>
            </a:r>
            <a:r>
              <a:rPr lang="en-US" sz="1400" dirty="0" err="1" smtClean="0">
                <a:solidFill>
                  <a:schemeClr val="bg1"/>
                </a:solidFill>
              </a:rPr>
              <a:t>Hillger</a:t>
            </a:r>
            <a:r>
              <a:rPr lang="en-US" sz="1400" dirty="0" smtClean="0">
                <a:solidFill>
                  <a:schemeClr val="bg1"/>
                </a:solidFill>
              </a:rPr>
              <a:t>, Tom Kopp, </a:t>
            </a:r>
            <a:r>
              <a:rPr lang="en-US" sz="1400" dirty="0">
                <a:solidFill>
                  <a:schemeClr val="bg1"/>
                </a:solidFill>
              </a:rPr>
              <a:t>and the EDR Imagery Team</a:t>
            </a:r>
          </a:p>
        </p:txBody>
      </p:sp>
    </p:spTree>
    <p:extLst>
      <p:ext uri="{BB962C8B-B14F-4D97-AF65-F5344CB8AC3E}">
        <p14:creationId xmlns:p14="http://schemas.microsoft.com/office/powerpoint/2010/main" val="309850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338328"/>
            <a:ext cx="8839200" cy="4572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srgbClr val="FFC000"/>
                </a:solidFill>
              </a:rPr>
              <a:t>VIIRS versus MODIS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3643" y="6095803"/>
            <a:ext cx="2133600" cy="476250"/>
          </a:xfrm>
        </p:spPr>
        <p:txBody>
          <a:bodyPr/>
          <a:lstStyle/>
          <a:p>
            <a:fld id="{E3404C8F-430C-407A-80B3-A2D82B10F885}" type="slidenum">
              <a:rPr lang="en-US"/>
              <a:pPr/>
              <a:t>16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6607" y="1133856"/>
            <a:ext cx="9070786" cy="2743200"/>
            <a:chOff x="36607" y="4114800"/>
            <a:chExt cx="9070786" cy="2743200"/>
          </a:xfrm>
        </p:grpSpPr>
        <p:grpSp>
          <p:nvGrpSpPr>
            <p:cNvPr id="11" name="Group 10"/>
            <p:cNvGrpSpPr/>
            <p:nvPr/>
          </p:nvGrpSpPr>
          <p:grpSpPr>
            <a:xfrm>
              <a:off x="36607" y="4114800"/>
              <a:ext cx="4553619" cy="2743200"/>
              <a:chOff x="147054" y="4114800"/>
              <a:chExt cx="4553619" cy="2743200"/>
            </a:xfrm>
          </p:grpSpPr>
          <p:pic>
            <p:nvPicPr>
              <p:cNvPr id="2049" name="Picture 1"/>
              <p:cNvPicPr>
                <a:picLocks noChangeAspect="1"/>
              </p:cNvPicPr>
              <p:nvPr/>
            </p:nvPicPr>
            <p:blipFill>
              <a:blip r:embed="rId3" cstate="print"/>
              <a:srcRect l="1581" t="368" r="1581" b="2941"/>
              <a:stretch>
                <a:fillRect/>
              </a:stretch>
            </p:blipFill>
            <p:spPr bwMode="auto">
              <a:xfrm>
                <a:off x="183583" y="4452793"/>
                <a:ext cx="4480560" cy="2405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2" name="TextBox 9"/>
              <p:cNvSpPr txBox="1">
                <a:spLocks noChangeArrowheads="1"/>
              </p:cNvSpPr>
              <p:nvPr/>
            </p:nvSpPr>
            <p:spPr bwMode="auto">
              <a:xfrm>
                <a:off x="147054" y="4114800"/>
                <a:ext cx="45536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Suomi-NPP (13:30 Local Time, Ascending)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626833" y="4114800"/>
              <a:ext cx="4480560" cy="2743200"/>
              <a:chOff x="4602480" y="4114800"/>
              <a:chExt cx="4480560" cy="2743200"/>
            </a:xfrm>
          </p:grpSpPr>
          <p:pic>
            <p:nvPicPr>
              <p:cNvPr id="2053" name="Picture 7" descr="HAM.A2012203.MYD09.005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02480" y="4453128"/>
                <a:ext cx="4480560" cy="2404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4" name="TextBox 8"/>
              <p:cNvSpPr txBox="1">
                <a:spLocks noChangeArrowheads="1"/>
              </p:cNvSpPr>
              <p:nvPr/>
            </p:nvSpPr>
            <p:spPr bwMode="auto">
              <a:xfrm>
                <a:off x="4897292" y="4114800"/>
                <a:ext cx="38909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Aqua (13:30 Local Time, Ascending)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64288" y="4215384"/>
            <a:ext cx="8815424" cy="2304288"/>
            <a:chOff x="164287" y="4208210"/>
            <a:chExt cx="8815424" cy="2304288"/>
          </a:xfrm>
        </p:grpSpPr>
        <p:pic>
          <p:nvPicPr>
            <p:cNvPr id="16" name="Picture 15" descr="viirs_edraod_20120925_zoo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5573" y="4674554"/>
              <a:ext cx="1495425" cy="137160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64287" y="4217354"/>
              <a:ext cx="2666999" cy="2286000"/>
              <a:chOff x="152401" y="1600200"/>
              <a:chExt cx="2666999" cy="2286000"/>
            </a:xfrm>
          </p:grpSpPr>
          <p:pic>
            <p:nvPicPr>
              <p:cNvPr id="13" name="Picture 12" descr="viirs_edraod_20120925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2401" y="1600200"/>
                <a:ext cx="2492375" cy="2286000"/>
              </a:xfrm>
              <a:prstGeom prst="rect">
                <a:avLst/>
              </a:prstGeom>
            </p:spPr>
          </p:pic>
          <p:sp>
            <p:nvSpPr>
              <p:cNvPr id="17" name="Oval 16"/>
              <p:cNvSpPr/>
              <p:nvPr/>
            </p:nvSpPr>
            <p:spPr>
              <a:xfrm>
                <a:off x="457200" y="2590800"/>
                <a:ext cx="457200" cy="2286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828800" y="3276600"/>
                <a:ext cx="609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VIIRS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1066800" y="2667000"/>
                <a:ext cx="1752600" cy="762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 descr="modis_aod_20120925_zoom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84286" y="4674554"/>
              <a:ext cx="1495425" cy="137160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655285" y="4208210"/>
              <a:ext cx="2664714" cy="2304288"/>
              <a:chOff x="154686" y="4020312"/>
              <a:chExt cx="2664714" cy="2304288"/>
            </a:xfrm>
          </p:grpSpPr>
          <p:pic>
            <p:nvPicPr>
              <p:cNvPr id="14" name="Picture 13" descr="modis_aod_20120925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4686" y="4020312"/>
                <a:ext cx="2512314" cy="2304288"/>
              </a:xfrm>
              <a:prstGeom prst="rect">
                <a:avLst/>
              </a:prstGeom>
            </p:spPr>
          </p:pic>
          <p:sp>
            <p:nvSpPr>
              <p:cNvPr id="18" name="Oval 17"/>
              <p:cNvSpPr/>
              <p:nvPr/>
            </p:nvSpPr>
            <p:spPr>
              <a:xfrm>
                <a:off x="457200" y="5029200"/>
                <a:ext cx="457200" cy="2286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28800" y="5742801"/>
                <a:ext cx="685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MODIS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Right Arrow 21"/>
              <p:cNvSpPr/>
              <p:nvPr/>
            </p:nvSpPr>
            <p:spPr>
              <a:xfrm>
                <a:off x="1066800" y="5105400"/>
                <a:ext cx="1752600" cy="762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AOT &amp; APSP Products Timeline</a:t>
            </a:r>
            <a:endParaRPr lang="en-US" sz="40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493890"/>
              </p:ext>
            </p:extLst>
          </p:nvPr>
        </p:nvGraphicFramePr>
        <p:xfrm>
          <a:off x="334747" y="1640377"/>
          <a:ext cx="8290560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332253"/>
                <a:gridCol w="822960"/>
                <a:gridCol w="946656"/>
                <a:gridCol w="1445491"/>
              </a:tblGrid>
              <a:tr h="151384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Initial </a:t>
                      </a:r>
                    </a:p>
                    <a:p>
                      <a:pPr algn="ctr"/>
                      <a:r>
                        <a:rPr lang="en-US" sz="1900" dirty="0" smtClean="0"/>
                        <a:t>instrument check out;</a:t>
                      </a:r>
                    </a:p>
                    <a:p>
                      <a:pPr algn="ctr"/>
                      <a:r>
                        <a:rPr lang="en-US" sz="1900" dirty="0" smtClean="0"/>
                        <a:t>Tuning cloud mask parameters</a:t>
                      </a:r>
                    </a:p>
                    <a:p>
                      <a:pPr algn="ctr"/>
                      <a:endParaRPr lang="en-US" sz="1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Beta</a:t>
                      </a:r>
                      <a:r>
                        <a:rPr lang="en-US" sz="1900" baseline="0" dirty="0" smtClean="0"/>
                        <a:t> status</a:t>
                      </a:r>
                      <a:endParaRPr lang="en-US" sz="1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Error</a:t>
                      </a:r>
                      <a:endParaRPr lang="en-US" sz="1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Beta status</a:t>
                      </a:r>
                      <a:endParaRPr lang="en-US" sz="1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Provisional status</a:t>
                      </a:r>
                      <a:endParaRPr lang="en-US" sz="19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189">
              <a:defRPr/>
            </a:pPr>
            <a:fld id="{96E36F11-A39A-294D-A59D-6180D50ED29D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r" defTabSz="457189">
                <a:defRPr/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50" y="3103417"/>
            <a:ext cx="1454309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28 Oct 2011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5266" y="3103417"/>
            <a:ext cx="1402948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 May 2012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3088177"/>
            <a:ext cx="1467068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 Oct 2012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7920" y="3469177"/>
            <a:ext cx="1518364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28 Nov 2012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3760" y="3837545"/>
            <a:ext cx="1479892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 Jan 2013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54655"/>
              </p:ext>
            </p:extLst>
          </p:nvPr>
        </p:nvGraphicFramePr>
        <p:xfrm>
          <a:off x="502920" y="4480560"/>
          <a:ext cx="8138160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37360"/>
                <a:gridCol w="6400800"/>
              </a:tblGrid>
              <a:tr h="660400">
                <a:tc>
                  <a:txBody>
                    <a:bodyPr/>
                    <a:lstStyle/>
                    <a:p>
                      <a:r>
                        <a:rPr lang="en-US" sz="1900" u="none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cs typeface="Times New Roman" pitchFamily="18" charset="0"/>
                        </a:rPr>
                        <a:t>Red periods:</a:t>
                      </a:r>
                      <a:endParaRPr lang="en-US" sz="19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  <a:cs typeface="Times New Roman" pitchFamily="18" charset="0"/>
                        </a:rPr>
                        <a:t>Product is not available to public, or product should not be used. </a:t>
                      </a:r>
                      <a:endParaRPr lang="en-US" sz="19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en-US" sz="1900" u="none" dirty="0" smtClean="0">
                          <a:solidFill>
                            <a:srgbClr val="3333FF"/>
                          </a:solidFill>
                          <a:latin typeface="Comic Sans MS" panose="030F0702030302020204" pitchFamily="66" charset="0"/>
                          <a:cs typeface="Times New Roman" pitchFamily="18" charset="0"/>
                        </a:rPr>
                        <a:t>Blue periods: </a:t>
                      </a:r>
                      <a:endParaRPr lang="en-US" sz="1900" u="none" dirty="0">
                        <a:solidFill>
                          <a:srgbClr val="3333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3333FF"/>
                          </a:solidFill>
                          <a:latin typeface="Comic Sans MS" panose="030F0702030302020204" pitchFamily="66" charset="0"/>
                        </a:rPr>
                        <a:t>Product  is available to public, but it should be used with caution, known problems, frequent changes.</a:t>
                      </a:r>
                      <a:endParaRPr lang="en-US" sz="1900" dirty="0">
                        <a:solidFill>
                          <a:srgbClr val="3333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en-US" sz="1900" u="none" dirty="0" smtClean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cs typeface="Times New Roman" pitchFamily="18" charset="0"/>
                        </a:rPr>
                        <a:t>Green</a:t>
                      </a:r>
                      <a:r>
                        <a:rPr lang="en-US" sz="1900" u="none" baseline="0" dirty="0" smtClean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cs typeface="Times New Roman" pitchFamily="18" charset="0"/>
                        </a:rPr>
                        <a:t> period:</a:t>
                      </a:r>
                      <a:endParaRPr lang="en-US" sz="19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Product  is available to public; users</a:t>
                      </a:r>
                      <a:r>
                        <a:rPr lang="en-US" sz="1900" baseline="0" dirty="0" smtClean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are encouraged to evaluate.</a:t>
                      </a:r>
                      <a:endParaRPr lang="en-US" sz="190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Isosceles Triangle 13"/>
          <p:cNvSpPr/>
          <p:nvPr/>
        </p:nvSpPr>
        <p:spPr>
          <a:xfrm rot="5400000">
            <a:off x="7998815" y="2202087"/>
            <a:ext cx="1454335" cy="322217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6864" y="3810000"/>
            <a:ext cx="38010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*No </a:t>
            </a: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 smtClean="0">
                <a:solidFill>
                  <a:srgbClr val="FF0000"/>
                </a:solidFill>
              </a:rPr>
              <a:t>eprocessing at this moment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/>
              <a:t>What is the difference between VIIRS and MODIS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0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AOT retrieval </a:t>
            </a:r>
            <a:r>
              <a:rPr lang="en-US" sz="2800" dirty="0" smtClean="0"/>
              <a:t>between </a:t>
            </a:r>
            <a:r>
              <a:rPr lang="en-US" sz="2800" dirty="0"/>
              <a:t>VIIRS and MODIS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4"/>
            <a:ext cx="77724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VIIRS </a:t>
            </a:r>
            <a:r>
              <a:rPr lang="en-US" sz="2000" dirty="0" smtClean="0"/>
              <a:t>AOT </a:t>
            </a:r>
            <a:r>
              <a:rPr lang="en-US" sz="2000" dirty="0"/>
              <a:t>EDR at 550nm </a:t>
            </a:r>
            <a:r>
              <a:rPr lang="en-US" sz="2000" dirty="0" smtClean="0"/>
              <a:t>(</a:t>
            </a:r>
            <a:r>
              <a:rPr lang="en-US" sz="2000" dirty="0" smtClean="0">
                <a:sym typeface="Symbol" panose="05050102010706020507" pitchFamily="18" charset="2"/>
              </a:rPr>
              <a:t></a:t>
            </a:r>
            <a:r>
              <a:rPr lang="en-US" sz="2000" baseline="-25000" dirty="0" smtClean="0"/>
              <a:t>550</a:t>
            </a:r>
            <a:r>
              <a:rPr lang="en-US" sz="2000" dirty="0"/>
              <a:t>) </a:t>
            </a:r>
            <a:r>
              <a:rPr lang="en-US" sz="2000" dirty="0" smtClean="0"/>
              <a:t>(~</a:t>
            </a:r>
            <a:r>
              <a:rPr lang="en-US" sz="2000" dirty="0"/>
              <a:t>6 km resolution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The Level 2 Aqua MODIS </a:t>
            </a:r>
            <a:r>
              <a:rPr lang="en-US" sz="2000" dirty="0" smtClean="0"/>
              <a:t>Dark Target </a:t>
            </a:r>
            <a:r>
              <a:rPr lang="en-US" sz="2000" dirty="0">
                <a:sym typeface="Symbol"/>
              </a:rPr>
              <a:t></a:t>
            </a:r>
            <a:r>
              <a:rPr lang="en-US" sz="2000" baseline="-25000" dirty="0"/>
              <a:t>550</a:t>
            </a:r>
            <a:r>
              <a:rPr lang="en-US" sz="2000" dirty="0"/>
              <a:t> </a:t>
            </a:r>
            <a:r>
              <a:rPr lang="en-US" sz="2000" dirty="0" smtClean="0"/>
              <a:t>(~10 </a:t>
            </a:r>
            <a:r>
              <a:rPr lang="en-US" sz="2000" dirty="0"/>
              <a:t>km resolution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In-situ </a:t>
            </a:r>
            <a:r>
              <a:rPr lang="en-US" sz="2000" dirty="0"/>
              <a:t>AOT (</a:t>
            </a:r>
            <a:r>
              <a:rPr lang="en-US" sz="2000" dirty="0">
                <a:sym typeface="Symbol"/>
              </a:rPr>
              <a:t>) </a:t>
            </a:r>
            <a:r>
              <a:rPr lang="en-US" sz="2000" dirty="0"/>
              <a:t>Measurement as Reference Data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Near-real time Level 1.5 AERONET (The Aerosol Robotic </a:t>
            </a:r>
            <a:r>
              <a:rPr lang="en-US" sz="1800" dirty="0" smtClean="0"/>
              <a:t>Network) direct-sun </a:t>
            </a:r>
            <a:r>
              <a:rPr lang="en-US" sz="1800" dirty="0"/>
              <a:t>measurements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Level 2 MAN (The Maritime Aerosol </a:t>
            </a:r>
            <a:r>
              <a:rPr lang="en-US" sz="1800" dirty="0" smtClean="0"/>
              <a:t>Network) series </a:t>
            </a:r>
            <a:r>
              <a:rPr lang="en-US" sz="1800" dirty="0"/>
              <a:t>average </a:t>
            </a:r>
            <a:r>
              <a:rPr lang="en-US" sz="1800" dirty="0" smtClean="0"/>
              <a:t>data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Evaluation Periods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Over ocean, from 05/02/2012 </a:t>
            </a:r>
            <a:r>
              <a:rPr lang="en-US" sz="1800" dirty="0" smtClean="0"/>
              <a:t>to 09/01/2013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Over  </a:t>
            </a:r>
            <a:r>
              <a:rPr lang="en-US" sz="1800" dirty="0"/>
              <a:t>land, from 01/23/2013 to </a:t>
            </a:r>
            <a:r>
              <a:rPr lang="en-US" sz="1800" dirty="0" smtClean="0"/>
              <a:t>09/01/2013 (after a critical update)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E</a:t>
            </a:r>
            <a:r>
              <a:rPr lang="en-US" sz="1800" dirty="0" smtClean="0"/>
              <a:t>xclude </a:t>
            </a:r>
            <a:r>
              <a:rPr lang="en-US" sz="1800" dirty="0"/>
              <a:t>the data processing error </a:t>
            </a:r>
            <a:r>
              <a:rPr lang="en-US" sz="1800" dirty="0" smtClean="0"/>
              <a:t>period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See Liu et. al. (2014) for detail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Outline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4"/>
            <a:ext cx="77724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 sz="2400" dirty="0">
                <a:cs typeface="Times New Roman" pitchFamily="18" charset="0"/>
              </a:rPr>
              <a:t>NOAA/NASA Joint Polar Satellite System (JPSS)</a:t>
            </a:r>
            <a:endParaRPr lang="en-US" sz="2400" dirty="0" smtClean="0"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cs typeface="Times New Roman" pitchFamily="18" charset="0"/>
              </a:rPr>
              <a:t>Visible </a:t>
            </a:r>
            <a:r>
              <a:rPr lang="en-US" sz="2400" dirty="0">
                <a:cs typeface="Times New Roman" pitchFamily="18" charset="0"/>
              </a:rPr>
              <a:t>Infrared Imaging Radiometer Suite (VIIRS</a:t>
            </a:r>
            <a:r>
              <a:rPr lang="en-US" sz="2400" dirty="0" smtClean="0">
                <a:cs typeface="Times New Roman" pitchFamily="18" charset="0"/>
              </a:rPr>
              <a:t>) instrument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cs typeface="Times New Roman" pitchFamily="18" charset="0"/>
              </a:rPr>
              <a:t>History, aerosol algorithms and </a:t>
            </a:r>
            <a:r>
              <a:rPr lang="en-US" sz="2000" dirty="0" smtClean="0">
                <a:cs typeface="Times New Roman" pitchFamily="18" charset="0"/>
              </a:rPr>
              <a:t>products</a:t>
            </a:r>
            <a:endParaRPr lang="en-US" sz="2000" dirty="0"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cs typeface="Times New Roman" pitchFamily="18" charset="0"/>
              </a:rPr>
              <a:t>Difference between VIIRS and MODIS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cs typeface="Times New Roman" pitchFamily="18" charset="0"/>
              </a:rPr>
              <a:t>VIIRS Performance Evaluation on Aerosol Optical Thickness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cs typeface="Times New Roman" pitchFamily="18" charset="0"/>
              </a:rPr>
              <a:t>Summary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cs typeface="Times New Roman" pitchFamily="18" charset="0"/>
              </a:rPr>
              <a:t>Description of obtaining VIIRS data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4541931"/>
            <a:ext cx="8229600" cy="21636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3357" indent="-233357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Time series of the daily mean </a:t>
            </a:r>
            <a:r>
              <a:rPr lang="en-US" dirty="0">
                <a:solidFill>
                  <a:schemeClr val="bg1"/>
                </a:solidFill>
                <a:sym typeface="Symbol"/>
              </a:rPr>
              <a:t></a:t>
            </a:r>
            <a:r>
              <a:rPr lang="en-US" baseline="-25000" dirty="0">
                <a:solidFill>
                  <a:schemeClr val="bg1"/>
                </a:solidFill>
              </a:rPr>
              <a:t>550</a:t>
            </a:r>
            <a:r>
              <a:rPr lang="en-US" dirty="0">
                <a:solidFill>
                  <a:schemeClr val="bg1"/>
                </a:solidFill>
              </a:rPr>
              <a:t> retrieval bias (solid lines) and standard deviation (whiskers) of all VIIRS-AERONET and MODIS-AERONET match-up over ocean (a) and land (b).</a:t>
            </a:r>
          </a:p>
          <a:p>
            <a:pPr marL="233357" indent="-233357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Comparable performance of the two satellite retrievals over ocean (excluding the VIIRS processing error period) and land (after the PCT update on 01/22/2013)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7200" y="1036732"/>
            <a:ext cx="8229600" cy="3293135"/>
            <a:chOff x="457200" y="1036732"/>
            <a:chExt cx="8229600" cy="3293135"/>
          </a:xfrm>
        </p:grpSpPr>
        <p:pic>
          <p:nvPicPr>
            <p:cNvPr id="2" name="Picture 1" descr="C:\Users\hliu\Documents\WORK\VIIRS\PAPER\JGP-validation-201305\figures\AERONET-VIIRS-MODIS\figure06.t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1036732"/>
              <a:ext cx="8229600" cy="3293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6705600" y="1371600"/>
              <a:ext cx="0" cy="2362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209800" y="1371600"/>
              <a:ext cx="0" cy="2362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482468" y="1371600"/>
              <a:ext cx="0" cy="2362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VIIRS versus MODIS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5629" y="6550223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Liu </a:t>
            </a:r>
            <a:r>
              <a:rPr lang="en-US" sz="1400" dirty="0">
                <a:solidFill>
                  <a:schemeClr val="bg1"/>
                </a:solidFill>
              </a:rPr>
              <a:t>et al, </a:t>
            </a:r>
            <a:r>
              <a:rPr lang="en-US" sz="1400" dirty="0" smtClean="0">
                <a:solidFill>
                  <a:schemeClr val="bg1"/>
                </a:solidFill>
              </a:rPr>
              <a:t>2014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14400" y="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sym typeface="Symbol"/>
              </a:rPr>
              <a:t></a:t>
            </a:r>
            <a:r>
              <a:rPr lang="en-US" sz="2400" b="1" baseline="-25000" dirty="0">
                <a:solidFill>
                  <a:srgbClr val="FFC000"/>
                </a:solidFill>
              </a:rPr>
              <a:t>550</a:t>
            </a:r>
            <a:r>
              <a:rPr lang="en-US" sz="2400" b="1" dirty="0">
                <a:solidFill>
                  <a:srgbClr val="FFC000"/>
                </a:solidFill>
              </a:rPr>
              <a:t> Comparisons for </a:t>
            </a:r>
            <a:r>
              <a:rPr lang="en-US" sz="2400" b="1" dirty="0" smtClean="0">
                <a:solidFill>
                  <a:srgbClr val="FFC000"/>
                </a:solidFill>
              </a:rPr>
              <a:t>Collocated</a:t>
            </a:r>
          </a:p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VIIRS-AERONET and MODIS-AERONET Data</a:t>
            </a:r>
          </a:p>
        </p:txBody>
      </p:sp>
      <p:graphicFrame>
        <p:nvGraphicFramePr>
          <p:cNvPr id="26" name="Chart 25"/>
          <p:cNvGraphicFramePr/>
          <p:nvPr/>
        </p:nvGraphicFramePr>
        <p:xfrm>
          <a:off x="304800" y="870467"/>
          <a:ext cx="4114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/>
          <p:cNvGraphicFramePr/>
          <p:nvPr/>
        </p:nvGraphicFramePr>
        <p:xfrm>
          <a:off x="4724400" y="870467"/>
          <a:ext cx="4114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/>
          <p:cNvGraphicFramePr/>
          <p:nvPr/>
        </p:nvGraphicFramePr>
        <p:xfrm>
          <a:off x="304800" y="3864233"/>
          <a:ext cx="4114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800600" y="4010709"/>
            <a:ext cx="4114800" cy="2542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69" indent="-231769">
              <a:lnSpc>
                <a:spcPct val="12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Over ocean, the accuracy of VIIRS and MODIS are both less than 0.01.  Over land, the accuracy of VIIRS is ~ -0.03 and for MODIS is ~ -0.01.</a:t>
            </a:r>
          </a:p>
          <a:p>
            <a:pPr marL="231769" indent="-231769">
              <a:lnSpc>
                <a:spcPct val="12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 the reset of statistics, the scores of VIIRS are similar to those of MODIS. </a:t>
            </a:r>
          </a:p>
        </p:txBody>
      </p:sp>
      <p:sp>
        <p:nvSpPr>
          <p:cNvPr id="33" name="Down Arrow 32"/>
          <p:cNvSpPr/>
          <p:nvPr/>
        </p:nvSpPr>
        <p:spPr bwMode="auto">
          <a:xfrm flipV="1">
            <a:off x="5617685" y="3352800"/>
            <a:ext cx="304800" cy="228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latin typeface="Arial" pitchFamily="34" charset="0"/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6096000" y="1905000"/>
            <a:ext cx="152400" cy="3048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latin typeface="Arial" pitchFamily="34" charset="0"/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6934200" y="1905000"/>
            <a:ext cx="152400" cy="3048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latin typeface="Arial" pitchFamily="34" charset="0"/>
            </a:endParaRPr>
          </a:p>
        </p:txBody>
      </p:sp>
      <p:sp>
        <p:nvSpPr>
          <p:cNvPr id="36" name="Down Arrow 35"/>
          <p:cNvSpPr/>
          <p:nvPr/>
        </p:nvSpPr>
        <p:spPr bwMode="auto">
          <a:xfrm>
            <a:off x="6477000" y="1295400"/>
            <a:ext cx="152400" cy="3048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latin typeface="Arial" pitchFamily="34" charset="0"/>
            </a:endParaRPr>
          </a:p>
        </p:txBody>
      </p:sp>
      <p:sp>
        <p:nvSpPr>
          <p:cNvPr id="37" name="Down Arrow 36"/>
          <p:cNvSpPr/>
          <p:nvPr/>
        </p:nvSpPr>
        <p:spPr bwMode="auto">
          <a:xfrm>
            <a:off x="7315200" y="1295400"/>
            <a:ext cx="152400" cy="3048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latin typeface="Arial" pitchFamily="34" charset="0"/>
            </a:endParaRPr>
          </a:p>
        </p:txBody>
      </p:sp>
      <p:sp>
        <p:nvSpPr>
          <p:cNvPr id="38" name="Down Arrow 37"/>
          <p:cNvSpPr/>
          <p:nvPr/>
        </p:nvSpPr>
        <p:spPr bwMode="auto">
          <a:xfrm>
            <a:off x="1066800" y="3886200"/>
            <a:ext cx="152400" cy="3048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latin typeface="Arial" pitchFamily="34" charset="0"/>
            </a:endParaRPr>
          </a:p>
        </p:txBody>
      </p:sp>
      <p:sp>
        <p:nvSpPr>
          <p:cNvPr id="39" name="Down Arrow 38"/>
          <p:cNvSpPr/>
          <p:nvPr/>
        </p:nvSpPr>
        <p:spPr bwMode="auto">
          <a:xfrm>
            <a:off x="2308035" y="4114800"/>
            <a:ext cx="152400" cy="304800"/>
          </a:xfrm>
          <a:prstGeom prst="downArrow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latin typeface="Arial" pitchFamily="34" charset="0"/>
            </a:endParaRPr>
          </a:p>
        </p:txBody>
      </p:sp>
      <p:sp>
        <p:nvSpPr>
          <p:cNvPr id="40" name="Down Arrow 39"/>
          <p:cNvSpPr/>
          <p:nvPr/>
        </p:nvSpPr>
        <p:spPr bwMode="auto">
          <a:xfrm>
            <a:off x="1447800" y="3886200"/>
            <a:ext cx="152400" cy="304800"/>
          </a:xfrm>
          <a:prstGeom prst="down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latin typeface="Arial" pitchFamily="34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>
            <a:off x="2689035" y="4114800"/>
            <a:ext cx="152400" cy="304800"/>
          </a:xfrm>
          <a:prstGeom prst="downArrow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435" y="87868"/>
            <a:ext cx="736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3357" indent="-233357" algn="ctr"/>
            <a:r>
              <a:rPr lang="en-US" sz="2400" b="1" dirty="0">
                <a:solidFill>
                  <a:srgbClr val="FFC000"/>
                </a:solidFill>
                <a:sym typeface="Symbol"/>
              </a:rPr>
              <a:t></a:t>
            </a:r>
            <a:r>
              <a:rPr lang="en-US" sz="2400" b="1" baseline="-25000" dirty="0">
                <a:solidFill>
                  <a:srgbClr val="FFC000"/>
                </a:solidFill>
              </a:rPr>
              <a:t>550</a:t>
            </a:r>
            <a:r>
              <a:rPr lang="en-US" sz="2400" b="1" dirty="0">
                <a:solidFill>
                  <a:srgbClr val="FFC000"/>
                </a:solidFill>
              </a:rPr>
              <a:t> retrieval error over individual AERONET </a:t>
            </a:r>
            <a:r>
              <a:rPr lang="en-US" sz="2400" b="1" dirty="0" smtClean="0">
                <a:solidFill>
                  <a:srgbClr val="FFC000"/>
                </a:solidFill>
              </a:rPr>
              <a:t>sites</a:t>
            </a:r>
            <a:endParaRPr lang="en-US" sz="2400" b="1" dirty="0"/>
          </a:p>
        </p:txBody>
      </p:sp>
      <p:pic>
        <p:nvPicPr>
          <p:cNvPr id="3" name="Picture 2" descr="figure7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686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685800" y="1219203"/>
            <a:ext cx="1752600" cy="1269087"/>
            <a:chOff x="685800" y="1219200"/>
            <a:chExt cx="1752600" cy="1269086"/>
          </a:xfrm>
        </p:grpSpPr>
        <p:sp>
          <p:nvSpPr>
            <p:cNvPr id="6" name="Line Callout 1 5"/>
            <p:cNvSpPr/>
            <p:nvPr/>
          </p:nvSpPr>
          <p:spPr bwMode="auto">
            <a:xfrm>
              <a:off x="685800" y="2057399"/>
              <a:ext cx="1752600" cy="430887"/>
            </a:xfrm>
            <a:prstGeom prst="borderCallout1">
              <a:avLst>
                <a:gd name="adj1" fmla="val -1904"/>
                <a:gd name="adj2" fmla="val 49499"/>
                <a:gd name="adj3" fmla="val -193471"/>
                <a:gd name="adj4" fmla="val 32868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Arial" pitchFamily="34" charset="0"/>
                </a:rPr>
                <a:t>Slightly overestimation over costal area</a:t>
              </a:r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 bwMode="auto">
            <a:xfrm flipV="1">
              <a:off x="1562100" y="1219200"/>
              <a:ext cx="190500" cy="83819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>
              <a:stCxn id="6" idx="3"/>
            </p:cNvCxnSpPr>
            <p:nvPr/>
          </p:nvCxnSpPr>
          <p:spPr bwMode="auto">
            <a:xfrm flipV="1">
              <a:off x="1562100" y="1524000"/>
              <a:ext cx="723900" cy="533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4419600" y="1447802"/>
            <a:ext cx="1371600" cy="3250288"/>
            <a:chOff x="4419600" y="1447800"/>
            <a:chExt cx="1371600" cy="3250287"/>
          </a:xfrm>
        </p:grpSpPr>
        <p:sp>
          <p:nvSpPr>
            <p:cNvPr id="17" name="Line Callout 1 16"/>
            <p:cNvSpPr/>
            <p:nvPr/>
          </p:nvSpPr>
          <p:spPr bwMode="auto">
            <a:xfrm>
              <a:off x="4419600" y="1447800"/>
              <a:ext cx="1371600" cy="430887"/>
            </a:xfrm>
            <a:prstGeom prst="borderCallout1">
              <a:avLst>
                <a:gd name="adj1" fmla="val -1904"/>
                <a:gd name="adj2" fmla="val 49499"/>
                <a:gd name="adj3" fmla="val -36954"/>
                <a:gd name="adj4" fmla="val 118031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Arial" pitchFamily="34" charset="0"/>
                </a:rPr>
                <a:t>Positive bias in Northern America</a:t>
              </a:r>
            </a:p>
          </p:txBody>
        </p:sp>
        <p:sp>
          <p:nvSpPr>
            <p:cNvPr id="19" name="Line Callout 1 18"/>
            <p:cNvSpPr/>
            <p:nvPr/>
          </p:nvSpPr>
          <p:spPr bwMode="auto">
            <a:xfrm>
              <a:off x="4419600" y="4267200"/>
              <a:ext cx="1143000" cy="430887"/>
            </a:xfrm>
            <a:prstGeom prst="borderCallout1">
              <a:avLst>
                <a:gd name="adj1" fmla="val 51789"/>
                <a:gd name="adj2" fmla="val 98656"/>
                <a:gd name="adj3" fmla="val 18009"/>
                <a:gd name="adj4" fmla="val 13621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Arial" pitchFamily="34" charset="0"/>
                </a:rPr>
                <a:t>Negative bias in Eastern US</a:t>
              </a:r>
            </a:p>
          </p:txBody>
        </p:sp>
      </p:grpSp>
      <p:sp>
        <p:nvSpPr>
          <p:cNvPr id="33" name="Line Callout 1 32"/>
          <p:cNvSpPr/>
          <p:nvPr/>
        </p:nvSpPr>
        <p:spPr bwMode="auto">
          <a:xfrm>
            <a:off x="7239000" y="457203"/>
            <a:ext cx="1600200" cy="430887"/>
          </a:xfrm>
          <a:prstGeom prst="borderCallout1">
            <a:avLst>
              <a:gd name="adj1" fmla="val 102924"/>
              <a:gd name="adj2" fmla="val 50302"/>
              <a:gd name="adj3" fmla="val 232064"/>
              <a:gd name="adj4" fmla="val 50619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0000"/>
                </a:solidFill>
                <a:latin typeface="Arial" pitchFamily="34" charset="0"/>
              </a:rPr>
              <a:t>Higher positive bias in Southeast Asia</a:t>
            </a:r>
          </a:p>
        </p:txBody>
      </p:sp>
      <p:sp>
        <p:nvSpPr>
          <p:cNvPr id="34" name="Line Callout 1 33"/>
          <p:cNvSpPr/>
          <p:nvPr/>
        </p:nvSpPr>
        <p:spPr bwMode="auto">
          <a:xfrm>
            <a:off x="6629400" y="2057403"/>
            <a:ext cx="1600200" cy="430887"/>
          </a:xfrm>
          <a:prstGeom prst="borderCallout1">
            <a:avLst>
              <a:gd name="adj1" fmla="val -12131"/>
              <a:gd name="adj2" fmla="val 49614"/>
              <a:gd name="adj3" fmla="val -157676"/>
              <a:gd name="adj4" fmla="val 65605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0000"/>
                </a:solidFill>
                <a:latin typeface="Arial" pitchFamily="34" charset="0"/>
              </a:rPr>
              <a:t>Higher negative bias in Northern India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629400" y="1066800"/>
            <a:ext cx="1676400" cy="4191000"/>
            <a:chOff x="6629400" y="1066800"/>
            <a:chExt cx="1676400" cy="41910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629400" y="4419600"/>
              <a:ext cx="838200" cy="8382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u="sng" dirty="0">
                <a:latin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629400" y="1371600"/>
              <a:ext cx="838200" cy="8382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u="sng" dirty="0">
                <a:latin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391400" y="4038600"/>
              <a:ext cx="914400" cy="4572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u="sng" dirty="0">
                <a:latin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391400" y="1066800"/>
              <a:ext cx="914400" cy="4572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u="sng" dirty="0">
                <a:latin typeface="Arial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835629" y="6550223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Liu </a:t>
            </a:r>
            <a:r>
              <a:rPr lang="en-US" sz="1400" dirty="0">
                <a:solidFill>
                  <a:schemeClr val="bg1"/>
                </a:solidFill>
              </a:rPr>
              <a:t>et al, </a:t>
            </a:r>
            <a:r>
              <a:rPr lang="en-US" sz="1400" dirty="0" smtClean="0">
                <a:solidFill>
                  <a:schemeClr val="bg1"/>
                </a:solidFill>
              </a:rPr>
              <a:t>2014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7280"/>
            <a:ext cx="8229600" cy="1323439"/>
          </a:xfrm>
        </p:spPr>
        <p:txBody>
          <a:bodyPr>
            <a:spAutoFit/>
          </a:bodyPr>
          <a:lstStyle/>
          <a:p>
            <a:r>
              <a:rPr lang="en-US" sz="4000" dirty="0" smtClean="0"/>
              <a:t>The AOT retrieval performance of VIIRS versus AERONET and MAN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206240"/>
            <a:ext cx="8229600" cy="230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57" indent="-233357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Scatter plots of </a:t>
            </a:r>
            <a:r>
              <a:rPr lang="en-US" dirty="0">
                <a:solidFill>
                  <a:schemeClr val="bg1"/>
                </a:solidFill>
                <a:sym typeface="Symbol"/>
              </a:rPr>
              <a:t></a:t>
            </a:r>
            <a:r>
              <a:rPr lang="en-US" baseline="-25000" dirty="0">
                <a:solidFill>
                  <a:schemeClr val="bg1"/>
                </a:solidFill>
              </a:rPr>
              <a:t>550</a:t>
            </a:r>
            <a:r>
              <a:rPr lang="en-US" dirty="0">
                <a:solidFill>
                  <a:schemeClr val="bg1"/>
                </a:solidFill>
              </a:rPr>
              <a:t> of individual VIIRS-AERONET match-ups over ocean (a) and land (b). Each scatter covers a width of </a:t>
            </a:r>
            <a:r>
              <a:rPr lang="en-US" dirty="0" smtClean="0">
                <a:solidFill>
                  <a:schemeClr val="bg1"/>
                </a:solidFill>
              </a:rPr>
              <a:t>0.01 AOT</a:t>
            </a:r>
            <a:r>
              <a:rPr lang="en-US" dirty="0">
                <a:solidFill>
                  <a:schemeClr val="bg1"/>
                </a:solidFill>
              </a:rPr>
              <a:t>, and the number of match-ups falling within is represented in color. The 1:1 line and linear regression are displayed.</a:t>
            </a:r>
          </a:p>
          <a:p>
            <a:pPr marL="233357" indent="-233357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Positive and negative bias of ~ 0.01 is found for over ocean and land, respectively.  Precision and uncertainty are ~ 0.061 (0.130) for over ocean (land).  Correlation is ~0.906 (0.773) for over ocean (land).</a:t>
            </a:r>
          </a:p>
        </p:txBody>
      </p:sp>
      <p:pic>
        <p:nvPicPr>
          <p:cNvPr id="3" name="Picture 2" descr="figure6"/>
          <p:cNvPicPr>
            <a:picLocks noChangeAspect="1"/>
          </p:cNvPicPr>
          <p:nvPr/>
        </p:nvPicPr>
        <p:blipFill rotWithShape="1">
          <a:blip r:embed="rId2" cstate="print"/>
          <a:srcRect l="2778" t="9921" r="5555" b="4762"/>
          <a:stretch/>
        </p:blipFill>
        <p:spPr bwMode="auto">
          <a:xfrm>
            <a:off x="457200" y="457200"/>
            <a:ext cx="8229600" cy="357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5629" y="6550223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Liu </a:t>
            </a:r>
            <a:r>
              <a:rPr lang="en-US" sz="1400" dirty="0">
                <a:solidFill>
                  <a:schemeClr val="bg1"/>
                </a:solidFill>
              </a:rPr>
              <a:t>et al, </a:t>
            </a:r>
            <a:r>
              <a:rPr lang="en-US" sz="1400" dirty="0" smtClean="0">
                <a:solidFill>
                  <a:schemeClr val="bg1"/>
                </a:solidFill>
              </a:rPr>
              <a:t>2014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575846"/>
            <a:ext cx="1976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(Coastal or island)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199" y="0"/>
            <a:ext cx="8229600" cy="1143000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CC00"/>
                </a:solidFill>
                <a:latin typeface="+mj-lt"/>
                <a:ea typeface="+mj-ea"/>
                <a:cs typeface="+mj-cs"/>
              </a:rPr>
              <a:t>VIIRS-MAN Collocated </a:t>
            </a:r>
            <a:r>
              <a:rPr lang="en-US" sz="3200" kern="0" dirty="0">
                <a:solidFill>
                  <a:srgbClr val="FFCC00"/>
                </a:solidFill>
                <a:latin typeface="+mj-lt"/>
                <a:ea typeface="+mj-ea"/>
                <a:cs typeface="+mj-cs"/>
                <a:sym typeface="Symbol"/>
              </a:rPr>
              <a:t></a:t>
            </a:r>
            <a:r>
              <a:rPr lang="en-US" sz="3200" kern="0" baseline="-25000" dirty="0">
                <a:solidFill>
                  <a:srgbClr val="FFCC00"/>
                </a:solidFill>
                <a:latin typeface="+mj-lt"/>
                <a:ea typeface="+mj-ea"/>
                <a:cs typeface="+mj-cs"/>
              </a:rPr>
              <a:t>550</a:t>
            </a:r>
            <a:r>
              <a:rPr lang="en-US" sz="3200" kern="0" dirty="0">
                <a:solidFill>
                  <a:srgbClr val="FFCC00"/>
                </a:solidFill>
                <a:latin typeface="+mj-lt"/>
                <a:ea typeface="+mj-ea"/>
                <a:cs typeface="+mj-cs"/>
              </a:rPr>
              <a:t> Comparison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0342" y="1206294"/>
            <a:ext cx="8703321" cy="3438443"/>
            <a:chOff x="220339" y="1096962"/>
            <a:chExt cx="8703321" cy="343844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339" y="1096962"/>
              <a:ext cx="4596782" cy="3438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3" descr="C:\Users\hliu\Documents\WORK\VIIRS\PAPER\JGP-validation-201305\figures\AERONET-VIIRS-MODIS\Figure12.tif"/>
            <p:cNvPicPr/>
            <p:nvPr/>
          </p:nvPicPr>
          <p:blipFill>
            <a:blip r:embed="rId4" cstate="print"/>
            <a:srcRect l="5000" t="2176" r="10000"/>
            <a:stretch>
              <a:fillRect/>
            </a:stretch>
          </p:blipFill>
          <p:spPr bwMode="auto">
            <a:xfrm>
              <a:off x="5037460" y="1103271"/>
              <a:ext cx="3886200" cy="342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457199" y="4784232"/>
            <a:ext cx="82296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57" indent="-233357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VIIRS </a:t>
            </a:r>
            <a:r>
              <a:rPr lang="en-US" dirty="0">
                <a:solidFill>
                  <a:schemeClr val="bg1"/>
                </a:solidFill>
                <a:sym typeface="Symbol"/>
              </a:rPr>
              <a:t></a:t>
            </a:r>
            <a:r>
              <a:rPr lang="en-US" baseline="-25000" dirty="0">
                <a:solidFill>
                  <a:schemeClr val="bg1"/>
                </a:solidFill>
              </a:rPr>
              <a:t>550</a:t>
            </a:r>
            <a:r>
              <a:rPr lang="en-US" dirty="0">
                <a:solidFill>
                  <a:schemeClr val="bg1"/>
                </a:solidFill>
              </a:rPr>
              <a:t> retrievals over ocean are in a good agreement with MAN observations (~ 62% of VIIRS retrievals are within the MODIS expected range)</a:t>
            </a:r>
          </a:p>
          <a:p>
            <a:pPr marL="233357" indent="-233357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It is comparable to 64-67% MODIS retrievals are within expected range and correlation ~ 0.83-0.85 [Kleidman et al., 2012]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35629" y="6550223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Liu </a:t>
            </a:r>
            <a:r>
              <a:rPr lang="en-US" sz="1400" dirty="0">
                <a:solidFill>
                  <a:schemeClr val="bg1"/>
                </a:solidFill>
              </a:rPr>
              <a:t>et al, </a:t>
            </a:r>
            <a:r>
              <a:rPr lang="en-US" sz="1400" dirty="0" smtClean="0">
                <a:solidFill>
                  <a:schemeClr val="bg1"/>
                </a:solidFill>
              </a:rPr>
              <a:t>2014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dirty="0" smtClean="0"/>
              <a:t>VIIRS AOT Retrieval Performance 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723371"/>
              </p:ext>
            </p:extLst>
          </p:nvPr>
        </p:nvGraphicFramePr>
        <p:xfrm>
          <a:off x="960120" y="1813560"/>
          <a:ext cx="722376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/>
                <a:gridCol w="1371600"/>
                <a:gridCol w="1371600"/>
                <a:gridCol w="1371600"/>
                <a:gridCol w="13716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</a:rPr>
                        <a:t>Land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tx1"/>
                          </a:solidFill>
                        </a:rPr>
                        <a:t>Ocean*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EDR QF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00FF"/>
                          </a:solidFill>
                        </a:rPr>
                        <a:t>accuracy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precision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00FF"/>
                          </a:solidFill>
                        </a:rPr>
                        <a:t>accuracy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precision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-0.009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0.130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0.017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0.068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Top2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0.154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0.050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0.081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</a:rPr>
                        <a:t>All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0.063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0.195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0.084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0.125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5410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VIIRS Aerosol AOT retrieval versus </a:t>
            </a:r>
            <a:r>
              <a:rPr lang="en-US" dirty="0" smtClean="0">
                <a:solidFill>
                  <a:schemeClr val="bg1"/>
                </a:solidFill>
              </a:rPr>
              <a:t>AERONET over land (01/24/13-09/01/13) and MAN over ocean (05/02/12-12/21/13).  VIIRS AOT EDR quality flag has values of high, medium, and low.  Accuracy is the mean of the difference and precision is the standard deviation of the difference.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4"/>
            <a:ext cx="77724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Investigate surface </a:t>
            </a:r>
            <a:r>
              <a:rPr lang="en-US" sz="2400" dirty="0"/>
              <a:t>reflectance relationships with NDVI-dependent </a:t>
            </a:r>
            <a:r>
              <a:rPr lang="en-US" sz="2400" dirty="0" smtClean="0"/>
              <a:t>relationships (surface vegetation).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Extend AOT reporting range from </a:t>
            </a:r>
            <a:r>
              <a:rPr lang="en-US" sz="2400" dirty="0" smtClean="0"/>
              <a:t>2.0 </a:t>
            </a:r>
            <a:r>
              <a:rPr lang="en-US" sz="2400" dirty="0"/>
              <a:t>to </a:t>
            </a:r>
            <a:r>
              <a:rPr lang="en-US" sz="2400" dirty="0" smtClean="0"/>
              <a:t>5.0.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Update ocean aerosol models </a:t>
            </a:r>
            <a:r>
              <a:rPr lang="en-US" sz="2400" dirty="0" smtClean="0"/>
              <a:t>(C4) with </a:t>
            </a:r>
            <a:r>
              <a:rPr lang="en-US" sz="2400" dirty="0"/>
              <a:t>those from </a:t>
            </a:r>
            <a:r>
              <a:rPr lang="en-US" sz="2400" dirty="0" smtClean="0"/>
              <a:t>latest MODIS algorithm (C5 to C6).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Improve cloud/heavy-aerosol discrimination, snow/ice detection; add spatial variability internal test.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Add Deep-Blue module (Hsu &amp; </a:t>
            </a:r>
            <a:r>
              <a:rPr lang="en-US" sz="2400" dirty="0" err="1" smtClean="0"/>
              <a:t>Sayer</a:t>
            </a:r>
            <a:r>
              <a:rPr lang="en-US" sz="2400" dirty="0" smtClean="0"/>
              <a:t>, NASA) </a:t>
            </a:r>
            <a:r>
              <a:rPr lang="en-US" sz="2400" dirty="0"/>
              <a:t>to extend retrievals over bright surfaces.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9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371600"/>
            <a:ext cx="8046720" cy="5093702"/>
          </a:xfrm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sz="2000" dirty="0" smtClean="0"/>
              <a:t>JPSS/NPP, the US next generation of orbital satellite system, is to provide </a:t>
            </a:r>
            <a:r>
              <a:rPr lang="en-US" sz="2000" dirty="0"/>
              <a:t>a continuation of </a:t>
            </a:r>
            <a:r>
              <a:rPr lang="en-US" sz="2000" dirty="0" smtClean="0"/>
              <a:t>long-term climatic observations.</a:t>
            </a:r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sz="2000" dirty="0" smtClean="0"/>
              <a:t>The </a:t>
            </a:r>
            <a:r>
              <a:rPr lang="en-US" sz="2000" dirty="0"/>
              <a:t>VIIRS </a:t>
            </a:r>
            <a:r>
              <a:rPr lang="en-US" sz="2000" dirty="0" smtClean="0"/>
              <a:t>provides information of atmospheric aerosol for the studies of global radiation budget, weather, air quality, emergency response, and climate.</a:t>
            </a:r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sz="2000" dirty="0" smtClean="0"/>
              <a:t>The VIIRS and MODIS have similar but not the same aerosol algorithms.</a:t>
            </a:r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sz="2000" dirty="0" smtClean="0"/>
              <a:t>VIIRS/MODIS global </a:t>
            </a:r>
            <a:r>
              <a:rPr lang="en-US" sz="2000" dirty="0" smtClean="0">
                <a:sym typeface="Symbol"/>
              </a:rPr>
              <a:t></a:t>
            </a:r>
            <a:r>
              <a:rPr lang="en-US" sz="2000" baseline="-25000" dirty="0"/>
              <a:t>550 </a:t>
            </a:r>
            <a:r>
              <a:rPr lang="en-US" sz="2000" dirty="0" smtClean="0"/>
              <a:t>retrieval are comparable both over land and ocean. But </a:t>
            </a:r>
            <a:r>
              <a:rPr lang="en-US" sz="2000" dirty="0"/>
              <a:t>t</a:t>
            </a:r>
            <a:r>
              <a:rPr lang="en-US" sz="2000" dirty="0" smtClean="0"/>
              <a:t>here </a:t>
            </a:r>
            <a:r>
              <a:rPr lang="en-US" sz="2000" dirty="0"/>
              <a:t>is a regional difference of retrieval performance over land </a:t>
            </a:r>
            <a:r>
              <a:rPr lang="en-US" sz="2000" dirty="0" smtClean="0"/>
              <a:t>between VIIRS </a:t>
            </a:r>
            <a:r>
              <a:rPr lang="en-US" sz="2000" dirty="0"/>
              <a:t>and </a:t>
            </a:r>
            <a:r>
              <a:rPr lang="en-US" sz="2000" dirty="0" smtClean="0"/>
              <a:t>MODIS.</a:t>
            </a:r>
            <a:endParaRPr lang="en-US" sz="2000" dirty="0"/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The performance of VIIRS </a:t>
            </a:r>
            <a:r>
              <a:rPr lang="en-US" sz="2000" dirty="0">
                <a:sym typeface="Symbol"/>
              </a:rPr>
              <a:t></a:t>
            </a:r>
            <a:r>
              <a:rPr lang="en-US" sz="2000" baseline="-25000" dirty="0"/>
              <a:t>550</a:t>
            </a:r>
            <a:r>
              <a:rPr lang="en-US" sz="2000" dirty="0"/>
              <a:t> retrieval with </a:t>
            </a:r>
            <a:r>
              <a:rPr lang="en-US" sz="2000" dirty="0" smtClean="0"/>
              <a:t>high quality EDR were compared well with in-situ measurements with accuracy of ~ 0.01 (-0.02) and R of ~ 0.8-0.9 over ocean (land).</a:t>
            </a:r>
            <a:endParaRPr lang="en-US" sz="2000" dirty="0"/>
          </a:p>
          <a:p>
            <a:pPr algn="just">
              <a:spcBef>
                <a:spcPts val="0"/>
              </a:spcBef>
              <a:spcAft>
                <a:spcPts val="900"/>
              </a:spcAft>
            </a:pPr>
            <a:r>
              <a:rPr lang="en-US" sz="2000" dirty="0" smtClean="0"/>
              <a:t>The implementation of the deep-blue algorithm over bright surface.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>
                <a:solidFill>
                  <a:schemeClr val="bg1"/>
                </a:solidFill>
              </a:rPr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algn="ctr">
              <a:buNone/>
            </a:pPr>
            <a:r>
              <a:rPr lang="en-US" sz="2800" dirty="0">
                <a:solidFill>
                  <a:srgbClr val="FFC000"/>
                </a:solidFill>
              </a:rPr>
              <a:t>The articles of VIIRS aerosol CAL/VAL team on VIIRS aerosol algorithms and validations.</a:t>
            </a:r>
            <a:endParaRPr lang="en-US" dirty="0" smtClean="0">
              <a:solidFill>
                <a:srgbClr val="FFC000"/>
              </a:solidFill>
            </a:endParaRPr>
          </a:p>
          <a:p>
            <a:endParaRPr lang="en-US" dirty="0" smtClean="0"/>
          </a:p>
          <a:p>
            <a:pPr marL="690545" indent="-690545" algn="just">
              <a:buNone/>
            </a:pPr>
            <a:r>
              <a:rPr lang="en-US" sz="2000" dirty="0"/>
              <a:t>Jackson, J. M., H. Liu, I. Laszlo, S. Kondragunta, L. A. Remer., J. Huang., H.-C. Huang, 2013, Suomi-NPP VIIRS Aerosol Algorithms and Data Products, </a:t>
            </a:r>
            <a:r>
              <a:rPr lang="en-US" sz="2000" i="1" dirty="0"/>
              <a:t>J. Geophys. Res.</a:t>
            </a:r>
            <a:r>
              <a:rPr lang="en-US" sz="2000" dirty="0"/>
              <a:t>, </a:t>
            </a:r>
            <a:r>
              <a:rPr lang="en-US" sz="2000" dirty="0" err="1"/>
              <a:t>doi</a:t>
            </a:r>
            <a:r>
              <a:rPr lang="en-US" sz="2000" dirty="0"/>
              <a:t>: 10.1002</a:t>
            </a:r>
            <a:r>
              <a:rPr lang="en-US" sz="2000" dirty="0" smtClean="0"/>
              <a:t>/ 2013JD020449</a:t>
            </a:r>
            <a:r>
              <a:rPr lang="en-US" sz="2000" dirty="0"/>
              <a:t>.</a:t>
            </a:r>
          </a:p>
          <a:p>
            <a:pPr marL="690545" indent="-690545" algn="just">
              <a:buNone/>
            </a:pPr>
            <a:endParaRPr lang="en-US" sz="2000" dirty="0"/>
          </a:p>
          <a:p>
            <a:pPr marL="690545" indent="-690545" algn="just">
              <a:buNone/>
            </a:pPr>
            <a:r>
              <a:rPr lang="en-US" sz="2000" dirty="0"/>
              <a:t>Liu, H., L. A. Remer., J. Huang., H.-C. Huang., S. Kondragunta, I. Laszlo, M. Oo, J. M. Jackson, </a:t>
            </a:r>
            <a:r>
              <a:rPr lang="en-US" sz="2000" dirty="0" smtClean="0"/>
              <a:t>2014, </a:t>
            </a:r>
            <a:r>
              <a:rPr lang="en-US" sz="2000" dirty="0"/>
              <a:t>Preliminary Evaluation of Suomi-NPP VIIRS Aerosol Optical Thickness, </a:t>
            </a:r>
            <a:r>
              <a:rPr lang="en-US" sz="2000" i="1" dirty="0"/>
              <a:t>J. Geophys. Res.</a:t>
            </a:r>
            <a:r>
              <a:rPr lang="en-US" sz="2000" dirty="0"/>
              <a:t>, </a:t>
            </a:r>
            <a:r>
              <a:rPr lang="en-US" sz="2000" dirty="0" smtClean="0"/>
              <a:t>accepted.</a:t>
            </a:r>
            <a:endParaRPr lang="en-US" sz="2000" dirty="0"/>
          </a:p>
          <a:p>
            <a:pPr marL="457189" indent="-457189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596" y="262979"/>
            <a:ext cx="7306808" cy="769441"/>
          </a:xfrm>
        </p:spPr>
        <p:txBody>
          <a:bodyPr wrap="none">
            <a:spAutoFit/>
          </a:bodyPr>
          <a:lstStyle/>
          <a:p>
            <a:r>
              <a:rPr lang="en-US" dirty="0" err="1" smtClean="0"/>
              <a:t>VIIRS</a:t>
            </a:r>
            <a:r>
              <a:rPr lang="en-US" dirty="0" smtClean="0"/>
              <a:t> Aerosol Cal/Val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672860"/>
              </p:ext>
            </p:extLst>
          </p:nvPr>
        </p:nvGraphicFramePr>
        <p:xfrm>
          <a:off x="320040" y="1203877"/>
          <a:ext cx="8503920" cy="5501723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18360"/>
                <a:gridCol w="1890867"/>
                <a:gridCol w="4494693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Name</a:t>
                      </a:r>
                      <a:endParaRPr lang="en-US" sz="19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Organization</a:t>
                      </a:r>
                      <a:endParaRPr lang="en-US" sz="19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Major Task</a:t>
                      </a:r>
                      <a:endParaRPr lang="en-US" sz="19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Kurt F.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Brueske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IIS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Raytheon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Code testing support within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IDPS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Ashley N. Griffin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PRAXIS, INC/NASA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JAM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Brent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Holben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NASA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/GSFC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AERONET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observations for validation work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Robert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Holz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UW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CIMSS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Product validation and science team support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Nai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-Yung C. Hsu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NASA/GSFC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Deep-blue algorithm development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Ho-Chun Huang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UMD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CICS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SM algorithm development and validation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Jingfeng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 Huang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UMD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CICS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AOT Algorithm development and product validation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Edward J.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Hyer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NRL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Product validation, assimilation activities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John M. Jackson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NGAS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VIIRS cal/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val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activities, liaison to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SDR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team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Shobha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Kondragunta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NOAA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/NESDIS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Co-lead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Istvan Laszlo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NOAA/NESDIS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Co-lead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Hongqing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 Liu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IMSG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/NOAA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Visualization, algorithm development, validation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Min M.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Oo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UW/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CIMSS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Cal/Val with collocated MODIS data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Lorraine A. Remer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UMBC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Algorithm development, ATBD,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liason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to VCM team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Andrew M.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Sayer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NASA/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GESTAR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Deep-blue algorithm development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  <a:tr h="320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Hai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</a:rPr>
                        <a:t> Zhang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IMSG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/NOAA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Algorithm coding, validation within IDEA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hlinkshowjump?jump=firstslide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Links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Data (EDR and IP) are available through CLASS:  </a:t>
            </a:r>
            <a:r>
              <a:rPr lang="en-US" dirty="0" smtClean="0">
                <a:solidFill>
                  <a:srgbClr val="00FFFF"/>
                </a:solidFill>
              </a:rPr>
              <a:t>http</a:t>
            </a:r>
            <a:r>
              <a:rPr lang="en-US" dirty="0">
                <a:solidFill>
                  <a:srgbClr val="00FFFF"/>
                </a:solidFill>
              </a:rPr>
              <a:t>://www.class.noaa.gov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Gridded data (0.25 </a:t>
            </a:r>
            <a:r>
              <a:rPr lang="en-US" dirty="0" smtClean="0"/>
              <a:t>degree) </a:t>
            </a:r>
            <a:r>
              <a:rPr lang="en-US" dirty="0" smtClean="0">
                <a:solidFill>
                  <a:srgbClr val="00FFFF"/>
                </a:solidFill>
              </a:rPr>
              <a:t>http</a:t>
            </a:r>
            <a:r>
              <a:rPr lang="en-US" dirty="0">
                <a:solidFill>
                  <a:srgbClr val="00FFFF"/>
                </a:solidFill>
              </a:rPr>
              <a:t>://www.star.nesdis.noaa.gov/smcd/emb/viirs_aerosol/products_gridded.php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ATBD, Users’ guide,  README file, and </a:t>
            </a:r>
            <a:r>
              <a:rPr lang="en-US" dirty="0" smtClean="0"/>
              <a:t>other </a:t>
            </a:r>
            <a:r>
              <a:rPr lang="en-US" dirty="0"/>
              <a:t>documents are available through: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FFFF"/>
                </a:solidFill>
              </a:rPr>
              <a:t>http</a:t>
            </a:r>
            <a:r>
              <a:rPr lang="en-US" dirty="0">
                <a:solidFill>
                  <a:srgbClr val="00FFFF"/>
                </a:solidFill>
              </a:rPr>
              <a:t>://</a:t>
            </a:r>
            <a:r>
              <a:rPr lang="en-US" dirty="0" smtClean="0">
                <a:solidFill>
                  <a:srgbClr val="00FFFF"/>
                </a:solidFill>
              </a:rPr>
              <a:t>www.star.nesdis.noaa.gov/smcd/emb/viirs_aerosol/documents.php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519AE-1A21-514C-ABAD-CC7E4442EAF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91511" y="124691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52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Obtain VIIRS Data</a:t>
            </a:r>
            <a:br>
              <a:rPr lang="en-US" dirty="0" smtClean="0"/>
            </a:br>
            <a:r>
              <a:rPr lang="en-US" dirty="0" smtClean="0"/>
              <a:t>Online Demonstration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 t="13750" r="35139" b="5000"/>
          <a:stretch>
            <a:fillRect/>
          </a:stretch>
        </p:blipFill>
        <p:spPr bwMode="auto">
          <a:xfrm>
            <a:off x="352441" y="181689"/>
            <a:ext cx="843911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81237" y="6306978"/>
            <a:ext cx="698152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http://www.star.nesdis.noaa.gov/smcd/emb/viirs_aerosol/index.php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524000" y="304800"/>
            <a:ext cx="16764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758" t="11250" r="16164" b="5000"/>
          <a:stretch>
            <a:fillRect/>
          </a:stretch>
        </p:blipFill>
        <p:spPr bwMode="auto">
          <a:xfrm>
            <a:off x="77995" y="365760"/>
            <a:ext cx="8988010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758" t="13750" r="16164" b="5000"/>
          <a:stretch>
            <a:fillRect/>
          </a:stretch>
        </p:blipFill>
        <p:spPr bwMode="auto">
          <a:xfrm>
            <a:off x="78139" y="457200"/>
            <a:ext cx="898772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2471" y="2057400"/>
            <a:ext cx="8439059" cy="2743200"/>
            <a:chOff x="352471" y="2057400"/>
            <a:chExt cx="8439059" cy="27432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7570" t="18750" r="17570" b="43750"/>
            <a:stretch>
              <a:fillRect/>
            </a:stretch>
          </p:blipFill>
          <p:spPr bwMode="auto">
            <a:xfrm>
              <a:off x="352471" y="2057400"/>
              <a:ext cx="8439059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ight Arrow 12"/>
            <p:cNvSpPr/>
            <p:nvPr/>
          </p:nvSpPr>
          <p:spPr bwMode="auto">
            <a:xfrm rot="12360534">
              <a:off x="2080512" y="3610576"/>
              <a:ext cx="533400" cy="2286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0"/>
            <a:ext cx="7524750" cy="5943600"/>
            <a:chOff x="533400" y="152400"/>
            <a:chExt cx="7524750" cy="59436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3750" r="42167" b="5000"/>
            <a:stretch>
              <a:fillRect/>
            </a:stretch>
          </p:blipFill>
          <p:spPr bwMode="auto">
            <a:xfrm>
              <a:off x="533400" y="152400"/>
              <a:ext cx="7524750" cy="594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533400" y="533400"/>
              <a:ext cx="7391400" cy="34290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9625" y="457200"/>
            <a:ext cx="7524750" cy="5943600"/>
            <a:chOff x="1295400" y="685800"/>
            <a:chExt cx="7524750" cy="59436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13750" r="42167" b="5000"/>
            <a:stretch>
              <a:fillRect/>
            </a:stretch>
          </p:blipFill>
          <p:spPr bwMode="auto">
            <a:xfrm>
              <a:off x="1295400" y="685800"/>
              <a:ext cx="7524750" cy="594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1371600" y="1066800"/>
              <a:ext cx="7391400" cy="48006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48400" y="2209800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Sample Reader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19289" y="914400"/>
            <a:ext cx="7524711" cy="5943600"/>
            <a:chOff x="-990600" y="0"/>
            <a:chExt cx="7524711" cy="594360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t="13750" r="42167" b="5000"/>
            <a:stretch>
              <a:fillRect/>
            </a:stretch>
          </p:blipFill>
          <p:spPr bwMode="auto">
            <a:xfrm>
              <a:off x="-990600" y="0"/>
              <a:ext cx="7524711" cy="594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-914400" y="3276600"/>
              <a:ext cx="7391400" cy="23622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6270" y="2057399"/>
            <a:ext cx="8439059" cy="2743200"/>
            <a:chOff x="276270" y="2057399"/>
            <a:chExt cx="8439059" cy="27432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7570" t="18750" r="17570" b="43750"/>
            <a:stretch>
              <a:fillRect/>
            </a:stretch>
          </p:blipFill>
          <p:spPr bwMode="auto">
            <a:xfrm>
              <a:off x="276270" y="2057399"/>
              <a:ext cx="8439059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ight Arrow 3"/>
            <p:cNvSpPr/>
            <p:nvPr/>
          </p:nvSpPr>
          <p:spPr bwMode="auto">
            <a:xfrm rot="12360534">
              <a:off x="1623313" y="4220176"/>
              <a:ext cx="533400" cy="2286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1083" t="13750" r="21083" b="5000"/>
          <a:stretch>
            <a:fillRect/>
          </a:stretch>
        </p:blipFill>
        <p:spPr bwMode="auto">
          <a:xfrm>
            <a:off x="809606" y="457200"/>
            <a:ext cx="752478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758" t="10625" r="16164" b="5000"/>
          <a:stretch>
            <a:fillRect/>
          </a:stretch>
        </p:blipFill>
        <p:spPr bwMode="auto">
          <a:xfrm>
            <a:off x="78115" y="342900"/>
            <a:ext cx="898777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0000" r="27408" b="10000"/>
          <a:stretch>
            <a:fillRect/>
          </a:stretch>
        </p:blipFill>
        <p:spPr bwMode="auto">
          <a:xfrm>
            <a:off x="1047056" y="0"/>
            <a:ext cx="7049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2514600" y="4953000"/>
            <a:ext cx="5486400" cy="1828800"/>
            <a:chOff x="2514600" y="4953000"/>
            <a:chExt cx="5486400" cy="1828800"/>
          </a:xfrm>
        </p:grpSpPr>
        <p:sp>
          <p:nvSpPr>
            <p:cNvPr id="4" name="Rectangle 3"/>
            <p:cNvSpPr/>
            <p:nvPr/>
          </p:nvSpPr>
          <p:spPr bwMode="auto">
            <a:xfrm>
              <a:off x="2514600" y="4953000"/>
              <a:ext cx="5486400" cy="1828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34000" y="5105400"/>
              <a:ext cx="25956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Data Access Instruction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14600" y="1447800"/>
            <a:ext cx="5486400" cy="3505200"/>
            <a:chOff x="2514600" y="1447800"/>
            <a:chExt cx="5486400" cy="3505200"/>
          </a:xfrm>
        </p:grpSpPr>
        <p:sp>
          <p:nvSpPr>
            <p:cNvPr id="3" name="Rectangle 2"/>
            <p:cNvSpPr/>
            <p:nvPr/>
          </p:nvSpPr>
          <p:spPr bwMode="auto">
            <a:xfrm>
              <a:off x="2514600" y="1447800"/>
              <a:ext cx="5486400" cy="35052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96000" y="1524000"/>
              <a:ext cx="18902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Data Description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Right Arrow 8"/>
          <p:cNvSpPr/>
          <p:nvPr/>
        </p:nvSpPr>
        <p:spPr bwMode="auto">
          <a:xfrm>
            <a:off x="228600" y="1905000"/>
            <a:ext cx="6858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758" t="8750" r="16515" b="5000"/>
          <a:stretch>
            <a:fillRect/>
          </a:stretch>
        </p:blipFill>
        <p:spPr bwMode="auto">
          <a:xfrm>
            <a:off x="100991" y="274320"/>
            <a:ext cx="8942019" cy="630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91440"/>
            <a:ext cx="7772400" cy="82296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NOAA/NASA Joint Polar Satellite System (JPSS)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686800" cy="56011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531" y="6581001"/>
            <a:ext cx="2133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NOAA/NASA JPSS Program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453252"/>
            <a:ext cx="7772400" cy="1951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</a:rPr>
              <a:t>JPSS/NPP will provide a continuation of major long-term observations </a:t>
            </a:r>
            <a:r>
              <a:rPr lang="en-US" sz="2800" b="1" i="1" dirty="0" smtClean="0">
                <a:solidFill>
                  <a:srgbClr val="FF0000"/>
                </a:solidFill>
              </a:rPr>
              <a:t>by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smtClean="0">
                <a:solidFill>
                  <a:srgbClr val="FF0000"/>
                </a:solidFill>
              </a:rPr>
              <a:t>the </a:t>
            </a:r>
            <a:r>
              <a:rPr lang="en-US" sz="2800" b="1" i="1" dirty="0">
                <a:solidFill>
                  <a:srgbClr val="FF0000"/>
                </a:solidFill>
              </a:rPr>
              <a:t>NASA Earth Observing System (EOS) </a:t>
            </a:r>
          </a:p>
        </p:txBody>
      </p:sp>
    </p:spTree>
    <p:extLst>
      <p:ext uri="{BB962C8B-B14F-4D97-AF65-F5344CB8AC3E}">
        <p14:creationId xmlns:p14="http://schemas.microsoft.com/office/powerpoint/2010/main" val="112008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4758" t="8750" r="15813" b="11250"/>
          <a:stretch>
            <a:fillRect/>
          </a:stretch>
        </p:blipFill>
        <p:spPr bwMode="auto">
          <a:xfrm>
            <a:off x="55262" y="502920"/>
            <a:ext cx="9033476" cy="58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2819400" y="4218993"/>
            <a:ext cx="2819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3962400" y="4724400"/>
            <a:ext cx="2286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6629400" y="4724400"/>
            <a:ext cx="1554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048000" y="5334000"/>
            <a:ext cx="2819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3048000" y="5562600"/>
            <a:ext cx="33832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438400" y="4876800"/>
            <a:ext cx="15544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3750" r="35139" b="5000"/>
          <a:stretch>
            <a:fillRect/>
          </a:stretch>
        </p:blipFill>
        <p:spPr bwMode="auto">
          <a:xfrm>
            <a:off x="352425" y="181689"/>
            <a:ext cx="84391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45663" y="6306978"/>
            <a:ext cx="48526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http://www.class.ncdc.noaa.gov/saa/products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304800"/>
            <a:ext cx="16764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5110" t="13500" r="16515" b="5000"/>
          <a:stretch>
            <a:fillRect/>
          </a:stretch>
        </p:blipFill>
        <p:spPr bwMode="auto">
          <a:xfrm>
            <a:off x="123878" y="448056"/>
            <a:ext cx="8896245" cy="596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524000" y="1219200"/>
            <a:ext cx="6858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990600" y="1219200"/>
            <a:ext cx="5334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5110" t="13625" r="16515" b="5000"/>
          <a:stretch>
            <a:fillRect/>
          </a:stretch>
        </p:blipFill>
        <p:spPr bwMode="auto">
          <a:xfrm>
            <a:off x="123962" y="452628"/>
            <a:ext cx="8896077" cy="595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 bwMode="auto">
          <a:xfrm rot="19370072" flipH="1">
            <a:off x="8305800" y="1219200"/>
            <a:ext cx="6096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0220" t="13750" r="31625" b="5000"/>
          <a:stretch>
            <a:fillRect/>
          </a:stretch>
        </p:blipFill>
        <p:spPr bwMode="auto">
          <a:xfrm>
            <a:off x="1707969" y="0"/>
            <a:ext cx="5728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0820" y="381000"/>
            <a:ext cx="8082361" cy="6096000"/>
            <a:chOff x="2365582" y="914400"/>
            <a:chExt cx="8082361" cy="60960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8272" t="12500" r="19678" b="5000"/>
            <a:stretch>
              <a:fillRect/>
            </a:stretch>
          </p:blipFill>
          <p:spPr bwMode="auto">
            <a:xfrm>
              <a:off x="2365582" y="914400"/>
              <a:ext cx="8082361" cy="6035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 bwMode="auto">
            <a:xfrm>
              <a:off x="8077200" y="1066800"/>
              <a:ext cx="1752600" cy="13716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4267200" y="3733800"/>
              <a:ext cx="4876800" cy="13716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505200" y="5486400"/>
              <a:ext cx="2971800" cy="15240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705600" y="1981200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Define Area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2819400"/>
            <a:ext cx="21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Define Time Period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5334000"/>
            <a:ext cx="13773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Select Data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4056" t="13750" r="28111" b="5000"/>
          <a:stretch>
            <a:fillRect/>
          </a:stretch>
        </p:blipFill>
        <p:spPr bwMode="auto">
          <a:xfrm>
            <a:off x="809614" y="457200"/>
            <a:ext cx="752477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91200" y="3124200"/>
            <a:ext cx="33528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Follow NOAA STAR Aerosol Web Page For Selection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 bwMode="auto">
          <a:xfrm flipH="1" flipV="1">
            <a:off x="5486400" y="2133600"/>
            <a:ext cx="1981200" cy="990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>
            <a:stCxn id="3" idx="2"/>
          </p:cNvCxnSpPr>
          <p:nvPr/>
        </p:nvCxnSpPr>
        <p:spPr bwMode="auto">
          <a:xfrm flipH="1">
            <a:off x="5638800" y="3770531"/>
            <a:ext cx="1828800" cy="11824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1052" y="452628"/>
            <a:ext cx="8621897" cy="5952744"/>
            <a:chOff x="-104771" y="452628"/>
            <a:chExt cx="8621897" cy="5952744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4056" t="13625" r="19678" b="5000"/>
            <a:stretch>
              <a:fillRect/>
            </a:stretch>
          </p:blipFill>
          <p:spPr bwMode="auto">
            <a:xfrm>
              <a:off x="-104771" y="452628"/>
              <a:ext cx="8621897" cy="5952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ight Arrow 2"/>
            <p:cNvSpPr/>
            <p:nvPr/>
          </p:nvSpPr>
          <p:spPr bwMode="auto">
            <a:xfrm>
              <a:off x="228600" y="4668414"/>
              <a:ext cx="762000" cy="1524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" name="Right Arrow 3"/>
            <p:cNvSpPr/>
            <p:nvPr/>
          </p:nvSpPr>
          <p:spPr bwMode="auto">
            <a:xfrm>
              <a:off x="228600" y="5029200"/>
              <a:ext cx="762000" cy="1524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7570" t="13750" r="12650" b="5000"/>
          <a:stretch>
            <a:fillRect/>
          </a:stretch>
        </p:blipFill>
        <p:spPr bwMode="auto">
          <a:xfrm>
            <a:off x="32279" y="457200"/>
            <a:ext cx="907944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970"/>
            <a:ext cx="8229600" cy="6430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331" y="6367032"/>
            <a:ext cx="2133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NOAA/NASA JPSS Program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096700" y="4953000"/>
            <a:ext cx="11337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Oct 2011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0573" y="4609688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5486400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2021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71A1-2D24-4519-8DF4-68CB4F2CD6C2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792936"/>
              </p:ext>
            </p:extLst>
          </p:nvPr>
        </p:nvGraphicFramePr>
        <p:xfrm>
          <a:off x="358775" y="251669"/>
          <a:ext cx="8328025" cy="6107113"/>
        </p:xfrm>
        <a:graphic>
          <a:graphicData uri="http://schemas.openxmlformats.org/drawingml/2006/table">
            <a:tbl>
              <a:tblPr/>
              <a:tblGrid>
                <a:gridCol w="1447800"/>
                <a:gridCol w="3676650"/>
                <a:gridCol w="3203575"/>
              </a:tblGrid>
              <a:tr h="3651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JPSS Instrument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Measurement 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ATMS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- Advanced Technology Microwave Sounder 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kumimoji="0" lang="en-US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ATMS and CrIS together provide high vertical resolution </a:t>
                      </a:r>
                      <a:r>
                        <a:rPr kumimoji="0" lang="en-US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temperature</a:t>
                      </a:r>
                      <a:r>
                        <a:rPr kumimoji="0" lang="en-US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 and </a:t>
                      </a:r>
                      <a:r>
                        <a:rPr kumimoji="0" lang="en-US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water</a:t>
                      </a:r>
                      <a:r>
                        <a:rPr kumimoji="0" lang="en-US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 </a:t>
                      </a:r>
                      <a:r>
                        <a:rPr kumimoji="0" lang="en-US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vapor</a:t>
                      </a:r>
                      <a:r>
                        <a:rPr kumimoji="0" lang="en-US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 </a:t>
                      </a:r>
                      <a:r>
                        <a:rPr kumimoji="0" lang="en-US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information</a:t>
                      </a:r>
                      <a:r>
                        <a:rPr kumimoji="0" lang="en-US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needed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to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maintain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and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improve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forecast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skill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 out to 5 to 7 days in advance for extreme weather events, including hurricanes and severe weather outbreak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s</a:t>
                      </a:r>
                      <a:endParaRPr lang="en-US" sz="14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1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CrIS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- Cross-track Infrared Sounder 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0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VIIRS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– Visible Infrared Imaging Radiometer Suite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VIIRS provides many </a:t>
                      </a:r>
                      <a:r>
                        <a:rPr kumimoji="0" lang="en-US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critical</a:t>
                      </a:r>
                      <a:r>
                        <a:rPr kumimoji="0" lang="en-US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 </a:t>
                      </a:r>
                      <a:r>
                        <a:rPr kumimoji="0" lang="en-US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imagery</a:t>
                      </a:r>
                      <a:r>
                        <a:rPr kumimoji="0" lang="en-US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 </a:t>
                      </a:r>
                      <a:r>
                        <a:rPr kumimoji="0" lang="en-US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products</a:t>
                      </a:r>
                      <a:r>
                        <a:rPr kumimoji="0" lang="en-US" sz="1400" b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 including snow/ice cover, clouds, fog, aerosols, fire, smoke plumes, vegetation health, phytoplankton abundance/chlorophyll</a:t>
                      </a:r>
                      <a:endParaRPr lang="en-US" sz="14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OMPS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- Ozone Mapping and Profiler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Suite  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cs typeface="Times New Roman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Ozone spectrometers for </a:t>
                      </a:r>
                      <a:r>
                        <a:rPr kumimoji="0" lang="en-US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monitoring</a:t>
                      </a:r>
                      <a:r>
                        <a:rPr kumimoji="0" lang="en-US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 </a:t>
                      </a:r>
                      <a:r>
                        <a:rPr kumimoji="0" lang="en-US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ozone</a:t>
                      </a:r>
                      <a:r>
                        <a:rPr kumimoji="0" lang="en-US" sz="14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Times New Roman"/>
                        </a:rPr>
                        <a:t> hole and recovery of stratospheric ozone and for UV index forecasts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CERES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- Clouds and the Earth’s Radiant Energy System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Scanning radiometer which supports studies of Earth Radiation Budget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12" y="713632"/>
            <a:ext cx="1003300" cy="7794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3" descr="CrIS ready for EMI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37" y="1682007"/>
            <a:ext cx="1035050" cy="7651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15" descr="VII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772021"/>
            <a:ext cx="1152525" cy="88106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7" descr="06-1405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158124"/>
            <a:ext cx="1152525" cy="8540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9" descr="Instrum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587" y="5336520"/>
            <a:ext cx="793750" cy="9159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780853" y="6550223"/>
            <a:ext cx="2363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Mitch Goldberg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65760" y="2560320"/>
            <a:ext cx="8275320" cy="1219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938" name="Picture 2" descr="http://upload.wikimedia.org/wikipedia/commons/a/ab/Nadir_Viewing_Geomet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976315"/>
            <a:ext cx="7934325" cy="574445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4188" y="183290"/>
            <a:ext cx="4855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Satellite </a:t>
            </a:r>
            <a:r>
              <a:rPr lang="en-US" sz="3200" dirty="0">
                <a:solidFill>
                  <a:srgbClr val="FFC000"/>
                </a:solidFill>
              </a:rPr>
              <a:t>A</a:t>
            </a:r>
            <a:r>
              <a:rPr lang="en-US" sz="3200" dirty="0" smtClean="0">
                <a:solidFill>
                  <a:srgbClr val="FFC000"/>
                </a:solidFill>
              </a:rPr>
              <a:t>erosol </a:t>
            </a:r>
            <a:r>
              <a:rPr lang="en-US" sz="3200" dirty="0">
                <a:solidFill>
                  <a:srgbClr val="FFC000"/>
                </a:solidFill>
              </a:rPr>
              <a:t>R</a:t>
            </a:r>
            <a:r>
              <a:rPr lang="en-US" sz="3200" dirty="0" smtClean="0">
                <a:solidFill>
                  <a:srgbClr val="FFC000"/>
                </a:solidFill>
              </a:rPr>
              <a:t>etrieval</a:t>
            </a:r>
            <a:endParaRPr lang="en-US" sz="3200" b="1" dirty="0">
              <a:solidFill>
                <a:srgbClr val="FFC000"/>
              </a:solidFill>
            </a:endParaRPr>
          </a:p>
        </p:txBody>
      </p:sp>
      <p:grpSp>
        <p:nvGrpSpPr>
          <p:cNvPr id="3" name="Group 96"/>
          <p:cNvGrpSpPr/>
          <p:nvPr/>
        </p:nvGrpSpPr>
        <p:grpSpPr>
          <a:xfrm>
            <a:off x="3552827" y="5048253"/>
            <a:ext cx="1752600" cy="447675"/>
            <a:chOff x="2943225" y="4714875"/>
            <a:chExt cx="2981325" cy="981075"/>
          </a:xfrm>
        </p:grpSpPr>
        <p:sp>
          <p:nvSpPr>
            <p:cNvPr id="7" name="Flowchart: Connector 6"/>
            <p:cNvSpPr/>
            <p:nvPr/>
          </p:nvSpPr>
          <p:spPr>
            <a:xfrm>
              <a:off x="3771900" y="51720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3971925" y="49053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4038600" y="51530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4276725" y="52101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4133850" y="52959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3971925" y="47148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3867150" y="50387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4276725" y="50196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4467225" y="51149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4581525" y="53244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4352925" y="52387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4552950" y="49720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4619625" y="52197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4857750" y="52768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4714875" y="53625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4552950" y="47815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4448175" y="51054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4857750" y="50863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5048250" y="51816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5162550" y="53911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3924300" y="53244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4124325" y="50577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4191000" y="53054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4429125" y="53625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4286250" y="54483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4124325" y="48672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4019550" y="51911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4429125" y="51720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4619625" y="52673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4733925" y="54768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2943225" y="53244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3143250" y="50577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3209925" y="53054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3448050" y="53625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3305175" y="54483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3143250" y="48672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3038475" y="51911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/>
            <p:cNvSpPr/>
            <p:nvPr/>
          </p:nvSpPr>
          <p:spPr>
            <a:xfrm>
              <a:off x="3448050" y="51720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3638550" y="52673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/>
            <p:cNvSpPr/>
            <p:nvPr/>
          </p:nvSpPr>
          <p:spPr>
            <a:xfrm>
              <a:off x="3752850" y="54768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3524250" y="53911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3724275" y="51244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owchart: Connector 48"/>
            <p:cNvSpPr/>
            <p:nvPr/>
          </p:nvSpPr>
          <p:spPr>
            <a:xfrm>
              <a:off x="3790950" y="53721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lowchart: Connector 49"/>
            <p:cNvSpPr/>
            <p:nvPr/>
          </p:nvSpPr>
          <p:spPr>
            <a:xfrm>
              <a:off x="4029075" y="54292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lowchart: Connector 50"/>
            <p:cNvSpPr/>
            <p:nvPr/>
          </p:nvSpPr>
          <p:spPr>
            <a:xfrm>
              <a:off x="3886200" y="55149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Connector 51"/>
            <p:cNvSpPr/>
            <p:nvPr/>
          </p:nvSpPr>
          <p:spPr>
            <a:xfrm>
              <a:off x="3724275" y="49339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Connector 52"/>
            <p:cNvSpPr/>
            <p:nvPr/>
          </p:nvSpPr>
          <p:spPr>
            <a:xfrm>
              <a:off x="3619500" y="52578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Connector 53"/>
            <p:cNvSpPr/>
            <p:nvPr/>
          </p:nvSpPr>
          <p:spPr>
            <a:xfrm>
              <a:off x="4029075" y="52387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lowchart: Connector 54"/>
            <p:cNvSpPr/>
            <p:nvPr/>
          </p:nvSpPr>
          <p:spPr>
            <a:xfrm>
              <a:off x="4219575" y="53340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owchart: Connector 55"/>
            <p:cNvSpPr/>
            <p:nvPr/>
          </p:nvSpPr>
          <p:spPr>
            <a:xfrm>
              <a:off x="4333875" y="55435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lowchart: Connector 56"/>
            <p:cNvSpPr/>
            <p:nvPr/>
          </p:nvSpPr>
          <p:spPr>
            <a:xfrm>
              <a:off x="3095625" y="54768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lowchart: Connector 57"/>
            <p:cNvSpPr/>
            <p:nvPr/>
          </p:nvSpPr>
          <p:spPr>
            <a:xfrm>
              <a:off x="3295650" y="52101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lowchart: Connector 58"/>
            <p:cNvSpPr/>
            <p:nvPr/>
          </p:nvSpPr>
          <p:spPr>
            <a:xfrm>
              <a:off x="3362325" y="54578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lowchart: Connector 59"/>
            <p:cNvSpPr/>
            <p:nvPr/>
          </p:nvSpPr>
          <p:spPr>
            <a:xfrm>
              <a:off x="3600450" y="55149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Connector 60"/>
            <p:cNvSpPr/>
            <p:nvPr/>
          </p:nvSpPr>
          <p:spPr>
            <a:xfrm>
              <a:off x="3457575" y="56007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lowchart: Connector 61"/>
            <p:cNvSpPr/>
            <p:nvPr/>
          </p:nvSpPr>
          <p:spPr>
            <a:xfrm>
              <a:off x="3295650" y="50196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lowchart: Connector 62"/>
            <p:cNvSpPr/>
            <p:nvPr/>
          </p:nvSpPr>
          <p:spPr>
            <a:xfrm>
              <a:off x="3190875" y="53435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Connector 63"/>
            <p:cNvSpPr/>
            <p:nvPr/>
          </p:nvSpPr>
          <p:spPr>
            <a:xfrm>
              <a:off x="3600450" y="53244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lowchart: Connector 64"/>
            <p:cNvSpPr/>
            <p:nvPr/>
          </p:nvSpPr>
          <p:spPr>
            <a:xfrm>
              <a:off x="3790950" y="54197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Connector 65"/>
            <p:cNvSpPr/>
            <p:nvPr/>
          </p:nvSpPr>
          <p:spPr>
            <a:xfrm>
              <a:off x="3905250" y="56292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4467225" y="53244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lowchart: Connector 67"/>
            <p:cNvSpPr/>
            <p:nvPr/>
          </p:nvSpPr>
          <p:spPr>
            <a:xfrm>
              <a:off x="4667250" y="50577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Connector 68"/>
            <p:cNvSpPr/>
            <p:nvPr/>
          </p:nvSpPr>
          <p:spPr>
            <a:xfrm>
              <a:off x="4733925" y="53054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4972050" y="53625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29175" y="54483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4667250" y="48672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Connector 72"/>
            <p:cNvSpPr/>
            <p:nvPr/>
          </p:nvSpPr>
          <p:spPr>
            <a:xfrm>
              <a:off x="4562475" y="51911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Connector 73"/>
            <p:cNvSpPr/>
            <p:nvPr/>
          </p:nvSpPr>
          <p:spPr>
            <a:xfrm>
              <a:off x="4972050" y="51720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lowchart: Connector 74"/>
            <p:cNvSpPr/>
            <p:nvPr/>
          </p:nvSpPr>
          <p:spPr>
            <a:xfrm>
              <a:off x="5162550" y="52673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lowchart: Connector 75"/>
            <p:cNvSpPr/>
            <p:nvPr/>
          </p:nvSpPr>
          <p:spPr>
            <a:xfrm>
              <a:off x="5276850" y="54768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lowchart: Connector 76"/>
            <p:cNvSpPr/>
            <p:nvPr/>
          </p:nvSpPr>
          <p:spPr>
            <a:xfrm>
              <a:off x="5048250" y="53911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5248275" y="51244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lowchart: Connector 78"/>
            <p:cNvSpPr/>
            <p:nvPr/>
          </p:nvSpPr>
          <p:spPr>
            <a:xfrm>
              <a:off x="5314950" y="53721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lowchart: Connector 79"/>
            <p:cNvSpPr/>
            <p:nvPr/>
          </p:nvSpPr>
          <p:spPr>
            <a:xfrm>
              <a:off x="5553075" y="54292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owchart: Connector 80"/>
            <p:cNvSpPr/>
            <p:nvPr/>
          </p:nvSpPr>
          <p:spPr>
            <a:xfrm>
              <a:off x="5410200" y="55149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lowchart: Connector 81"/>
            <p:cNvSpPr/>
            <p:nvPr/>
          </p:nvSpPr>
          <p:spPr>
            <a:xfrm>
              <a:off x="5248275" y="49339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5143500" y="52578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5553075" y="52387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5743575" y="53340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5857875" y="554355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owchart: Connector 86"/>
            <p:cNvSpPr/>
            <p:nvPr/>
          </p:nvSpPr>
          <p:spPr>
            <a:xfrm>
              <a:off x="4619625" y="54768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lowchart: Connector 87"/>
            <p:cNvSpPr/>
            <p:nvPr/>
          </p:nvSpPr>
          <p:spPr>
            <a:xfrm>
              <a:off x="4819650" y="52101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lowchart: Connector 88"/>
            <p:cNvSpPr/>
            <p:nvPr/>
          </p:nvSpPr>
          <p:spPr>
            <a:xfrm>
              <a:off x="4886325" y="54578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Connector 89"/>
            <p:cNvSpPr/>
            <p:nvPr/>
          </p:nvSpPr>
          <p:spPr>
            <a:xfrm>
              <a:off x="5124450" y="55149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Connector 90"/>
            <p:cNvSpPr/>
            <p:nvPr/>
          </p:nvSpPr>
          <p:spPr>
            <a:xfrm>
              <a:off x="4981575" y="5600700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lowchart: Connector 91"/>
            <p:cNvSpPr/>
            <p:nvPr/>
          </p:nvSpPr>
          <p:spPr>
            <a:xfrm>
              <a:off x="4819650" y="50196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lowchart: Connector 92"/>
            <p:cNvSpPr/>
            <p:nvPr/>
          </p:nvSpPr>
          <p:spPr>
            <a:xfrm>
              <a:off x="4714875" y="53435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lowchart: Connector 93"/>
            <p:cNvSpPr/>
            <p:nvPr/>
          </p:nvSpPr>
          <p:spPr>
            <a:xfrm>
              <a:off x="5124450" y="53244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lowchart: Connector 94"/>
            <p:cNvSpPr/>
            <p:nvPr/>
          </p:nvSpPr>
          <p:spPr>
            <a:xfrm>
              <a:off x="5314950" y="541972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lowchart: Connector 95"/>
            <p:cNvSpPr/>
            <p:nvPr/>
          </p:nvSpPr>
          <p:spPr>
            <a:xfrm>
              <a:off x="5429250" y="5629275"/>
              <a:ext cx="66675" cy="66675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Cloud 97"/>
          <p:cNvSpPr/>
          <p:nvPr/>
        </p:nvSpPr>
        <p:spPr>
          <a:xfrm rot="20051730">
            <a:off x="1790701" y="5410201"/>
            <a:ext cx="1638300" cy="542925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loud Callout 100"/>
          <p:cNvSpPr/>
          <p:nvPr/>
        </p:nvSpPr>
        <p:spPr>
          <a:xfrm rot="1484854">
            <a:off x="5524503" y="5029203"/>
            <a:ext cx="1038225" cy="657225"/>
          </a:xfrm>
          <a:prstGeom prst="cloudCallout">
            <a:avLst>
              <a:gd name="adj1" fmla="val -8906"/>
              <a:gd name="adj2" fmla="val 4221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4181477" y="3238500"/>
            <a:ext cx="2295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TOA Reflectance 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495677" y="5514976"/>
            <a:ext cx="229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Reflectance 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86099" y="4810125"/>
            <a:ext cx="2952752" cy="707886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Aerosol Optical Thickness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1" y="1933575"/>
            <a:ext cx="2571751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1" y="1000126"/>
            <a:ext cx="2066925" cy="196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Visible Infrared Imaging Radiometer Suite (VIIRS)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80160"/>
            <a:ext cx="4038600" cy="5478423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cross-track scanning radiometer with ~3000 km swath – full daily sampling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7 years lifetime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22 channels (412-12,016 nm)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16 of these are M bands with 0.742 x 0.776 km nadir resolution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FFC000"/>
                </a:solidFill>
              </a:rPr>
              <a:t>aerosol retrieval is from M bands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high signal-to-noise ratio (SNR):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M1-M7: ~200-400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M8-M11: ~10-300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2% absolute radiometric accuracy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single look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no polarization</a:t>
            </a:r>
            <a:endParaRPr lang="en-US" sz="20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93425662"/>
              </p:ext>
            </p:extLst>
          </p:nvPr>
        </p:nvGraphicFramePr>
        <p:xfrm>
          <a:off x="4419600" y="1371600"/>
          <a:ext cx="4648200" cy="4828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412"/>
                <a:gridCol w="1367118"/>
                <a:gridCol w="1150470"/>
                <a:gridCol w="1219200"/>
              </a:tblGrid>
              <a:tr h="6342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Band name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Wavelength (nm)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Bandwidth (nm)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Use in </a:t>
                      </a: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algorithm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M1*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412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20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M2*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445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14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M3*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488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19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L,</a:t>
                      </a:r>
                      <a:r>
                        <a:rPr lang="en-US" sz="1600" baseline="0" dirty="0" smtClean="0">
                          <a:latin typeface="+mn-lt"/>
                          <a:ea typeface="SimSun"/>
                          <a:cs typeface="Times New Roman"/>
                        </a:rPr>
                        <a:t> TL 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M4*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555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21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M5*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672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20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L, O, TO</a:t>
                      </a: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M6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746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15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M7*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865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39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O,</a:t>
                      </a:r>
                      <a:r>
                        <a:rPr lang="en-US" sz="1600" baseline="0" dirty="0" smtClean="0">
                          <a:latin typeface="+mn-lt"/>
                          <a:ea typeface="SimSun"/>
                          <a:cs typeface="Times New Roman"/>
                        </a:rPr>
                        <a:t> TL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M8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1,240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27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O, TL, TO 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M9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1,378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15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M10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1,610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59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O, TL, 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M11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2,250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47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L, O, TL, TO</a:t>
                      </a: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M12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3,700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191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M13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4,050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163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none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M14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8,550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323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none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M15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SimSun"/>
                          <a:cs typeface="Times New Roman"/>
                        </a:rPr>
                        <a:t>10,763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989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TL, 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M16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SimSun"/>
                          <a:cs typeface="Times New Roman"/>
                        </a:rPr>
                        <a:t>12,016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864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TT, 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43400" y="6245225"/>
            <a:ext cx="3733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*dual gain, L: land, O: ocean; T: internal test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114800" y="3702570"/>
            <a:ext cx="381000" cy="1524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84946" y="6519446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Istvan</a:t>
            </a:r>
            <a:r>
              <a:rPr 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 Laszlo</a:t>
            </a:r>
            <a:endParaRPr lang="en-US" sz="16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8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59457" y="228600"/>
            <a:ext cx="3825086" cy="769441"/>
          </a:xfrm>
        </p:spPr>
        <p:txBody>
          <a:bodyPr wrap="none">
            <a:spAutoFit/>
          </a:bodyPr>
          <a:lstStyle/>
          <a:p>
            <a:r>
              <a:rPr lang="en-US" dirty="0" smtClean="0"/>
              <a:t>VIIRS Granule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1456" y="1005840"/>
            <a:ext cx="7861089" cy="5539324"/>
            <a:chOff x="457200" y="1244399"/>
            <a:chExt cx="7861089" cy="5539324"/>
          </a:xfrm>
        </p:grpSpPr>
        <p:grpSp>
          <p:nvGrpSpPr>
            <p:cNvPr id="3" name="Group 2"/>
            <p:cNvGrpSpPr/>
            <p:nvPr/>
          </p:nvGrpSpPr>
          <p:grpSpPr>
            <a:xfrm>
              <a:off x="457200" y="2573673"/>
              <a:ext cx="7861089" cy="4210050"/>
              <a:chOff x="457200" y="2573673"/>
              <a:chExt cx="7861089" cy="4210050"/>
            </a:xfrm>
          </p:grpSpPr>
          <p:pic>
            <p:nvPicPr>
              <p:cNvPr id="1026" name="Picture 2" descr="C:\Users\laszlo\Documents\orbit052a\Documents\JPSS\VIIRS Aerosol Science and Operational Users Workshop 2013\images_plus\viirs_20131112_rgb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2573673"/>
                <a:ext cx="7861089" cy="4210050"/>
              </a:xfrm>
              <a:prstGeom prst="rect">
                <a:avLst/>
              </a:prstGeom>
              <a:noFill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57200" y="2573673"/>
                <a:ext cx="50919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FFFF"/>
                    </a:solidFill>
                  </a:rPr>
                  <a:t>Example VIIRS granule, 11/02/2013, 19:05 </a:t>
                </a:r>
                <a:r>
                  <a:rPr lang="en-US" dirty="0" err="1" smtClean="0">
                    <a:solidFill>
                      <a:srgbClr val="00FFFF"/>
                    </a:solidFill>
                  </a:rPr>
                  <a:t>UTC</a:t>
                </a:r>
                <a:endParaRPr lang="en-US" dirty="0" smtClean="0">
                  <a:solidFill>
                    <a:srgbClr val="00FFFF"/>
                  </a:solidFill>
                </a:endParaRPr>
              </a:p>
              <a:p>
                <a:r>
                  <a:rPr lang="en-US" dirty="0" err="1" smtClean="0">
                    <a:solidFill>
                      <a:srgbClr val="00FFFF"/>
                    </a:solidFill>
                  </a:rPr>
                  <a:t>RGB</a:t>
                </a:r>
                <a:r>
                  <a:rPr lang="en-US" dirty="0" smtClean="0">
                    <a:solidFill>
                      <a:srgbClr val="00FFFF"/>
                    </a:solidFill>
                  </a:rPr>
                  <a:t> image</a:t>
                </a:r>
                <a:endParaRPr lang="en-US" dirty="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57200" y="1244399"/>
              <a:ext cx="78610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Sensor Data Records (SDRs), converted from raw VIIRS data (RDR), are used in the VIIRS aerosol </a:t>
              </a:r>
              <a:r>
                <a:rPr lang="en-US" dirty="0" smtClean="0">
                  <a:solidFill>
                    <a:schemeClr val="bg1"/>
                  </a:solidFill>
                </a:rPr>
                <a:t>algorithm.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Processing is on a granule by granule </a:t>
              </a:r>
              <a:r>
                <a:rPr lang="en-US" dirty="0" smtClean="0">
                  <a:solidFill>
                    <a:schemeClr val="bg1"/>
                  </a:solidFill>
                </a:rPr>
                <a:t>basis.  VIIRS </a:t>
              </a:r>
              <a:r>
                <a:rPr lang="en-US" dirty="0">
                  <a:solidFill>
                    <a:schemeClr val="bg1"/>
                  </a:solidFill>
                </a:rPr>
                <a:t>granule typically consists of 768 x 3200 (along-track by cross-track) 0.75-km  </a:t>
              </a:r>
              <a:r>
                <a:rPr lang="en-US" dirty="0" smtClean="0">
                  <a:solidFill>
                    <a:schemeClr val="bg1"/>
                  </a:solidFill>
                </a:rPr>
                <a:t>pixels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84946" y="6519446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Istvan</a:t>
            </a:r>
            <a:r>
              <a:rPr 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 Laszlo</a:t>
            </a:r>
            <a:endParaRPr lang="en-US" sz="16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Chun PowerPoint Presentation Dark Blue Background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SDIS JPSS logo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NESDIS JPSS logo" id="{D9405BC4-D776-41A5-9617-203DAA1F30C9}" vid="{C4361AA4-0E7B-42D0-8D7E-7109AB56072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1997</TotalTime>
  <Words>2251</Words>
  <Application>Microsoft Office PowerPoint</Application>
  <PresentationFormat>如螢幕大小 (4:3)</PresentationFormat>
  <Paragraphs>482</Paragraphs>
  <Slides>48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48</vt:i4>
      </vt:variant>
    </vt:vector>
  </HeadingPairs>
  <TitlesOfParts>
    <vt:vector size="50" baseType="lpstr">
      <vt:lpstr>HoChun PowerPoint Presentation Dark Blue Background</vt:lpstr>
      <vt:lpstr>NESDIS JPSS logo</vt:lpstr>
      <vt:lpstr>From MODIS to VIIRS –  New Satellite Aerosol Products</vt:lpstr>
      <vt:lpstr>Outline</vt:lpstr>
      <vt:lpstr>VIIRS Aerosol Cal/Val Team</vt:lpstr>
      <vt:lpstr>NOAA/NASA Joint Polar Satellite System (JPSS)</vt:lpstr>
      <vt:lpstr>PowerPoint 簡報</vt:lpstr>
      <vt:lpstr>PowerPoint 簡報</vt:lpstr>
      <vt:lpstr>PowerPoint 簡報</vt:lpstr>
      <vt:lpstr>Visible Infrared Imaging Radiometer Suite (VIIRS)</vt:lpstr>
      <vt:lpstr>VIIRS Granule</vt:lpstr>
      <vt:lpstr>VIIRS Environmental Data</vt:lpstr>
      <vt:lpstr>PowerPoint 簡報</vt:lpstr>
      <vt:lpstr>VIIRS Aerosol Algorithm</vt:lpstr>
      <vt:lpstr>PowerPoint 簡報</vt:lpstr>
      <vt:lpstr>VIIRS versus MODIS</vt:lpstr>
      <vt:lpstr>PowerPoint 簡報</vt:lpstr>
      <vt:lpstr>VIIRS versus MODIS</vt:lpstr>
      <vt:lpstr>AOT &amp; APSP Products Timeline</vt:lpstr>
      <vt:lpstr>What is the difference between VIIRS and MODIS?</vt:lpstr>
      <vt:lpstr>The AOT retrieval between VIIRS and MODIS</vt:lpstr>
      <vt:lpstr>VIIRS versus MODIS</vt:lpstr>
      <vt:lpstr>PowerPoint 簡報</vt:lpstr>
      <vt:lpstr>PowerPoint 簡報</vt:lpstr>
      <vt:lpstr>The AOT retrieval performance of VIIRS versus AERONET and MAN</vt:lpstr>
      <vt:lpstr>PowerPoint 簡報</vt:lpstr>
      <vt:lpstr>PowerPoint 簡報</vt:lpstr>
      <vt:lpstr>VIIRS AOT Retrieval Performance </vt:lpstr>
      <vt:lpstr>Future Developments</vt:lpstr>
      <vt:lpstr>Summary</vt:lpstr>
      <vt:lpstr>PowerPoint 簡報</vt:lpstr>
      <vt:lpstr>Information Links</vt:lpstr>
      <vt:lpstr>Obtain VIIRS Data Online Demonstration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NOAA / NESDIS / STAR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validation of VIIRS aerosol products in a multi-sensor intercomparison framework</dc:title>
  <dc:creator>hhuang</dc:creator>
  <cp:lastModifiedBy>atmuser</cp:lastModifiedBy>
  <cp:revision>228</cp:revision>
  <dcterms:created xsi:type="dcterms:W3CDTF">2013-10-28T14:35:51Z</dcterms:created>
  <dcterms:modified xsi:type="dcterms:W3CDTF">2014-03-18T08:28:39Z</dcterms:modified>
</cp:coreProperties>
</file>