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4" r:id="rId1"/>
  </p:sldMasterIdLst>
  <p:notesMasterIdLst>
    <p:notesMasterId r:id="rId51"/>
  </p:notesMasterIdLst>
  <p:sldIdLst>
    <p:sldId id="256" r:id="rId2"/>
    <p:sldId id="319" r:id="rId3"/>
    <p:sldId id="291" r:id="rId4"/>
    <p:sldId id="293" r:id="rId5"/>
    <p:sldId id="295" r:id="rId6"/>
    <p:sldId id="322" r:id="rId7"/>
    <p:sldId id="296" r:id="rId8"/>
    <p:sldId id="303" r:id="rId9"/>
    <p:sldId id="304" r:id="rId10"/>
    <p:sldId id="305" r:id="rId11"/>
    <p:sldId id="309" r:id="rId12"/>
    <p:sldId id="312" r:id="rId13"/>
    <p:sldId id="313" r:id="rId14"/>
    <p:sldId id="314" r:id="rId15"/>
    <p:sldId id="315" r:id="rId16"/>
    <p:sldId id="318" r:id="rId17"/>
    <p:sldId id="320" r:id="rId18"/>
    <p:sldId id="321" r:id="rId19"/>
    <p:sldId id="261" r:id="rId20"/>
    <p:sldId id="290" r:id="rId21"/>
    <p:sldId id="264" r:id="rId22"/>
    <p:sldId id="265" r:id="rId23"/>
    <p:sldId id="268" r:id="rId24"/>
    <p:sldId id="267" r:id="rId25"/>
    <p:sldId id="270" r:id="rId26"/>
    <p:sldId id="271" r:id="rId27"/>
    <p:sldId id="273" r:id="rId28"/>
    <p:sldId id="274" r:id="rId29"/>
    <p:sldId id="272" r:id="rId30"/>
    <p:sldId id="275" r:id="rId31"/>
    <p:sldId id="276" r:id="rId32"/>
    <p:sldId id="278" r:id="rId33"/>
    <p:sldId id="266" r:id="rId34"/>
    <p:sldId id="279" r:id="rId35"/>
    <p:sldId id="280" r:id="rId36"/>
    <p:sldId id="323" r:id="rId37"/>
    <p:sldId id="324" r:id="rId38"/>
    <p:sldId id="325" r:id="rId39"/>
    <p:sldId id="326" r:id="rId40"/>
    <p:sldId id="327" r:id="rId41"/>
    <p:sldId id="329" r:id="rId42"/>
    <p:sldId id="330" r:id="rId43"/>
    <p:sldId id="331" r:id="rId44"/>
    <p:sldId id="285" r:id="rId45"/>
    <p:sldId id="286" r:id="rId46"/>
    <p:sldId id="287" r:id="rId47"/>
    <p:sldId id="288" r:id="rId48"/>
    <p:sldId id="289" r:id="rId49"/>
    <p:sldId id="332" r:id="rId50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350" autoAdjust="0"/>
  </p:normalViewPr>
  <p:slideViewPr>
    <p:cSldViewPr>
      <p:cViewPr>
        <p:scale>
          <a:sx n="66" d="100"/>
          <a:sy n="66" d="100"/>
        </p:scale>
        <p:origin x="-1506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\Abstract\KOSAE09-3\Fi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\Abstract\KOSAE09-3\Fi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\Abstract\KOSAE09-3\Fig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\Abstract\KOSAE09-3\Fig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\Abstract\KOSAE09-3\Fi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Source!$C$10</c:f>
              <c:strCache>
                <c:ptCount val="1"/>
                <c:pt idx="0">
                  <c:v>SMA</c:v>
                </c:pt>
              </c:strCache>
            </c:strRef>
          </c:tx>
          <c:invertIfNegative val="0"/>
          <c:cat>
            <c:strRef>
              <c:f>Source!$B$11:$B$15</c:f>
              <c:strCache>
                <c:ptCount val="5"/>
                <c:pt idx="0">
                  <c:v>Area</c:v>
                </c:pt>
                <c:pt idx="1">
                  <c:v>Mobile</c:v>
                </c:pt>
                <c:pt idx="2">
                  <c:v>Point</c:v>
                </c:pt>
                <c:pt idx="3">
                  <c:v>Biogenic</c:v>
                </c:pt>
                <c:pt idx="4">
                  <c:v>BC</c:v>
                </c:pt>
              </c:strCache>
            </c:strRef>
          </c:cat>
          <c:val>
            <c:numRef>
              <c:f>Source!$C$11:$C$15</c:f>
              <c:numCache>
                <c:formatCode>General</c:formatCode>
                <c:ptCount val="5"/>
                <c:pt idx="0">
                  <c:v>33.700000000000003</c:v>
                </c:pt>
                <c:pt idx="1">
                  <c:v>53.7</c:v>
                </c:pt>
                <c:pt idx="2">
                  <c:v>9.1</c:v>
                </c:pt>
                <c:pt idx="3">
                  <c:v>0</c:v>
                </c:pt>
                <c:pt idx="4">
                  <c:v>3.6</c:v>
                </c:pt>
              </c:numCache>
            </c:numRef>
          </c:val>
        </c:ser>
        <c:ser>
          <c:idx val="1"/>
          <c:order val="1"/>
          <c:tx>
            <c:strRef>
              <c:f>Source!$D$10</c:f>
              <c:strCache>
                <c:ptCount val="1"/>
                <c:pt idx="0">
                  <c:v>Seoul</c:v>
                </c:pt>
              </c:strCache>
            </c:strRef>
          </c:tx>
          <c:invertIfNegative val="0"/>
          <c:cat>
            <c:strRef>
              <c:f>Source!$B$11:$B$15</c:f>
              <c:strCache>
                <c:ptCount val="5"/>
                <c:pt idx="0">
                  <c:v>Area</c:v>
                </c:pt>
                <c:pt idx="1">
                  <c:v>Mobile</c:v>
                </c:pt>
                <c:pt idx="2">
                  <c:v>Point</c:v>
                </c:pt>
                <c:pt idx="3">
                  <c:v>Biogenic</c:v>
                </c:pt>
                <c:pt idx="4">
                  <c:v>BC</c:v>
                </c:pt>
              </c:strCache>
            </c:strRef>
          </c:cat>
          <c:val>
            <c:numRef>
              <c:f>Source!$D$11:$D$15</c:f>
              <c:numCache>
                <c:formatCode>0.0_ </c:formatCode>
                <c:ptCount val="5"/>
                <c:pt idx="0">
                  <c:v>34.770384254920337</c:v>
                </c:pt>
                <c:pt idx="1">
                  <c:v>62.980318650421786</c:v>
                </c:pt>
                <c:pt idx="2">
                  <c:v>1.6869728209934409</c:v>
                </c:pt>
                <c:pt idx="3">
                  <c:v>0</c:v>
                </c:pt>
                <c:pt idx="4">
                  <c:v>0.56232427366448101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489280"/>
        <c:axId val="99490816"/>
        <c:axId val="0"/>
      </c:bar3DChart>
      <c:catAx>
        <c:axId val="99489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99490816"/>
        <c:crosses val="autoZero"/>
        <c:auto val="1"/>
        <c:lblAlgn val="ctr"/>
        <c:lblOffset val="100"/>
        <c:noMultiLvlLbl val="0"/>
      </c:catAx>
      <c:valAx>
        <c:axId val="994908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altLang="ko-KR" sz="1400" b="0"/>
                  <a:t>Relatvie</a:t>
                </a:r>
                <a:r>
                  <a:rPr lang="en-US" altLang="ko-KR" sz="1400" b="0" baseline="0"/>
                  <a:t> </a:t>
                </a:r>
                <a:r>
                  <a:rPr lang="en-US" altLang="ko-KR" sz="1400" b="0"/>
                  <a:t>Contributions (%)</a:t>
                </a:r>
                <a:endParaRPr lang="ko-KR" altLang="en-US" sz="1400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99489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447598866655461"/>
          <c:y val="0.40867345240381525"/>
          <c:w val="0.10751474872980329"/>
          <c:h val="0.14906651302733526"/>
        </c:manualLayout>
      </c:layout>
      <c:overlay val="1"/>
      <c:txPr>
        <a:bodyPr/>
        <a:lstStyle/>
        <a:p>
          <a:pPr>
            <a:defRPr sz="1400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'Source (2)'!$C$10</c:f>
              <c:strCache>
                <c:ptCount val="1"/>
                <c:pt idx="0">
                  <c:v>SMA</c:v>
                </c:pt>
              </c:strCache>
            </c:strRef>
          </c:tx>
          <c:invertIfNegative val="0"/>
          <c:cat>
            <c:strRef>
              <c:f>'Source (2)'!$B$11:$B$14</c:f>
              <c:strCache>
                <c:ptCount val="4"/>
                <c:pt idx="0">
                  <c:v>Area</c:v>
                </c:pt>
                <c:pt idx="1">
                  <c:v>Mobile</c:v>
                </c:pt>
                <c:pt idx="2">
                  <c:v>Point</c:v>
                </c:pt>
                <c:pt idx="3">
                  <c:v>Biogenic</c:v>
                </c:pt>
              </c:strCache>
            </c:strRef>
          </c:cat>
          <c:val>
            <c:numRef>
              <c:f>'Source (2)'!$C$11:$C$14</c:f>
              <c:numCache>
                <c:formatCode>0.0_ </c:formatCode>
                <c:ptCount val="4"/>
                <c:pt idx="0">
                  <c:v>11.859088457389445</c:v>
                </c:pt>
                <c:pt idx="1">
                  <c:v>8.7904710535778499</c:v>
                </c:pt>
                <c:pt idx="2">
                  <c:v>18.63349065084503</c:v>
                </c:pt>
                <c:pt idx="3">
                  <c:v>16.130249910104276</c:v>
                </c:pt>
              </c:numCache>
            </c:numRef>
          </c:val>
        </c:ser>
        <c:ser>
          <c:idx val="1"/>
          <c:order val="1"/>
          <c:tx>
            <c:strRef>
              <c:f>'Source (2)'!$D$10</c:f>
              <c:strCache>
                <c:ptCount val="1"/>
                <c:pt idx="0">
                  <c:v>Seoul</c:v>
                </c:pt>
              </c:strCache>
            </c:strRef>
          </c:tx>
          <c:invertIfNegative val="0"/>
          <c:val>
            <c:numRef>
              <c:f>'Source (2)'!$D$11:$D$14</c:f>
              <c:numCache>
                <c:formatCode>0.0_ </c:formatCode>
                <c:ptCount val="4"/>
                <c:pt idx="0">
                  <c:v>2.3991739854880829</c:v>
                </c:pt>
                <c:pt idx="1">
                  <c:v>1.3733697758298622</c:v>
                </c:pt>
                <c:pt idx="2">
                  <c:v>8.7116601816273178</c:v>
                </c:pt>
                <c:pt idx="3">
                  <c:v>20.990966808265139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542912"/>
        <c:axId val="99544448"/>
        <c:axId val="0"/>
      </c:bar3DChart>
      <c:catAx>
        <c:axId val="99542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99544448"/>
        <c:crosses val="autoZero"/>
        <c:auto val="1"/>
        <c:lblAlgn val="ctr"/>
        <c:lblOffset val="100"/>
        <c:noMultiLvlLbl val="0"/>
      </c:catAx>
      <c:valAx>
        <c:axId val="995444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n-US" altLang="ko-KR" sz="1800" b="0"/>
                  <a:t>Relative Contributios (%)</a:t>
                </a:r>
                <a:endParaRPr lang="ko-KR" altLang="en-US" sz="1800" b="0"/>
              </a:p>
            </c:rich>
          </c:tx>
          <c:layout/>
          <c:overlay val="0"/>
        </c:title>
        <c:numFmt formatCode="0.0_ 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99542912"/>
        <c:crosses val="autoZero"/>
        <c:crossBetween val="between"/>
        <c:majorUnit val="5"/>
      </c:valAx>
    </c:plotArea>
    <c:legend>
      <c:legendPos val="l"/>
      <c:layout>
        <c:manualLayout>
          <c:xMode val="edge"/>
          <c:yMode val="edge"/>
          <c:x val="0.24388069567742904"/>
          <c:y val="6.2284079724409448E-2"/>
          <c:w val="0.10574461756608235"/>
          <c:h val="0.13195127952755906"/>
        </c:manualLayout>
      </c:layout>
      <c:overlay val="1"/>
      <c:txPr>
        <a:bodyPr/>
        <a:lstStyle/>
        <a:p>
          <a:pPr>
            <a:defRPr sz="1600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'Region (2)'!$D$13</c:f>
              <c:strCache>
                <c:ptCount val="1"/>
                <c:pt idx="0">
                  <c:v>SMA</c:v>
                </c:pt>
              </c:strCache>
            </c:strRef>
          </c:tx>
          <c:invertIfNegative val="0"/>
          <c:cat>
            <c:strRef>
              <c:f>'Region (2)'!$C$14:$C$19</c:f>
              <c:strCache>
                <c:ptCount val="6"/>
                <c:pt idx="0">
                  <c:v>Seoul</c:v>
                </c:pt>
                <c:pt idx="1">
                  <c:v>Gyeonggi</c:v>
                </c:pt>
                <c:pt idx="2">
                  <c:v>Incheon</c:v>
                </c:pt>
                <c:pt idx="3">
                  <c:v>G x S</c:v>
                </c:pt>
                <c:pt idx="4">
                  <c:v>G x I</c:v>
                </c:pt>
                <c:pt idx="5">
                  <c:v>S x I</c:v>
                </c:pt>
              </c:strCache>
            </c:strRef>
          </c:cat>
          <c:val>
            <c:numRef>
              <c:f>'Region (2)'!$D$14:$D$19</c:f>
              <c:numCache>
                <c:formatCode>0.0_ </c:formatCode>
                <c:ptCount val="6"/>
                <c:pt idx="0">
                  <c:v>3.0857155699388708</c:v>
                </c:pt>
                <c:pt idx="1">
                  <c:v>17.527238403451996</c:v>
                </c:pt>
                <c:pt idx="2">
                  <c:v>13.898238043869112</c:v>
                </c:pt>
                <c:pt idx="3">
                  <c:v>24.641046386192016</c:v>
                </c:pt>
                <c:pt idx="4">
                  <c:v>2.9490471053577827</c:v>
                </c:pt>
                <c:pt idx="5">
                  <c:v>1.3856616325062918</c:v>
                </c:pt>
              </c:numCache>
            </c:numRef>
          </c:val>
        </c:ser>
        <c:ser>
          <c:idx val="1"/>
          <c:order val="1"/>
          <c:tx>
            <c:strRef>
              <c:f>'Region (2)'!$E$13</c:f>
              <c:strCache>
                <c:ptCount val="1"/>
                <c:pt idx="0">
                  <c:v>Seoul</c:v>
                </c:pt>
              </c:strCache>
            </c:strRef>
          </c:tx>
          <c:invertIfNegative val="0"/>
          <c:cat>
            <c:strRef>
              <c:f>'Region (2)'!$C$14:$C$19</c:f>
              <c:strCache>
                <c:ptCount val="6"/>
                <c:pt idx="0">
                  <c:v>Seoul</c:v>
                </c:pt>
                <c:pt idx="1">
                  <c:v>Gyeonggi</c:v>
                </c:pt>
                <c:pt idx="2">
                  <c:v>Incheon</c:v>
                </c:pt>
                <c:pt idx="3">
                  <c:v>G x S</c:v>
                </c:pt>
                <c:pt idx="4">
                  <c:v>G x I</c:v>
                </c:pt>
                <c:pt idx="5">
                  <c:v>S x I</c:v>
                </c:pt>
              </c:strCache>
            </c:strRef>
          </c:cat>
          <c:val>
            <c:numRef>
              <c:f>'Region (2)'!$E$14:$E$19</c:f>
              <c:numCache>
                <c:formatCode>0.0_ </c:formatCode>
                <c:ptCount val="6"/>
                <c:pt idx="0">
                  <c:v>-0.32003539871024295</c:v>
                </c:pt>
                <c:pt idx="1">
                  <c:v>18.579872187274241</c:v>
                </c:pt>
                <c:pt idx="2">
                  <c:v>7.616438587805809</c:v>
                </c:pt>
                <c:pt idx="3">
                  <c:v>23.366544715202362</c:v>
                </c:pt>
                <c:pt idx="4">
                  <c:v>0.78641815064062359</c:v>
                </c:pt>
                <c:pt idx="5">
                  <c:v>0.45409989338903145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723904"/>
        <c:axId val="99725696"/>
        <c:axId val="0"/>
      </c:bar3DChart>
      <c:catAx>
        <c:axId val="99723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99725696"/>
        <c:crossesAt val="-5"/>
        <c:auto val="1"/>
        <c:lblAlgn val="ctr"/>
        <c:lblOffset val="100"/>
        <c:noMultiLvlLbl val="0"/>
      </c:catAx>
      <c:valAx>
        <c:axId val="99725696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n-US" altLang="ko-KR" sz="1800" b="0"/>
                  <a:t>Relavtive</a:t>
                </a:r>
                <a:r>
                  <a:rPr lang="en-US" altLang="ko-KR" sz="1800" b="0" baseline="0"/>
                  <a:t> </a:t>
                </a:r>
                <a:r>
                  <a:rPr lang="en-US" altLang="ko-KR" sz="1800" b="0"/>
                  <a:t>Contributios (%)</a:t>
                </a:r>
                <a:endParaRPr lang="ko-KR" altLang="en-US" sz="1800" b="0"/>
              </a:p>
            </c:rich>
          </c:tx>
          <c:layout/>
          <c:overlay val="0"/>
        </c:title>
        <c:numFmt formatCode="0.0_ 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99723904"/>
        <c:crosses val="autoZero"/>
        <c:crossBetween val="between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74944359766567659"/>
          <c:y val="7.0096579724409483E-2"/>
          <c:w val="9.3878018442365013E-2"/>
          <c:h val="0.11936966863517061"/>
        </c:manualLayout>
      </c:layout>
      <c:overlay val="1"/>
      <c:txPr>
        <a:bodyPr/>
        <a:lstStyle/>
        <a:p>
          <a:pPr>
            <a:defRPr sz="1400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68080434168837"/>
          <c:y val="3.524609423822022E-2"/>
          <c:w val="0.78207485020547818"/>
          <c:h val="0.73529472878390201"/>
        </c:manualLayout>
      </c:layout>
      <c:lineChart>
        <c:grouping val="standard"/>
        <c:varyColors val="0"/>
        <c:ser>
          <c:idx val="0"/>
          <c:order val="0"/>
          <c:tx>
            <c:strRef>
              <c:f>VOC_O3!$B$13</c:f>
              <c:strCache>
                <c:ptCount val="1"/>
                <c:pt idx="0">
                  <c:v>SMA</c:v>
                </c:pt>
              </c:strCache>
            </c:strRef>
          </c:tx>
          <c:marker>
            <c:symbol val="none"/>
          </c:marker>
          <c:cat>
            <c:numRef>
              <c:f>VOC_O3!$C$12:$G$12</c:f>
              <c:numCache>
                <c:formatCode>General</c:formatCode>
                <c:ptCount val="5"/>
                <c:pt idx="0">
                  <c:v>-10</c:v>
                </c:pt>
                <c:pt idx="1">
                  <c:v>-30</c:v>
                </c:pt>
                <c:pt idx="2">
                  <c:v>-50</c:v>
                </c:pt>
                <c:pt idx="3">
                  <c:v>-70</c:v>
                </c:pt>
                <c:pt idx="4">
                  <c:v>-90</c:v>
                </c:pt>
              </c:numCache>
            </c:numRef>
          </c:cat>
          <c:val>
            <c:numRef>
              <c:f>VOC_O3!$C$13:$G$13</c:f>
              <c:numCache>
                <c:formatCode>General</c:formatCode>
                <c:ptCount val="5"/>
                <c:pt idx="0">
                  <c:v>-3.7999999999999972</c:v>
                </c:pt>
                <c:pt idx="1">
                  <c:v>-10.400000000000002</c:v>
                </c:pt>
                <c:pt idx="2">
                  <c:v>-15.5</c:v>
                </c:pt>
                <c:pt idx="3">
                  <c:v>-18.599999999999987</c:v>
                </c:pt>
                <c:pt idx="4">
                  <c:v>-20.799999999999986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VOC_O3!$B$14</c:f>
              <c:strCache>
                <c:ptCount val="1"/>
                <c:pt idx="0">
                  <c:v>Seoul</c:v>
                </c:pt>
              </c:strCache>
            </c:strRef>
          </c:tx>
          <c:marker>
            <c:symbol val="none"/>
          </c:marker>
          <c:cat>
            <c:numRef>
              <c:f>VOC_O3!$C$12:$G$12</c:f>
              <c:numCache>
                <c:formatCode>General</c:formatCode>
                <c:ptCount val="5"/>
                <c:pt idx="0">
                  <c:v>-10</c:v>
                </c:pt>
                <c:pt idx="1">
                  <c:v>-30</c:v>
                </c:pt>
                <c:pt idx="2">
                  <c:v>-50</c:v>
                </c:pt>
                <c:pt idx="3">
                  <c:v>-70</c:v>
                </c:pt>
                <c:pt idx="4">
                  <c:v>-90</c:v>
                </c:pt>
              </c:numCache>
            </c:numRef>
          </c:cat>
          <c:val>
            <c:numRef>
              <c:f>VOC_O3!$C$14:$G$14</c:f>
              <c:numCache>
                <c:formatCode>General</c:formatCode>
                <c:ptCount val="5"/>
                <c:pt idx="0">
                  <c:v>-5.6000000000000085</c:v>
                </c:pt>
                <c:pt idx="1">
                  <c:v>-15.900000000000006</c:v>
                </c:pt>
                <c:pt idx="2">
                  <c:v>-24.800000000000011</c:v>
                </c:pt>
                <c:pt idx="3">
                  <c:v>-31.200000000000003</c:v>
                </c:pt>
                <c:pt idx="4">
                  <c:v>-36.300000000000004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770752"/>
        <c:axId val="99772672"/>
      </c:lineChart>
      <c:catAx>
        <c:axId val="99770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altLang="en-US" sz="1400" b="0" dirty="0"/>
                  <a:t>Relative changes</a:t>
                </a:r>
                <a:r>
                  <a:rPr lang="en-US" altLang="en-US" sz="1400" b="0" baseline="0" dirty="0"/>
                  <a:t> in VOC emissions (%)</a:t>
                </a:r>
                <a:endParaRPr lang="en-US" altLang="en-US" sz="1400" b="0" dirty="0"/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/>
            </a:pPr>
            <a:endParaRPr lang="ko-KR"/>
          </a:p>
        </c:txPr>
        <c:crossAx val="99772672"/>
        <c:crossesAt val="-40"/>
        <c:auto val="1"/>
        <c:lblAlgn val="ctr"/>
        <c:lblOffset val="100"/>
        <c:noMultiLvlLbl val="0"/>
      </c:catAx>
      <c:valAx>
        <c:axId val="997726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altLang="en-US" sz="1400" b="0"/>
                  <a:t>Ozone changes (ppb)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/>
            </a:pPr>
            <a:endParaRPr lang="ko-KR"/>
          </a:p>
        </c:txPr>
        <c:crossAx val="99770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588619984374789"/>
          <c:y val="8.0689163854518187E-2"/>
          <c:w val="0.17929729899300451"/>
          <c:h val="0.14898950131233613"/>
        </c:manualLayout>
      </c:layout>
      <c:overlay val="0"/>
      <c:txPr>
        <a:bodyPr/>
        <a:lstStyle/>
        <a:p>
          <a:pPr>
            <a:defRPr sz="1400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02476184500842"/>
          <c:y val="3.524609423822022E-2"/>
          <c:w val="0.78473089270215735"/>
          <c:h val="0.747220985963711"/>
        </c:manualLayout>
      </c:layout>
      <c:lineChart>
        <c:grouping val="standard"/>
        <c:varyColors val="0"/>
        <c:ser>
          <c:idx val="0"/>
          <c:order val="0"/>
          <c:tx>
            <c:strRef>
              <c:f>VOC_O3!$K$13</c:f>
              <c:strCache>
                <c:ptCount val="1"/>
                <c:pt idx="0">
                  <c:v>SMA</c:v>
                </c:pt>
              </c:strCache>
            </c:strRef>
          </c:tx>
          <c:marker>
            <c:symbol val="none"/>
          </c:marker>
          <c:cat>
            <c:numRef>
              <c:f>VOC_O3!$L$12:$P$12</c:f>
              <c:numCache>
                <c:formatCode>General</c:formatCode>
                <c:ptCount val="5"/>
                <c:pt idx="0">
                  <c:v>-10</c:v>
                </c:pt>
                <c:pt idx="1">
                  <c:v>-30</c:v>
                </c:pt>
                <c:pt idx="2">
                  <c:v>-50</c:v>
                </c:pt>
                <c:pt idx="3">
                  <c:v>-70</c:v>
                </c:pt>
                <c:pt idx="4">
                  <c:v>-90</c:v>
                </c:pt>
              </c:numCache>
            </c:numRef>
          </c:cat>
          <c:val>
            <c:numRef>
              <c:f>VOC_O3!$L$13:$P$13</c:f>
              <c:numCache>
                <c:formatCode>General</c:formatCode>
                <c:ptCount val="5"/>
                <c:pt idx="0">
                  <c:v>-3.3999999999999893</c:v>
                </c:pt>
                <c:pt idx="1">
                  <c:v>-9.4000000000000021</c:v>
                </c:pt>
                <c:pt idx="2">
                  <c:v>-13.200000000000003</c:v>
                </c:pt>
                <c:pt idx="3">
                  <c:v>-15.200000000000003</c:v>
                </c:pt>
                <c:pt idx="4">
                  <c:v>-16.700000000000003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VOC_O3!$K$14</c:f>
              <c:strCache>
                <c:ptCount val="1"/>
                <c:pt idx="0">
                  <c:v>Seoul</c:v>
                </c:pt>
              </c:strCache>
            </c:strRef>
          </c:tx>
          <c:marker>
            <c:symbol val="none"/>
          </c:marker>
          <c:cat>
            <c:numRef>
              <c:f>VOC_O3!$L$12:$P$12</c:f>
              <c:numCache>
                <c:formatCode>General</c:formatCode>
                <c:ptCount val="5"/>
                <c:pt idx="0">
                  <c:v>-10</c:v>
                </c:pt>
                <c:pt idx="1">
                  <c:v>-30</c:v>
                </c:pt>
                <c:pt idx="2">
                  <c:v>-50</c:v>
                </c:pt>
                <c:pt idx="3">
                  <c:v>-70</c:v>
                </c:pt>
                <c:pt idx="4">
                  <c:v>-90</c:v>
                </c:pt>
              </c:numCache>
            </c:numRef>
          </c:cat>
          <c:val>
            <c:numRef>
              <c:f>VOC_O3!$L$14:$P$14</c:f>
              <c:numCache>
                <c:formatCode>General</c:formatCode>
                <c:ptCount val="5"/>
                <c:pt idx="0">
                  <c:v>-4.5999999999999943</c:v>
                </c:pt>
                <c:pt idx="1">
                  <c:v>-12.400000000000002</c:v>
                </c:pt>
                <c:pt idx="2">
                  <c:v>-18.899999999999988</c:v>
                </c:pt>
                <c:pt idx="3">
                  <c:v>-24.099999999999987</c:v>
                </c:pt>
                <c:pt idx="4">
                  <c:v>-28.699999999999996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387264"/>
        <c:axId val="101397632"/>
      </c:lineChart>
      <c:catAx>
        <c:axId val="101387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altLang="en-US" sz="1400" b="0" dirty="0"/>
                  <a:t>Relative changes</a:t>
                </a:r>
                <a:r>
                  <a:rPr lang="en-US" altLang="en-US" sz="1400" b="0" baseline="0" dirty="0"/>
                  <a:t> in VOC emissions (%)</a:t>
                </a:r>
                <a:endParaRPr lang="en-US" altLang="en-US" sz="1400" b="0" dirty="0"/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/>
            </a:pPr>
            <a:endParaRPr lang="ko-KR"/>
          </a:p>
        </c:txPr>
        <c:crossAx val="101397632"/>
        <c:crossesAt val="-40"/>
        <c:auto val="1"/>
        <c:lblAlgn val="ctr"/>
        <c:lblOffset val="100"/>
        <c:noMultiLvlLbl val="0"/>
      </c:catAx>
      <c:valAx>
        <c:axId val="101397632"/>
        <c:scaling>
          <c:orientation val="minMax"/>
          <c:min val="-4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altLang="en-US" sz="1400" b="0"/>
                  <a:t>Ozone changes (ppb)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/>
            </a:pPr>
            <a:endParaRPr lang="ko-KR"/>
          </a:p>
        </c:txPr>
        <c:crossAx val="101387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588619984374767"/>
          <c:y val="8.0689163854518187E-2"/>
          <c:w val="0.18992146897972431"/>
          <c:h val="0.16000998516489803"/>
        </c:manualLayout>
      </c:layout>
      <c:overlay val="0"/>
      <c:txPr>
        <a:bodyPr/>
        <a:lstStyle/>
        <a:p>
          <a:pPr>
            <a:defRPr sz="1400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3D679-0048-431A-8DA5-9CAC39615816}" type="datetimeFigureOut">
              <a:rPr lang="ko-KR" altLang="en-US" smtClean="0"/>
              <a:t>2013-02-04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ED437-3548-4278-BE03-4C254108AA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697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ko-KR" altLang="en-US" sz="1300" dirty="0"/>
              <a:t>모델의 </a:t>
            </a:r>
            <a:r>
              <a:rPr lang="en-US" altLang="ko-KR" sz="1300" dirty="0"/>
              <a:t>Map projection</a:t>
            </a:r>
            <a:r>
              <a:rPr lang="ko-KR" altLang="en-US" sz="1300" dirty="0"/>
              <a:t>은 </a:t>
            </a:r>
            <a:r>
              <a:rPr lang="en-US" altLang="ko-KR" sz="1300" dirty="0"/>
              <a:t>lambert conformal conic projection</a:t>
            </a:r>
            <a:r>
              <a:rPr lang="ko-KR" altLang="en-US" sz="1300" dirty="0"/>
              <a:t>을 사용하였으며</a:t>
            </a:r>
            <a:r>
              <a:rPr lang="en-US" altLang="ko-KR" sz="1300" dirty="0"/>
              <a:t>, </a:t>
            </a:r>
            <a:r>
              <a:rPr lang="ko-KR" altLang="en-US" sz="1300" dirty="0"/>
              <a:t>수평해상도는 </a:t>
            </a:r>
            <a:r>
              <a:rPr lang="en-US" altLang="ko-KR" sz="1300" dirty="0"/>
              <a:t>27-km, 9-km, 3-km</a:t>
            </a:r>
            <a:r>
              <a:rPr lang="ko-KR" altLang="en-US" sz="1300" dirty="0"/>
              <a:t>으로 설정하여 </a:t>
            </a:r>
            <a:r>
              <a:rPr lang="en-US" altLang="ko-KR" sz="1300" dirty="0"/>
              <a:t>Nesting-down </a:t>
            </a:r>
            <a:r>
              <a:rPr lang="ko-KR" altLang="en-US" sz="1300" dirty="0"/>
              <a:t>하였다</a:t>
            </a:r>
            <a:r>
              <a:rPr lang="en-US" altLang="ko-KR" sz="1300" dirty="0"/>
              <a:t>(</a:t>
            </a:r>
            <a:r>
              <a:rPr lang="ko-KR" altLang="en-US" sz="1300" dirty="0"/>
              <a:t>그림 </a:t>
            </a:r>
            <a:r>
              <a:rPr lang="en-US" altLang="ko-KR" sz="1300" dirty="0"/>
              <a:t>@). lambert conformal conic projection</a:t>
            </a:r>
            <a:r>
              <a:rPr lang="ko-KR" altLang="en-US" sz="1300" dirty="0"/>
              <a:t>은 북위 </a:t>
            </a:r>
            <a:r>
              <a:rPr lang="en-US" altLang="ko-KR" sz="1300" dirty="0"/>
              <a:t>30~ 60</a:t>
            </a:r>
            <a:r>
              <a:rPr lang="ko-KR" altLang="en-US" sz="1300" dirty="0"/>
              <a:t>도</a:t>
            </a:r>
            <a:r>
              <a:rPr lang="en-US" altLang="ko-KR" sz="1300" dirty="0"/>
              <a:t>, </a:t>
            </a:r>
            <a:r>
              <a:rPr lang="ko-KR" altLang="en-US" sz="1300" dirty="0"/>
              <a:t>경도 </a:t>
            </a:r>
            <a:r>
              <a:rPr lang="en-US" altLang="ko-KR" sz="1300" dirty="0"/>
              <a:t>126</a:t>
            </a:r>
            <a:r>
              <a:rPr lang="ko-KR" altLang="en-US" sz="1300" dirty="0"/>
              <a:t>도 </a:t>
            </a:r>
            <a:r>
              <a:rPr lang="en-US" altLang="ko-KR" sz="1300" dirty="0"/>
              <a:t>projection</a:t>
            </a:r>
            <a:r>
              <a:rPr lang="ko-KR" altLang="en-US" sz="1300" dirty="0"/>
              <a:t>의 중앙은 </a:t>
            </a:r>
            <a:r>
              <a:rPr lang="en-US" altLang="ko-KR" sz="1300" dirty="0"/>
              <a:t>126</a:t>
            </a:r>
            <a:r>
              <a:rPr lang="ko-KR" altLang="en-US" sz="1300" dirty="0"/>
              <a:t>도 </a:t>
            </a:r>
            <a:r>
              <a:rPr lang="en-US" altLang="ko-KR" sz="1300" dirty="0"/>
              <a:t>38</a:t>
            </a:r>
            <a:r>
              <a:rPr lang="ko-KR" altLang="en-US" sz="1300" dirty="0"/>
              <a:t>도 지구는 완벽히 둥글다고 가정하고 반지름은 </a:t>
            </a:r>
            <a:r>
              <a:rPr lang="en-US" altLang="ko-KR" sz="1300" dirty="0"/>
              <a:t>6370997m</a:t>
            </a:r>
            <a:r>
              <a:rPr lang="ko-KR" altLang="en-US" sz="1300" dirty="0"/>
              <a:t>이다</a:t>
            </a:r>
          </a:p>
          <a:p>
            <a:endParaRPr lang="en-US" altLang="ko-KR" dirty="0" smtClean="0"/>
          </a:p>
          <a:p>
            <a:pPr defTabSz="990752">
              <a:defRPr/>
            </a:pPr>
            <a:r>
              <a:rPr lang="ko-KR" altLang="en-US" sz="1300" dirty="0"/>
              <a:t>표 </a:t>
            </a:r>
            <a:r>
              <a:rPr lang="en-US" altLang="ko-KR" sz="1300" dirty="0"/>
              <a:t>1</a:t>
            </a:r>
            <a:r>
              <a:rPr lang="ko-KR" altLang="en-US" sz="1300" dirty="0"/>
              <a:t>은 각 수평도메인에 대한 설명을 정리한 것이다</a:t>
            </a:r>
            <a:r>
              <a:rPr lang="en-US" altLang="ko-KR" sz="1300" dirty="0"/>
              <a:t>. 27-km domain</a:t>
            </a:r>
            <a:r>
              <a:rPr lang="ko-KR" altLang="en-US" sz="1300" dirty="0"/>
              <a:t>의 셀 개수는 동</a:t>
            </a:r>
            <a:r>
              <a:rPr lang="en-US" altLang="ko-KR" sz="1300" dirty="0"/>
              <a:t>-</a:t>
            </a:r>
            <a:r>
              <a:rPr lang="ko-KR" altLang="en-US" sz="1300" dirty="0"/>
              <a:t>서로 </a:t>
            </a:r>
            <a:r>
              <a:rPr lang="en-US" altLang="ko-KR" sz="1300" dirty="0"/>
              <a:t>174</a:t>
            </a:r>
            <a:r>
              <a:rPr lang="ko-KR" altLang="en-US" sz="1300" dirty="0"/>
              <a:t>개 북</a:t>
            </a:r>
            <a:r>
              <a:rPr lang="en-US" altLang="ko-KR" sz="1300" dirty="0"/>
              <a:t>-</a:t>
            </a:r>
            <a:r>
              <a:rPr lang="ko-KR" altLang="en-US" sz="1300" dirty="0"/>
              <a:t>남으로 </a:t>
            </a:r>
            <a:r>
              <a:rPr lang="en-US" altLang="ko-KR" sz="1300" dirty="0"/>
              <a:t>128</a:t>
            </a:r>
            <a:r>
              <a:rPr lang="ko-KR" altLang="en-US" sz="1300" dirty="0"/>
              <a:t>개이며</a:t>
            </a:r>
            <a:r>
              <a:rPr lang="en-US" altLang="ko-KR" sz="1300" dirty="0"/>
              <a:t>, 9-km</a:t>
            </a:r>
            <a:r>
              <a:rPr lang="ko-KR" altLang="en-US" sz="1300" dirty="0"/>
              <a:t>의 경우</a:t>
            </a:r>
            <a:r>
              <a:rPr lang="en-US" altLang="ko-KR" sz="1300" dirty="0"/>
              <a:t> </a:t>
            </a:r>
            <a:r>
              <a:rPr lang="ko-KR" altLang="en-US" sz="1300" dirty="0"/>
              <a:t>셀 개수는 동</a:t>
            </a:r>
            <a:r>
              <a:rPr lang="en-US" altLang="ko-KR" sz="1300" dirty="0"/>
              <a:t>-</a:t>
            </a:r>
            <a:r>
              <a:rPr lang="ko-KR" altLang="en-US" sz="1300" dirty="0"/>
              <a:t>서로 </a:t>
            </a:r>
            <a:r>
              <a:rPr lang="en-US" altLang="ko-KR" sz="1300" dirty="0"/>
              <a:t>67, </a:t>
            </a:r>
            <a:r>
              <a:rPr lang="ko-KR" altLang="en-US" sz="1300" dirty="0"/>
              <a:t>북</a:t>
            </a:r>
            <a:r>
              <a:rPr lang="en-US" altLang="ko-KR" sz="1300" dirty="0"/>
              <a:t>-</a:t>
            </a:r>
            <a:r>
              <a:rPr lang="ko-KR" altLang="en-US" sz="1300" dirty="0"/>
              <a:t>남으로 </a:t>
            </a:r>
            <a:r>
              <a:rPr lang="en-US" altLang="ko-KR" sz="1300" dirty="0"/>
              <a:t>82</a:t>
            </a:r>
            <a:r>
              <a:rPr lang="ko-KR" altLang="en-US" sz="1300" dirty="0"/>
              <a:t>개 이며</a:t>
            </a:r>
            <a:r>
              <a:rPr lang="en-US" altLang="ko-KR" sz="1300" dirty="0"/>
              <a:t>, 3-km</a:t>
            </a:r>
            <a:r>
              <a:rPr lang="ko-KR" altLang="en-US" sz="1300" dirty="0"/>
              <a:t>는 동</a:t>
            </a:r>
            <a:r>
              <a:rPr lang="en-US" altLang="ko-KR" sz="1300" dirty="0"/>
              <a:t>-</a:t>
            </a:r>
            <a:r>
              <a:rPr lang="ko-KR" altLang="en-US" sz="1300" dirty="0"/>
              <a:t>서로 </a:t>
            </a:r>
            <a:r>
              <a:rPr lang="en-US" altLang="ko-KR" sz="1300" dirty="0"/>
              <a:t>58</a:t>
            </a:r>
            <a:r>
              <a:rPr lang="ko-KR" altLang="en-US" sz="1300" dirty="0"/>
              <a:t>개</a:t>
            </a:r>
            <a:r>
              <a:rPr lang="en-US" altLang="ko-KR" sz="1300" dirty="0"/>
              <a:t>, </a:t>
            </a:r>
            <a:r>
              <a:rPr lang="ko-KR" altLang="en-US" sz="1300" dirty="0"/>
              <a:t>북</a:t>
            </a:r>
            <a:r>
              <a:rPr lang="en-US" altLang="ko-KR" sz="1300" dirty="0"/>
              <a:t>-</a:t>
            </a:r>
            <a:r>
              <a:rPr lang="ko-KR" altLang="en-US" sz="1300" dirty="0"/>
              <a:t>남으로 </a:t>
            </a:r>
            <a:r>
              <a:rPr lang="en-US" altLang="ko-KR" sz="1300" dirty="0"/>
              <a:t>61</a:t>
            </a:r>
            <a:r>
              <a:rPr lang="ko-KR" altLang="en-US" sz="1300" dirty="0"/>
              <a:t>개의 셀을 가진다</a:t>
            </a:r>
            <a:r>
              <a:rPr lang="en-US" altLang="ko-KR" sz="1300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EC4E3-A35F-4E9A-AA37-0794C332009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481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표는 기본적인 </a:t>
            </a:r>
            <a:r>
              <a:rPr lang="en-US" altLang="ko-KR" dirty="0" smtClean="0"/>
              <a:t>AQF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구축에 이용된 </a:t>
            </a:r>
            <a:r>
              <a:rPr lang="en-US" altLang="ko-KR" baseline="0" dirty="0" smtClean="0"/>
              <a:t>WRF </a:t>
            </a:r>
            <a:r>
              <a:rPr lang="ko-KR" altLang="en-US" baseline="0" dirty="0" smtClean="0"/>
              <a:t>모델의 물리 옵션을 보인 것이다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기본적인 물리 옵션 외에도 다른 옵션들에 대한 테스트를 수행하며</a:t>
            </a:r>
            <a:r>
              <a:rPr lang="en-US" altLang="ko-KR" baseline="0" dirty="0" smtClean="0"/>
              <a:t>,</a:t>
            </a:r>
          </a:p>
          <a:p>
            <a:r>
              <a:rPr lang="ko-KR" altLang="en-US" baseline="0" dirty="0" err="1" smtClean="0"/>
              <a:t>초기장과</a:t>
            </a:r>
            <a:r>
              <a:rPr lang="ko-KR" altLang="en-US" baseline="0" dirty="0" smtClean="0"/>
              <a:t> 입력자료에 따른 결과도 비교할 예정이다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EC4E3-A35F-4E9A-AA37-0794C332009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5510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300" dirty="0"/>
              <a:t>WRF</a:t>
            </a:r>
            <a:r>
              <a:rPr lang="ko-KR" altLang="en-US" sz="1300" dirty="0"/>
              <a:t>와 </a:t>
            </a:r>
            <a:r>
              <a:rPr lang="en-US" altLang="ko-KR" sz="1300" dirty="0"/>
              <a:t>MCIP</a:t>
            </a:r>
            <a:r>
              <a:rPr lang="ko-KR" altLang="en-US" sz="1300" dirty="0"/>
              <a:t>자료를 </a:t>
            </a:r>
            <a:r>
              <a:rPr lang="en-US" altLang="ko-KR" sz="1300" dirty="0"/>
              <a:t>60</a:t>
            </a:r>
            <a:r>
              <a:rPr lang="ko-KR" altLang="en-US" sz="1300" dirty="0"/>
              <a:t>시간 데이터를 도출하고 그 결과자료를 이용하여 </a:t>
            </a:r>
            <a:r>
              <a:rPr lang="en-US" altLang="ko-KR" sz="1300" dirty="0"/>
              <a:t>CMAQ, SMOKE, MEGAN</a:t>
            </a:r>
            <a:r>
              <a:rPr lang="ko-KR" altLang="en-US" sz="1300" dirty="0"/>
              <a:t>의 </a:t>
            </a:r>
            <a:r>
              <a:rPr lang="en-US" altLang="ko-KR" sz="1300" dirty="0"/>
              <a:t>57</a:t>
            </a:r>
            <a:r>
              <a:rPr lang="ko-KR" altLang="en-US" sz="1300" dirty="0"/>
              <a:t>시간 결과를 얻어낸다</a:t>
            </a:r>
            <a:r>
              <a:rPr lang="en-US" altLang="ko-KR" sz="1300" dirty="0"/>
              <a:t>. </a:t>
            </a:r>
          </a:p>
          <a:p>
            <a:pPr fontAlgn="base" latinLnBrk="1"/>
            <a:endParaRPr lang="ko-KR" altLang="en-US" sz="1300" dirty="0"/>
          </a:p>
          <a:p>
            <a:pPr fontAlgn="base" latinLnBrk="1"/>
            <a:r>
              <a:rPr lang="ko-KR" altLang="en-US" sz="1300" dirty="0" err="1"/>
              <a:t>초기장</a:t>
            </a:r>
            <a:r>
              <a:rPr lang="en-US" altLang="ko-KR" sz="1300" dirty="0"/>
              <a:t>(GFS)</a:t>
            </a:r>
            <a:r>
              <a:rPr lang="ko-KR" altLang="en-US" sz="1300" dirty="0"/>
              <a:t>를 </a:t>
            </a:r>
            <a:r>
              <a:rPr lang="en-US" altLang="ko-KR" sz="1300" dirty="0"/>
              <a:t>00</a:t>
            </a:r>
            <a:r>
              <a:rPr lang="ko-KR" altLang="en-US" sz="1300" dirty="0"/>
              <a:t>시 부터 </a:t>
            </a:r>
            <a:r>
              <a:rPr lang="en-US" altLang="ko-KR" sz="1300" dirty="0"/>
              <a:t>81</a:t>
            </a:r>
            <a:r>
              <a:rPr lang="ko-KR" altLang="en-US" sz="1300" dirty="0"/>
              <a:t>시 까지 데이터를 다운받고</a:t>
            </a:r>
            <a:r>
              <a:rPr lang="en-US" altLang="ko-KR" sz="1300" dirty="0"/>
              <a:t>, </a:t>
            </a:r>
            <a:r>
              <a:rPr lang="ko-KR" altLang="en-US" sz="1300" dirty="0"/>
              <a:t>그 중 </a:t>
            </a:r>
            <a:r>
              <a:rPr lang="en-US" altLang="ko-KR" sz="1300" dirty="0"/>
              <a:t>12UTC</a:t>
            </a:r>
            <a:r>
              <a:rPr lang="ko-KR" altLang="en-US" sz="1300" dirty="0"/>
              <a:t>부터 </a:t>
            </a:r>
            <a:r>
              <a:rPr lang="en-US" altLang="ko-KR" sz="1300" dirty="0"/>
              <a:t>72UTC</a:t>
            </a:r>
            <a:r>
              <a:rPr lang="ko-KR" altLang="en-US" sz="1300" dirty="0"/>
              <a:t>까지 </a:t>
            </a:r>
            <a:r>
              <a:rPr lang="en-US" altLang="ko-KR" sz="1300" dirty="0"/>
              <a:t>60h</a:t>
            </a:r>
            <a:r>
              <a:rPr lang="ko-KR" altLang="en-US" sz="1300" dirty="0"/>
              <a:t>를 </a:t>
            </a:r>
            <a:r>
              <a:rPr lang="en-US" altLang="ko-KR" sz="1300" dirty="0"/>
              <a:t>WRF</a:t>
            </a:r>
            <a:r>
              <a:rPr lang="ko-KR" altLang="en-US" sz="1300" dirty="0"/>
              <a:t>와 </a:t>
            </a:r>
            <a:r>
              <a:rPr lang="en-US" altLang="ko-KR" sz="1300" dirty="0"/>
              <a:t>MCIP</a:t>
            </a:r>
            <a:r>
              <a:rPr lang="ko-KR" altLang="en-US" sz="1300" dirty="0"/>
              <a:t>을 통해 데이터를 얻는다</a:t>
            </a:r>
            <a:r>
              <a:rPr lang="en-US" altLang="ko-KR" sz="1300" dirty="0"/>
              <a:t>.</a:t>
            </a:r>
            <a:endParaRPr lang="ko-KR" altLang="en-US" sz="1300" dirty="0"/>
          </a:p>
          <a:p>
            <a:pPr fontAlgn="base" latinLnBrk="1"/>
            <a:r>
              <a:rPr lang="en-US" altLang="ko-KR" sz="1300" dirty="0"/>
              <a:t>MCIP</a:t>
            </a:r>
            <a:r>
              <a:rPr lang="ko-KR" altLang="en-US" sz="1300" dirty="0"/>
              <a:t> 처리과정에서 생성된 기상자료 중 최초 </a:t>
            </a:r>
            <a:r>
              <a:rPr lang="en-US" altLang="ko-KR" sz="1300" dirty="0"/>
              <a:t>3</a:t>
            </a:r>
            <a:r>
              <a:rPr lang="ko-KR" altLang="en-US" sz="1300" dirty="0"/>
              <a:t>시간은 생략되고 나머지 </a:t>
            </a:r>
            <a:r>
              <a:rPr lang="en-US" altLang="ko-KR" sz="1300" dirty="0"/>
              <a:t>57h</a:t>
            </a:r>
            <a:r>
              <a:rPr lang="ko-KR" altLang="en-US" sz="1300" dirty="0"/>
              <a:t>를 </a:t>
            </a:r>
            <a:r>
              <a:rPr lang="en-US" altLang="ko-KR" sz="1300" dirty="0"/>
              <a:t>CMAQ, SMOKE, MEGAN</a:t>
            </a:r>
            <a:r>
              <a:rPr lang="ko-KR" altLang="en-US" sz="1300" dirty="0"/>
              <a:t>을 이용해 </a:t>
            </a:r>
            <a:r>
              <a:rPr lang="en-US" altLang="ko-KR" sz="1300" dirty="0"/>
              <a:t>data</a:t>
            </a:r>
            <a:r>
              <a:rPr lang="ko-KR" altLang="en-US" sz="1300" dirty="0"/>
              <a:t>를 얻어내 </a:t>
            </a:r>
            <a:endParaRPr lang="en-US" altLang="ko-KR" sz="1300" dirty="0"/>
          </a:p>
          <a:p>
            <a:pPr fontAlgn="base" latinLnBrk="1"/>
            <a:r>
              <a:rPr lang="ko-KR" altLang="en-US" sz="1300" dirty="0"/>
              <a:t>다음날 </a:t>
            </a:r>
            <a:r>
              <a:rPr lang="en-US" altLang="ko-KR" sz="1300" dirty="0"/>
              <a:t>00KST</a:t>
            </a:r>
            <a:r>
              <a:rPr lang="ko-KR" altLang="en-US" sz="1300" dirty="0"/>
              <a:t>부터 </a:t>
            </a:r>
            <a:r>
              <a:rPr lang="en-US" altLang="ko-KR" sz="1300" dirty="0"/>
              <a:t>48KST</a:t>
            </a:r>
            <a:r>
              <a:rPr lang="ko-KR" altLang="en-US" sz="1300" dirty="0"/>
              <a:t>까지 </a:t>
            </a:r>
            <a:r>
              <a:rPr lang="en-US" altLang="ko-KR" sz="1300" dirty="0"/>
              <a:t>2</a:t>
            </a:r>
            <a:r>
              <a:rPr lang="ko-KR" altLang="en-US" sz="1300" dirty="0"/>
              <a:t>일간의 예보자료를 얻어 낸다</a:t>
            </a:r>
            <a:r>
              <a:rPr lang="en-US" altLang="ko-KR" sz="1300" dirty="0"/>
              <a:t>.</a:t>
            </a:r>
            <a:endParaRPr lang="ko-KR" altLang="en-US" sz="1300" dirty="0"/>
          </a:p>
          <a:p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EC4E3-A35F-4E9A-AA37-0794C332009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69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 smtClean="0"/>
              <a:t>그림 </a:t>
            </a:r>
            <a:r>
              <a:rPr lang="en-US" altLang="ko-KR" baseline="0" dirty="0" smtClean="0"/>
              <a:t>1) </a:t>
            </a:r>
            <a:r>
              <a:rPr lang="ko-KR" altLang="en-US" baseline="0" dirty="0" smtClean="0"/>
              <a:t>다음 그림은 한국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중국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일본을 포함하는 동아시아 지역의 </a:t>
            </a:r>
            <a:r>
              <a:rPr lang="en-US" altLang="ko-KR" baseline="0" dirty="0" smtClean="0"/>
              <a:t>ASO4</a:t>
            </a:r>
            <a:r>
              <a:rPr lang="ko-KR" altLang="en-US" baseline="0" dirty="0" smtClean="0"/>
              <a:t>농도를 수평적으로 나타낸 그림이다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중국 중남부 지역에서 </a:t>
            </a:r>
            <a:r>
              <a:rPr lang="en-US" altLang="ko-KR" baseline="0" dirty="0" smtClean="0"/>
              <a:t>SO4</a:t>
            </a:r>
            <a:r>
              <a:rPr lang="ko-KR" altLang="en-US" baseline="0" dirty="0" smtClean="0"/>
              <a:t>농도가 </a:t>
            </a:r>
            <a:r>
              <a:rPr lang="en-US" altLang="ko-KR" baseline="0" dirty="0" smtClean="0"/>
              <a:t>30ug/m3</a:t>
            </a:r>
            <a:r>
              <a:rPr lang="ko-KR" altLang="en-US" baseline="0" dirty="0" smtClean="0"/>
              <a:t>로 가장 높은 농도를 보이며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남한 중북부 지역에서 </a:t>
            </a:r>
            <a:r>
              <a:rPr lang="en-US" altLang="ko-KR" baseline="0" dirty="0" smtClean="0"/>
              <a:t>3ug/m3 </a:t>
            </a:r>
            <a:r>
              <a:rPr lang="ko-KR" altLang="en-US" baseline="0" dirty="0" smtClean="0"/>
              <a:t>이하의 농도가 나타나 삼국 중 가장 낮은 농도를 보이는 것으로 나타났다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그림 </a:t>
            </a:r>
            <a:r>
              <a:rPr lang="en-US" altLang="ko-KR" baseline="0" dirty="0" smtClean="0"/>
              <a:t>2) </a:t>
            </a:r>
            <a:r>
              <a:rPr lang="ko-KR" altLang="en-US" baseline="0" dirty="0" smtClean="0"/>
              <a:t>위의 결과를 바탕으로 다음 그림과 같이 중국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남한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일본으로 영역을 구분하여 </a:t>
            </a:r>
            <a:r>
              <a:rPr lang="en-US" altLang="ko-KR" baseline="0" dirty="0" smtClean="0"/>
              <a:t>Surface layer</a:t>
            </a:r>
            <a:r>
              <a:rPr lang="ko-KR" altLang="en-US" baseline="0" dirty="0" smtClean="0"/>
              <a:t>의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각 국의 </a:t>
            </a:r>
            <a:r>
              <a:rPr lang="en-US" altLang="ko-KR" baseline="0" dirty="0" smtClean="0"/>
              <a:t>Sox </a:t>
            </a:r>
            <a:r>
              <a:rPr lang="ko-KR" altLang="en-US" baseline="0" dirty="0" smtClean="0"/>
              <a:t>배출량이 수도권</a:t>
            </a:r>
            <a:r>
              <a:rPr lang="en-US" altLang="ko-KR" baseline="0" dirty="0" smtClean="0"/>
              <a:t> Sulfate </a:t>
            </a:r>
            <a:r>
              <a:rPr lang="ko-KR" altLang="en-US" baseline="0" dirty="0" smtClean="0"/>
              <a:t>농도 변화에 대한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차 민감도 분석을 수행하였다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그림 </a:t>
            </a:r>
            <a:r>
              <a:rPr lang="en-US" altLang="ko-KR" baseline="0" dirty="0" smtClean="0"/>
              <a:t>3) </a:t>
            </a:r>
            <a:r>
              <a:rPr lang="ko-KR" altLang="en-US" baseline="0" dirty="0" smtClean="0"/>
              <a:t>그림 </a:t>
            </a:r>
            <a:r>
              <a:rPr lang="en-US" altLang="ko-KR" baseline="0" dirty="0" smtClean="0"/>
              <a:t>3</a:t>
            </a:r>
            <a:r>
              <a:rPr lang="ko-KR" altLang="en-US" baseline="0" dirty="0" smtClean="0"/>
              <a:t>은 수도권 지역을 대상으로 </a:t>
            </a:r>
            <a:r>
              <a:rPr lang="en-US" altLang="ko-KR" baseline="0" dirty="0" smtClean="0"/>
              <a:t>ASO4</a:t>
            </a:r>
            <a:r>
              <a:rPr lang="ko-KR" altLang="en-US" baseline="0" dirty="0" smtClean="0"/>
              <a:t>의 모사 농도와 함께 </a:t>
            </a:r>
            <a:r>
              <a:rPr lang="en-US" altLang="ko-KR" baseline="0" dirty="0" smtClean="0"/>
              <a:t>3</a:t>
            </a:r>
            <a:r>
              <a:rPr lang="ko-KR" altLang="en-US" baseline="0" dirty="0" smtClean="0"/>
              <a:t>국의 </a:t>
            </a:r>
            <a:r>
              <a:rPr lang="en-US" altLang="ko-KR" baseline="0" dirty="0" smtClean="0"/>
              <a:t>Sox </a:t>
            </a:r>
            <a:r>
              <a:rPr lang="ko-KR" altLang="en-US" baseline="0" dirty="0" smtClean="0"/>
              <a:t>배출량에 따른 수도권 </a:t>
            </a:r>
            <a:r>
              <a:rPr lang="en-US" altLang="ko-KR" baseline="0" dirty="0" smtClean="0"/>
              <a:t>ASO4 </a:t>
            </a:r>
            <a:r>
              <a:rPr lang="ko-KR" altLang="en-US" baseline="0" dirty="0" smtClean="0"/>
              <a:t>농도 변화에 대한 민감도 계수를 함께 나타낸 것이다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 </a:t>
            </a:r>
          </a:p>
          <a:p>
            <a:pPr defTabSz="990752">
              <a:defRPr/>
            </a:pPr>
            <a:r>
              <a:rPr lang="ko-KR" altLang="en-US" baseline="0" dirty="0" smtClean="0"/>
              <a:t>수평적으로 나타낸 그림으로부터 중국 </a:t>
            </a:r>
            <a:r>
              <a:rPr lang="en-US" altLang="ko-KR" baseline="0" dirty="0" smtClean="0"/>
              <a:t>Sox </a:t>
            </a:r>
            <a:r>
              <a:rPr lang="ko-KR" altLang="en-US" baseline="0" dirty="0" smtClean="0"/>
              <a:t>배출량이 수도권의 </a:t>
            </a:r>
            <a:r>
              <a:rPr lang="en-US" altLang="ko-KR" baseline="0" dirty="0" smtClean="0"/>
              <a:t>ASO4 </a:t>
            </a:r>
            <a:r>
              <a:rPr lang="ko-KR" altLang="en-US" baseline="0" dirty="0" smtClean="0"/>
              <a:t>농도 변화에 대한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민감도가 가장 큰 것을 알 수 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모사 대상 일의 </a:t>
            </a:r>
            <a:r>
              <a:rPr lang="en-US" altLang="ko-KR" baseline="0" dirty="0" smtClean="0"/>
              <a:t>ASO4</a:t>
            </a:r>
            <a:r>
              <a:rPr lang="ko-KR" altLang="en-US" baseline="0" dirty="0" smtClean="0"/>
              <a:t>농도는 </a:t>
            </a:r>
            <a:r>
              <a:rPr lang="en-US" altLang="ko-KR" baseline="0" dirty="0" smtClean="0"/>
              <a:t>1~3ug/m3</a:t>
            </a:r>
            <a:r>
              <a:rPr lang="ko-KR" altLang="en-US" baseline="0" dirty="0" smtClean="0"/>
              <a:t> 정도로 모사되었으며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중국 배출량의 민감도가 지배적인 것으로 나타났다</a:t>
            </a:r>
            <a:r>
              <a:rPr lang="en-US" altLang="ko-KR" baseline="0" dirty="0" smtClean="0"/>
              <a:t>. </a:t>
            </a:r>
          </a:p>
          <a:p>
            <a:pPr defTabSz="990752">
              <a:defRPr/>
            </a:pPr>
            <a:r>
              <a:rPr lang="ko-KR" altLang="en-US" baseline="0" dirty="0" smtClean="0"/>
              <a:t>해당 모사일 </a:t>
            </a:r>
            <a:r>
              <a:rPr lang="en-US" altLang="ko-KR" baseline="0" dirty="0" smtClean="0"/>
              <a:t>17</a:t>
            </a:r>
            <a:r>
              <a:rPr lang="ko-KR" altLang="en-US" baseline="0" dirty="0" smtClean="0"/>
              <a:t>시의 </a:t>
            </a:r>
            <a:r>
              <a:rPr lang="en-US" altLang="ko-KR" baseline="0" dirty="0" smtClean="0"/>
              <a:t>ASO4</a:t>
            </a:r>
            <a:r>
              <a:rPr lang="ko-KR" altLang="en-US" baseline="0" dirty="0" smtClean="0"/>
              <a:t> 모사 농도는 약 </a:t>
            </a:r>
            <a:r>
              <a:rPr lang="en-US" altLang="ko-KR" baseline="0" dirty="0" smtClean="0"/>
              <a:t>3ug/m3</a:t>
            </a:r>
            <a:r>
              <a:rPr lang="ko-KR" altLang="en-US" baseline="0" dirty="0" smtClean="0"/>
              <a:t>이며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중국 배출량에 대한 민감도가 </a:t>
            </a:r>
            <a:r>
              <a:rPr lang="en-US" altLang="ko-KR" baseline="0" dirty="0" smtClean="0"/>
              <a:t>2ug/m3</a:t>
            </a:r>
            <a:r>
              <a:rPr lang="ko-KR" altLang="en-US" baseline="0" dirty="0" smtClean="0"/>
              <a:t>으로 분석되었다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이는 중국의 </a:t>
            </a:r>
            <a:r>
              <a:rPr lang="en-US" altLang="ko-KR" baseline="0" dirty="0" smtClean="0"/>
              <a:t>Sox</a:t>
            </a:r>
            <a:r>
              <a:rPr lang="ko-KR" altLang="en-US" baseline="0" dirty="0" smtClean="0"/>
              <a:t>배출량을 </a:t>
            </a:r>
            <a:r>
              <a:rPr lang="en-US" altLang="ko-KR" baseline="0" dirty="0" smtClean="0"/>
              <a:t>10% </a:t>
            </a:r>
            <a:r>
              <a:rPr lang="ko-KR" altLang="en-US" baseline="0" dirty="0" smtClean="0"/>
              <a:t>감소시킬 경우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수도권 지역에서 </a:t>
            </a:r>
            <a:r>
              <a:rPr lang="en-US" altLang="ko-KR" baseline="0" dirty="0" smtClean="0"/>
              <a:t>ASO4</a:t>
            </a:r>
            <a:r>
              <a:rPr lang="ko-KR" altLang="en-US" baseline="0" dirty="0" smtClean="0"/>
              <a:t>의 농도가 </a:t>
            </a:r>
            <a:r>
              <a:rPr lang="en-US" altLang="ko-KR" baseline="0" dirty="0" smtClean="0"/>
              <a:t>0.2ug/m3 </a:t>
            </a:r>
            <a:r>
              <a:rPr lang="ko-KR" altLang="en-US" baseline="0" dirty="0" smtClean="0"/>
              <a:t>감소할 수 있다는 것을 의미한다</a:t>
            </a:r>
            <a:r>
              <a:rPr lang="en-US" altLang="ko-KR" baseline="0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EC4E3-A35F-4E9A-AA37-0794C332009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783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ko-KR" altLang="en-US" dirty="0" smtClean="0"/>
              <a:t>다음은 국내 </a:t>
            </a:r>
            <a:r>
              <a:rPr lang="en-US" altLang="ko-KR" dirty="0" smtClean="0"/>
              <a:t>ASO4</a:t>
            </a:r>
            <a:r>
              <a:rPr lang="ko-KR" altLang="en-US" dirty="0" smtClean="0"/>
              <a:t>의 농도</a:t>
            </a:r>
            <a:r>
              <a:rPr lang="ko-KR" altLang="en-US" baseline="0" dirty="0" smtClean="0"/>
              <a:t> 분포를 수평적으로 나타내고</a:t>
            </a:r>
            <a:r>
              <a:rPr lang="en-US" altLang="ko-KR" baseline="0" dirty="0" smtClean="0"/>
              <a:t>, ASO4</a:t>
            </a:r>
            <a:r>
              <a:rPr lang="ko-KR" altLang="en-US" baseline="0" dirty="0" smtClean="0"/>
              <a:t>의 배출량</a:t>
            </a:r>
            <a:r>
              <a:rPr lang="en-US" altLang="ko-KR" baseline="0" dirty="0" smtClean="0"/>
              <a:t>, ASO4 gas, ASO4</a:t>
            </a:r>
            <a:r>
              <a:rPr lang="ko-KR" altLang="en-US" baseline="0" dirty="0" smtClean="0"/>
              <a:t>의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배경농도와</a:t>
            </a:r>
            <a:r>
              <a:rPr lang="en-US" altLang="ko-KR" baseline="0" dirty="0" smtClean="0"/>
              <a:t> ASO4 </a:t>
            </a:r>
            <a:r>
              <a:rPr lang="ko-KR" altLang="en-US" baseline="0" dirty="0" smtClean="0"/>
              <a:t>산화물로 구분하여 수도권 지역의 </a:t>
            </a:r>
            <a:r>
              <a:rPr lang="en-US" altLang="ko-KR" baseline="0" dirty="0" smtClean="0"/>
              <a:t>ASO4 </a:t>
            </a:r>
            <a:r>
              <a:rPr lang="ko-KR" altLang="en-US" baseline="0" dirty="0" smtClean="0"/>
              <a:t>농도에 대한 이들의 영향을 분석한 내용이다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먼저 국내의 </a:t>
            </a:r>
            <a:r>
              <a:rPr lang="en-US" altLang="ko-KR" baseline="0" dirty="0" smtClean="0"/>
              <a:t>ASO4 </a:t>
            </a:r>
            <a:r>
              <a:rPr lang="ko-KR" altLang="en-US" baseline="0" dirty="0" smtClean="0"/>
              <a:t>농도 분포를 나타낸 그림에서 서울 및 수도권 지역의 </a:t>
            </a:r>
            <a:r>
              <a:rPr lang="en-US" altLang="ko-KR" baseline="0" dirty="0" smtClean="0"/>
              <a:t>ASO4</a:t>
            </a:r>
            <a:r>
              <a:rPr lang="ko-KR" altLang="en-US" baseline="0" dirty="0" smtClean="0"/>
              <a:t>농도가 </a:t>
            </a:r>
            <a:r>
              <a:rPr lang="en-US" altLang="ko-KR" baseline="0" dirty="0" smtClean="0"/>
              <a:t>20ug/m3</a:t>
            </a:r>
            <a:r>
              <a:rPr lang="ko-KR" altLang="en-US" baseline="0" dirty="0" smtClean="0"/>
              <a:t>이상인 것으로 나타나 비교적 고농도로 분포하고 있는 것으로 분석되었고</a:t>
            </a:r>
            <a:r>
              <a:rPr lang="en-US" altLang="ko-KR" baseline="0" dirty="0" smtClean="0"/>
              <a:t>, ASO4 </a:t>
            </a:r>
            <a:r>
              <a:rPr lang="ko-KR" altLang="en-US" baseline="0" dirty="0" smtClean="0"/>
              <a:t>산화물의 영향이 가장 높은 것으로 나타났다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해당 </a:t>
            </a:r>
            <a:r>
              <a:rPr lang="ko-KR" altLang="en-US" baseline="0" dirty="0" err="1" smtClean="0"/>
              <a:t>모사일에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수도권 지역의 </a:t>
            </a:r>
            <a:r>
              <a:rPr lang="en-US" altLang="ko-KR" baseline="0" dirty="0" smtClean="0"/>
              <a:t>ASO4 </a:t>
            </a:r>
            <a:r>
              <a:rPr lang="ko-KR" altLang="en-US" baseline="0" dirty="0" smtClean="0"/>
              <a:t>모사 농도는 최저 </a:t>
            </a:r>
            <a:r>
              <a:rPr lang="en-US" altLang="ko-KR" baseline="0" dirty="0" smtClean="0"/>
              <a:t>1ug/m3 </a:t>
            </a:r>
            <a:r>
              <a:rPr lang="ko-KR" altLang="en-US" baseline="0" dirty="0" smtClean="0"/>
              <a:t>이상에서 최고 </a:t>
            </a:r>
            <a:r>
              <a:rPr lang="en-US" altLang="ko-KR" baseline="0" dirty="0" smtClean="0"/>
              <a:t>4.5ug/m3 </a:t>
            </a:r>
            <a:r>
              <a:rPr lang="ko-KR" altLang="en-US" baseline="0" dirty="0" smtClean="0"/>
              <a:t>이상으로 모사되었으며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오전 </a:t>
            </a:r>
            <a:r>
              <a:rPr lang="en-US" altLang="ko-KR" baseline="0" dirty="0" smtClean="0"/>
              <a:t>00</a:t>
            </a:r>
            <a:r>
              <a:rPr lang="ko-KR" altLang="en-US" baseline="0" dirty="0" smtClean="0"/>
              <a:t>시에 가장 높은 모사 농도를 보이고 오전 </a:t>
            </a:r>
            <a:r>
              <a:rPr lang="en-US" altLang="ko-KR" baseline="0" dirty="0" smtClean="0"/>
              <a:t>06</a:t>
            </a:r>
            <a:r>
              <a:rPr lang="ko-KR" altLang="en-US" baseline="0" dirty="0" smtClean="0"/>
              <a:t>시까지 급격한 감소 추세를 보인다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이때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모사된 농도에 가장 높은 영향은 </a:t>
            </a:r>
            <a:r>
              <a:rPr lang="en-US" altLang="ko-KR" baseline="0" dirty="0" smtClean="0"/>
              <a:t>ASO4 </a:t>
            </a:r>
            <a:r>
              <a:rPr lang="ko-KR" altLang="en-US" baseline="0" dirty="0" smtClean="0"/>
              <a:t>산화물에 의한 것으로 분석되었으며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오전 </a:t>
            </a:r>
            <a:r>
              <a:rPr lang="en-US" altLang="ko-KR" baseline="0" dirty="0" smtClean="0"/>
              <a:t>06</a:t>
            </a:r>
            <a:r>
              <a:rPr lang="ko-KR" altLang="en-US" baseline="0" dirty="0" smtClean="0"/>
              <a:t>시 이후 </a:t>
            </a:r>
            <a:r>
              <a:rPr lang="en-US" altLang="ko-KR" baseline="0" dirty="0" smtClean="0"/>
              <a:t>ASO4</a:t>
            </a:r>
            <a:r>
              <a:rPr lang="ko-KR" altLang="en-US" baseline="0" dirty="0" smtClean="0"/>
              <a:t>의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배경농도의 기여도가 점차 증가하고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12</a:t>
            </a:r>
            <a:r>
              <a:rPr lang="ko-KR" altLang="en-US" baseline="0" dirty="0" smtClean="0"/>
              <a:t>시 이후 </a:t>
            </a:r>
            <a:r>
              <a:rPr lang="en-US" altLang="ko-KR" baseline="0" dirty="0" smtClean="0"/>
              <a:t>ASO4 gas</a:t>
            </a:r>
            <a:r>
              <a:rPr lang="ko-KR" altLang="en-US" baseline="0" dirty="0" smtClean="0"/>
              <a:t>와 </a:t>
            </a:r>
            <a:r>
              <a:rPr lang="en-US" altLang="ko-KR" baseline="0" dirty="0" smtClean="0"/>
              <a:t>ASO4 </a:t>
            </a:r>
            <a:r>
              <a:rPr lang="ko-KR" altLang="en-US" baseline="0" dirty="0" smtClean="0"/>
              <a:t>배출량의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기여도가 나타난다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여기서 주목할 점은 오전 시간대에서 야간으로 갈수록 지배적이었던 </a:t>
            </a:r>
            <a:r>
              <a:rPr lang="en-US" altLang="ko-KR" baseline="0" dirty="0" smtClean="0"/>
              <a:t>ASO4 </a:t>
            </a:r>
            <a:r>
              <a:rPr lang="ko-KR" altLang="en-US" baseline="0" dirty="0" smtClean="0"/>
              <a:t>산화물의 영향이 줄고 배경농도의 기여도가 점차 증가하여 야간 시간대에는 지배적인 영향을 미친다는 점이다</a:t>
            </a:r>
            <a:r>
              <a:rPr lang="en-US" altLang="ko-KR" baseline="0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EC4E3-A35F-4E9A-AA37-0794C332009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808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wmf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3" name="Group 131"/>
          <p:cNvGrpSpPr>
            <a:grpSpLocks/>
          </p:cNvGrpSpPr>
          <p:nvPr/>
        </p:nvGrpSpPr>
        <p:grpSpPr bwMode="auto">
          <a:xfrm flipH="1">
            <a:off x="12700" y="692150"/>
            <a:ext cx="9093200" cy="6165850"/>
            <a:chOff x="0" y="436"/>
            <a:chExt cx="5760" cy="3884"/>
          </a:xfrm>
        </p:grpSpPr>
        <p:sp>
          <p:nvSpPr>
            <p:cNvPr id="3204" name="Line 13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94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05" name="Line 13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347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06" name="Line 13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06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07" name="Line 13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340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08" name="Line 13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78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09" name="Line 13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16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10" name="Line 13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61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11" name="Line 13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065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12" name="Line 14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51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13" name="Line 14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0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14" name="Line 14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4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15" name="Line 14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19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16" name="Line 14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89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17" name="Line 14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58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18" name="Line 146"/>
            <p:cNvSpPr>
              <a:spLocks noChangeShapeType="1"/>
            </p:cNvSpPr>
            <p:nvPr userDrawn="1"/>
          </p:nvSpPr>
          <p:spPr bwMode="gray">
            <a:xfrm>
              <a:off x="1515" y="462"/>
              <a:ext cx="4245" cy="130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19" name="Line 14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0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20" name="Line 14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83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21" name="Line 14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61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22" name="Line 15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4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23" name="Line 15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24" name="Line 15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3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25" name="Line 153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26" name="Line 154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25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27" name="Line 155"/>
            <p:cNvSpPr>
              <a:spLocks noChangeShapeType="1"/>
            </p:cNvSpPr>
            <p:nvPr userDrawn="1"/>
          </p:nvSpPr>
          <p:spPr bwMode="gray">
            <a:xfrm flipH="1">
              <a:off x="0" y="462"/>
              <a:ext cx="1461" cy="346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28" name="Line 156"/>
            <p:cNvSpPr>
              <a:spLocks noChangeShapeType="1"/>
            </p:cNvSpPr>
            <p:nvPr userDrawn="1"/>
          </p:nvSpPr>
          <p:spPr bwMode="gray">
            <a:xfrm flipH="1">
              <a:off x="249" y="463"/>
              <a:ext cx="1215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29" name="Line 157"/>
            <p:cNvSpPr>
              <a:spLocks noChangeShapeType="1"/>
            </p:cNvSpPr>
            <p:nvPr userDrawn="1"/>
          </p:nvSpPr>
          <p:spPr bwMode="gray">
            <a:xfrm flipH="1">
              <a:off x="657" y="472"/>
              <a:ext cx="808" cy="384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30" name="Line 158"/>
            <p:cNvSpPr>
              <a:spLocks noChangeShapeType="1"/>
            </p:cNvSpPr>
            <p:nvPr userDrawn="1"/>
          </p:nvSpPr>
          <p:spPr bwMode="gray">
            <a:xfrm flipH="1">
              <a:off x="1066" y="463"/>
              <a:ext cx="404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31" name="Line 159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87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32" name="Line 160"/>
            <p:cNvSpPr>
              <a:spLocks noChangeShapeType="1"/>
            </p:cNvSpPr>
            <p:nvPr userDrawn="1"/>
          </p:nvSpPr>
          <p:spPr bwMode="gray">
            <a:xfrm flipH="1">
              <a:off x="0" y="466"/>
              <a:ext cx="1447" cy="132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33" name="Line 161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89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34" name="Line 162"/>
            <p:cNvSpPr>
              <a:spLocks noChangeShapeType="1"/>
            </p:cNvSpPr>
            <p:nvPr userDrawn="1"/>
          </p:nvSpPr>
          <p:spPr bwMode="gray">
            <a:xfrm flipH="1">
              <a:off x="0" y="471"/>
              <a:ext cx="1435" cy="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35" name="Line 163"/>
            <p:cNvSpPr>
              <a:spLocks noChangeShapeType="1"/>
            </p:cNvSpPr>
            <p:nvPr userDrawn="1"/>
          </p:nvSpPr>
          <p:spPr bwMode="gray">
            <a:xfrm flipH="1">
              <a:off x="0" y="463"/>
              <a:ext cx="1464" cy="20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36" name="Line 164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2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3237" name="Group 165"/>
            <p:cNvGrpSpPr>
              <a:grpSpLocks/>
            </p:cNvGrpSpPr>
            <p:nvPr userDrawn="1"/>
          </p:nvGrpSpPr>
          <p:grpSpPr bwMode="auto">
            <a:xfrm>
              <a:off x="0" y="2063"/>
              <a:ext cx="5760" cy="1220"/>
              <a:chOff x="235" y="2750"/>
              <a:chExt cx="5241" cy="699"/>
            </a:xfrm>
          </p:grpSpPr>
          <p:sp>
            <p:nvSpPr>
              <p:cNvPr id="3238" name="Line 166"/>
              <p:cNvSpPr>
                <a:spLocks noChangeShapeType="1"/>
              </p:cNvSpPr>
              <p:nvPr/>
            </p:nvSpPr>
            <p:spPr bwMode="gray">
              <a:xfrm>
                <a:off x="235" y="3449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239" name="Line 167"/>
              <p:cNvSpPr>
                <a:spLocks noChangeShapeType="1"/>
              </p:cNvSpPr>
              <p:nvPr/>
            </p:nvSpPr>
            <p:spPr bwMode="gray">
              <a:xfrm>
                <a:off x="235" y="3191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240" name="Line 168"/>
              <p:cNvSpPr>
                <a:spLocks noChangeShapeType="1"/>
              </p:cNvSpPr>
              <p:nvPr/>
            </p:nvSpPr>
            <p:spPr bwMode="gray">
              <a:xfrm>
                <a:off x="235" y="2958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241" name="Line 169"/>
              <p:cNvSpPr>
                <a:spLocks noChangeShapeType="1"/>
              </p:cNvSpPr>
              <p:nvPr/>
            </p:nvSpPr>
            <p:spPr bwMode="gray">
              <a:xfrm>
                <a:off x="235" y="2750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3242" name="Line 170"/>
            <p:cNvSpPr>
              <a:spLocks noChangeShapeType="1"/>
            </p:cNvSpPr>
            <p:nvPr userDrawn="1"/>
          </p:nvSpPr>
          <p:spPr bwMode="gray">
            <a:xfrm>
              <a:off x="0" y="1753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43" name="Line 171"/>
            <p:cNvSpPr>
              <a:spLocks noChangeShapeType="1"/>
            </p:cNvSpPr>
            <p:nvPr userDrawn="1"/>
          </p:nvSpPr>
          <p:spPr bwMode="gray">
            <a:xfrm flipV="1">
              <a:off x="0" y="1455"/>
              <a:ext cx="5760" cy="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44" name="Line 172"/>
            <p:cNvSpPr>
              <a:spLocks noChangeShapeType="1"/>
            </p:cNvSpPr>
            <p:nvPr userDrawn="1"/>
          </p:nvSpPr>
          <p:spPr bwMode="gray">
            <a:xfrm>
              <a:off x="0" y="1182"/>
              <a:ext cx="5760" cy="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45" name="Line 173"/>
            <p:cNvSpPr>
              <a:spLocks noChangeShapeType="1"/>
            </p:cNvSpPr>
            <p:nvPr userDrawn="1"/>
          </p:nvSpPr>
          <p:spPr bwMode="gray">
            <a:xfrm>
              <a:off x="0" y="965"/>
              <a:ext cx="573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46" name="Line 174"/>
            <p:cNvSpPr>
              <a:spLocks noChangeShapeType="1"/>
            </p:cNvSpPr>
            <p:nvPr userDrawn="1"/>
          </p:nvSpPr>
          <p:spPr bwMode="gray">
            <a:xfrm flipV="1">
              <a:off x="0" y="780"/>
              <a:ext cx="5760" cy="1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47" name="Line 175"/>
            <p:cNvSpPr>
              <a:spLocks noChangeShapeType="1"/>
            </p:cNvSpPr>
            <p:nvPr userDrawn="1"/>
          </p:nvSpPr>
          <p:spPr bwMode="gray">
            <a:xfrm>
              <a:off x="0" y="661"/>
              <a:ext cx="5760" cy="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48" name="Line 176"/>
            <p:cNvSpPr>
              <a:spLocks noChangeShapeType="1"/>
            </p:cNvSpPr>
            <p:nvPr userDrawn="1"/>
          </p:nvSpPr>
          <p:spPr bwMode="gray">
            <a:xfrm flipV="1">
              <a:off x="0" y="558"/>
              <a:ext cx="5760" cy="1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49" name="Line 177"/>
            <p:cNvSpPr>
              <a:spLocks noChangeShapeType="1"/>
            </p:cNvSpPr>
            <p:nvPr userDrawn="1"/>
          </p:nvSpPr>
          <p:spPr bwMode="gray">
            <a:xfrm>
              <a:off x="25" y="521"/>
              <a:ext cx="5735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50" name="Line 178"/>
            <p:cNvSpPr>
              <a:spLocks noChangeShapeType="1"/>
            </p:cNvSpPr>
            <p:nvPr userDrawn="1"/>
          </p:nvSpPr>
          <p:spPr bwMode="gray">
            <a:xfrm>
              <a:off x="0" y="482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57200" y="5334000"/>
            <a:ext cx="70866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  <a:endParaRPr lang="en-US" altLang="ko-KR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fld id="{30A41085-83FE-446A-BB7F-FD573A06DBE3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r>
              <a:rPr lang="fr-FR" altLang="ko-KR" smtClean="0"/>
              <a:t>Ajou University AQML</a:t>
            </a:r>
            <a:endParaRPr lang="ko-KR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172200" y="6477000"/>
            <a:ext cx="685800" cy="244475"/>
          </a:xfrm>
        </p:spPr>
        <p:txBody>
          <a:bodyPr/>
          <a:lstStyle>
            <a:lvl1pPr>
              <a:defRPr sz="1200"/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3251" name="Group 179"/>
          <p:cNvGrpSpPr>
            <a:grpSpLocks/>
          </p:cNvGrpSpPr>
          <p:nvPr/>
        </p:nvGrpSpPr>
        <p:grpSpPr bwMode="auto">
          <a:xfrm flipH="1">
            <a:off x="0" y="0"/>
            <a:ext cx="9144000" cy="2159000"/>
            <a:chOff x="-1" y="0"/>
            <a:chExt cx="5769" cy="1360"/>
          </a:xfrm>
        </p:grpSpPr>
        <p:sp>
          <p:nvSpPr>
            <p:cNvPr id="3252" name="Freeform 180"/>
            <p:cNvSpPr>
              <a:spLocks/>
            </p:cNvSpPr>
            <p:nvPr/>
          </p:nvSpPr>
          <p:spPr bwMode="gray">
            <a:xfrm>
              <a:off x="0" y="0"/>
              <a:ext cx="5768" cy="1360"/>
            </a:xfrm>
            <a:custGeom>
              <a:avLst/>
              <a:gdLst>
                <a:gd name="T0" fmla="*/ 0 w 5768"/>
                <a:gd name="T1" fmla="*/ 0 h 1360"/>
                <a:gd name="T2" fmla="*/ 0 w 5768"/>
                <a:gd name="T3" fmla="*/ 616 h 1360"/>
                <a:gd name="T4" fmla="*/ 1496 w 5768"/>
                <a:gd name="T5" fmla="*/ 460 h 1360"/>
                <a:gd name="T6" fmla="*/ 5768 w 5768"/>
                <a:gd name="T7" fmla="*/ 1360 h 1360"/>
                <a:gd name="T8" fmla="*/ 5768 w 5768"/>
                <a:gd name="T9" fmla="*/ 0 h 1360"/>
                <a:gd name="T10" fmla="*/ 0 w 5768"/>
                <a:gd name="T11" fmla="*/ 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8" h="1360">
                  <a:moveTo>
                    <a:pt x="0" y="0"/>
                  </a:moveTo>
                  <a:lnTo>
                    <a:pt x="0" y="616"/>
                  </a:lnTo>
                  <a:cubicBezTo>
                    <a:pt x="72" y="608"/>
                    <a:pt x="264" y="510"/>
                    <a:pt x="1496" y="460"/>
                  </a:cubicBezTo>
                  <a:cubicBezTo>
                    <a:pt x="2728" y="411"/>
                    <a:pt x="4632" y="672"/>
                    <a:pt x="5768" y="1360"/>
                  </a:cubicBezTo>
                  <a:lnTo>
                    <a:pt x="5768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53" name="Freeform 181"/>
            <p:cNvSpPr>
              <a:spLocks/>
            </p:cNvSpPr>
            <p:nvPr/>
          </p:nvSpPr>
          <p:spPr bwMode="gray">
            <a:xfrm>
              <a:off x="-1" y="0"/>
              <a:ext cx="5761" cy="1104"/>
            </a:xfrm>
            <a:custGeom>
              <a:avLst/>
              <a:gdLst>
                <a:gd name="T0" fmla="*/ 0 w 5761"/>
                <a:gd name="T1" fmla="*/ 0 h 1104"/>
                <a:gd name="T2" fmla="*/ 0 w 5761"/>
                <a:gd name="T3" fmla="*/ 632 h 1104"/>
                <a:gd name="T4" fmla="*/ 1521 w 5761"/>
                <a:gd name="T5" fmla="*/ 448 h 1104"/>
                <a:gd name="T6" fmla="*/ 5761 w 5761"/>
                <a:gd name="T7" fmla="*/ 1104 h 1104"/>
                <a:gd name="T8" fmla="*/ 5760 w 5761"/>
                <a:gd name="T9" fmla="*/ 8 h 1104"/>
                <a:gd name="T10" fmla="*/ 0 w 5761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1" h="1104">
                  <a:moveTo>
                    <a:pt x="0" y="0"/>
                  </a:moveTo>
                  <a:lnTo>
                    <a:pt x="0" y="632"/>
                  </a:lnTo>
                  <a:cubicBezTo>
                    <a:pt x="72" y="625"/>
                    <a:pt x="401" y="504"/>
                    <a:pt x="1521" y="448"/>
                  </a:cubicBezTo>
                  <a:cubicBezTo>
                    <a:pt x="2641" y="392"/>
                    <a:pt x="4505" y="504"/>
                    <a:pt x="5761" y="1104"/>
                  </a:cubicBezTo>
                  <a:lnTo>
                    <a:pt x="5760" y="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3254" name="Picture 182" descr="figure07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638800" y="3124200"/>
            <a:ext cx="2447925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5" name="Picture 183" descr="figure07_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019925" y="4005263"/>
            <a:ext cx="2124075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6" name="Picture 184" descr="figure07_o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227763" y="4868863"/>
            <a:ext cx="16192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58" name="Rectangle 186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57200" y="4191000"/>
            <a:ext cx="5410200" cy="1219200"/>
          </a:xfr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/>
                    </a:gs>
                    <a:gs pos="50000">
                      <a:schemeClr val="hlink"/>
                    </a:gs>
                    <a:gs pos="100000">
                      <a:schemeClr val="tx1"/>
                    </a:gs>
                  </a:gsLst>
                  <a:lin ang="0" scaled="1"/>
                </a:gradFill>
              </a14:hiddenFill>
            </a:ext>
          </a:extLst>
        </p:spPr>
        <p:txBody>
          <a:bodyPr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ko-KR" altLang="en-US" noProof="0" smtClean="0"/>
              <a:t>마스터 제목 스타일 편집</a:t>
            </a:r>
            <a:endParaRPr lang="en-US" altLang="ko-KR" noProof="0" smtClean="0"/>
          </a:p>
        </p:txBody>
      </p:sp>
      <p:pic>
        <p:nvPicPr>
          <p:cNvPr id="3260" name="Picture 4" descr="basic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6303963"/>
            <a:ext cx="1843087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5B44DD-4D6D-46D7-A4CC-527B4A871719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3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3238" y="209550"/>
            <a:ext cx="2024062" cy="60531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776288" y="209550"/>
            <a:ext cx="5924550" cy="60531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E3A67F-E1B9-4184-8EDF-43ABB81A5668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5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85900" y="209550"/>
            <a:ext cx="7391400" cy="563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776288" y="1347788"/>
            <a:ext cx="7758112" cy="4914900"/>
          </a:xfrm>
        </p:spPr>
        <p:txBody>
          <a:bodyPr/>
          <a:lstStyle/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2937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983164C1-2D8A-4BBC-8C13-7499AC4F337A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2937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Ajou University AQML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2937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8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5693" y="273050"/>
            <a:ext cx="8234204" cy="114458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5692" y="6216650"/>
            <a:ext cx="2135558" cy="503238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742" y="6216650"/>
            <a:ext cx="2897691" cy="503238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5926" y="6216650"/>
            <a:ext cx="2135558" cy="503238"/>
          </a:xfrm>
        </p:spPr>
        <p:txBody>
          <a:bodyPr/>
          <a:lstStyle>
            <a:lvl1pPr>
              <a:defRPr/>
            </a:lvl1pPr>
          </a:lstStyle>
          <a:p>
            <a:fld id="{307118B6-744E-4703-A673-BC5974CF55E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7502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5B22BDC-18AD-4E2E-BA2C-031547E27DCA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697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77A288-DD83-4BB5-8E86-1D4C269D3CD4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4A7766-A82A-4CA3-9E87-F0F4CCF52F75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2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76288" y="1347788"/>
            <a:ext cx="3802062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30750" y="1347788"/>
            <a:ext cx="380365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9F51B-288B-4CEF-A344-51DCF3D3B4CD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1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97B8AB-10E4-47E6-BF55-C22A43EF13B5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2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644150-E63F-4A59-BF65-6C1E4BCCBE4E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4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2469B9-7083-4950-A768-AA9A0606D353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3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BE0C2B-9BF2-473E-BD0F-9070AB90121A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30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64FF75-F76B-484E-861F-532823266F61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0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-12700" y="692150"/>
            <a:ext cx="9144000" cy="6165850"/>
            <a:chOff x="0" y="436"/>
            <a:chExt cx="5760" cy="3884"/>
          </a:xfrm>
        </p:grpSpPr>
        <p:sp>
          <p:nvSpPr>
            <p:cNvPr id="1040" name="Line 1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94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41" name="Line 1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347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42" name="Line 1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06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43" name="Line 1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340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44" name="Line 2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78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45" name="Line 2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16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46" name="Line 2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61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47" name="Line 2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065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51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49" name="Line 2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0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50" name="Line 2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4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51" name="Line 2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19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52" name="Line 2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89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53" name="Line 2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58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54" name="Line 30"/>
            <p:cNvSpPr>
              <a:spLocks noChangeShapeType="1"/>
            </p:cNvSpPr>
            <p:nvPr userDrawn="1"/>
          </p:nvSpPr>
          <p:spPr bwMode="gray">
            <a:xfrm>
              <a:off x="1515" y="462"/>
              <a:ext cx="4245" cy="130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55" name="Line 3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0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56" name="Line 3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83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57" name="Line 3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61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58" name="Line 3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4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59" name="Line 3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0" name="Line 3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3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1" name="Line 37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2" name="Line 38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25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3" name="Line 39"/>
            <p:cNvSpPr>
              <a:spLocks noChangeShapeType="1"/>
            </p:cNvSpPr>
            <p:nvPr userDrawn="1"/>
          </p:nvSpPr>
          <p:spPr bwMode="gray">
            <a:xfrm flipH="1">
              <a:off x="0" y="462"/>
              <a:ext cx="1461" cy="346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4" name="Line 40"/>
            <p:cNvSpPr>
              <a:spLocks noChangeShapeType="1"/>
            </p:cNvSpPr>
            <p:nvPr userDrawn="1"/>
          </p:nvSpPr>
          <p:spPr bwMode="gray">
            <a:xfrm flipH="1">
              <a:off x="249" y="463"/>
              <a:ext cx="1215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5" name="Line 41"/>
            <p:cNvSpPr>
              <a:spLocks noChangeShapeType="1"/>
            </p:cNvSpPr>
            <p:nvPr userDrawn="1"/>
          </p:nvSpPr>
          <p:spPr bwMode="gray">
            <a:xfrm flipH="1">
              <a:off x="657" y="472"/>
              <a:ext cx="808" cy="384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6" name="Line 42"/>
            <p:cNvSpPr>
              <a:spLocks noChangeShapeType="1"/>
            </p:cNvSpPr>
            <p:nvPr userDrawn="1"/>
          </p:nvSpPr>
          <p:spPr bwMode="gray">
            <a:xfrm flipH="1">
              <a:off x="1066" y="463"/>
              <a:ext cx="404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7" name="Line 43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87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8" name="Line 44"/>
            <p:cNvSpPr>
              <a:spLocks noChangeShapeType="1"/>
            </p:cNvSpPr>
            <p:nvPr userDrawn="1"/>
          </p:nvSpPr>
          <p:spPr bwMode="gray">
            <a:xfrm flipH="1">
              <a:off x="0" y="466"/>
              <a:ext cx="1447" cy="132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9" name="Line 45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89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70" name="Line 46"/>
            <p:cNvSpPr>
              <a:spLocks noChangeShapeType="1"/>
            </p:cNvSpPr>
            <p:nvPr userDrawn="1"/>
          </p:nvSpPr>
          <p:spPr bwMode="gray">
            <a:xfrm flipH="1">
              <a:off x="0" y="471"/>
              <a:ext cx="1435" cy="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71" name="Line 47"/>
            <p:cNvSpPr>
              <a:spLocks noChangeShapeType="1"/>
            </p:cNvSpPr>
            <p:nvPr userDrawn="1"/>
          </p:nvSpPr>
          <p:spPr bwMode="gray">
            <a:xfrm flipH="1">
              <a:off x="0" y="463"/>
              <a:ext cx="1464" cy="20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72" name="Line 48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2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1073" name="Group 49"/>
            <p:cNvGrpSpPr>
              <a:grpSpLocks/>
            </p:cNvGrpSpPr>
            <p:nvPr userDrawn="1"/>
          </p:nvGrpSpPr>
          <p:grpSpPr bwMode="auto">
            <a:xfrm>
              <a:off x="0" y="2063"/>
              <a:ext cx="5760" cy="1220"/>
              <a:chOff x="235" y="2750"/>
              <a:chExt cx="5241" cy="699"/>
            </a:xfrm>
          </p:grpSpPr>
          <p:sp>
            <p:nvSpPr>
              <p:cNvPr id="1074" name="Line 50"/>
              <p:cNvSpPr>
                <a:spLocks noChangeShapeType="1"/>
              </p:cNvSpPr>
              <p:nvPr/>
            </p:nvSpPr>
            <p:spPr bwMode="gray">
              <a:xfrm>
                <a:off x="235" y="3449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75" name="Line 51"/>
              <p:cNvSpPr>
                <a:spLocks noChangeShapeType="1"/>
              </p:cNvSpPr>
              <p:nvPr/>
            </p:nvSpPr>
            <p:spPr bwMode="gray">
              <a:xfrm>
                <a:off x="235" y="3191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76" name="Line 52"/>
              <p:cNvSpPr>
                <a:spLocks noChangeShapeType="1"/>
              </p:cNvSpPr>
              <p:nvPr/>
            </p:nvSpPr>
            <p:spPr bwMode="gray">
              <a:xfrm>
                <a:off x="235" y="2958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77" name="Line 53"/>
              <p:cNvSpPr>
                <a:spLocks noChangeShapeType="1"/>
              </p:cNvSpPr>
              <p:nvPr/>
            </p:nvSpPr>
            <p:spPr bwMode="gray">
              <a:xfrm>
                <a:off x="235" y="2750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1078" name="Line 54"/>
            <p:cNvSpPr>
              <a:spLocks noChangeShapeType="1"/>
            </p:cNvSpPr>
            <p:nvPr userDrawn="1"/>
          </p:nvSpPr>
          <p:spPr bwMode="gray">
            <a:xfrm>
              <a:off x="0" y="1753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79" name="Line 55"/>
            <p:cNvSpPr>
              <a:spLocks noChangeShapeType="1"/>
            </p:cNvSpPr>
            <p:nvPr userDrawn="1"/>
          </p:nvSpPr>
          <p:spPr bwMode="gray">
            <a:xfrm flipV="1">
              <a:off x="0" y="1455"/>
              <a:ext cx="5760" cy="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80" name="Line 56"/>
            <p:cNvSpPr>
              <a:spLocks noChangeShapeType="1"/>
            </p:cNvSpPr>
            <p:nvPr userDrawn="1"/>
          </p:nvSpPr>
          <p:spPr bwMode="gray">
            <a:xfrm>
              <a:off x="0" y="1182"/>
              <a:ext cx="5760" cy="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81" name="Line 57"/>
            <p:cNvSpPr>
              <a:spLocks noChangeShapeType="1"/>
            </p:cNvSpPr>
            <p:nvPr userDrawn="1"/>
          </p:nvSpPr>
          <p:spPr bwMode="gray">
            <a:xfrm>
              <a:off x="0" y="965"/>
              <a:ext cx="573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82" name="Line 58"/>
            <p:cNvSpPr>
              <a:spLocks noChangeShapeType="1"/>
            </p:cNvSpPr>
            <p:nvPr userDrawn="1"/>
          </p:nvSpPr>
          <p:spPr bwMode="gray">
            <a:xfrm flipV="1">
              <a:off x="0" y="780"/>
              <a:ext cx="5760" cy="1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83" name="Line 59"/>
            <p:cNvSpPr>
              <a:spLocks noChangeShapeType="1"/>
            </p:cNvSpPr>
            <p:nvPr userDrawn="1"/>
          </p:nvSpPr>
          <p:spPr bwMode="gray">
            <a:xfrm>
              <a:off x="0" y="661"/>
              <a:ext cx="5760" cy="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84" name="Line 60"/>
            <p:cNvSpPr>
              <a:spLocks noChangeShapeType="1"/>
            </p:cNvSpPr>
            <p:nvPr userDrawn="1"/>
          </p:nvSpPr>
          <p:spPr bwMode="gray">
            <a:xfrm flipV="1">
              <a:off x="0" y="558"/>
              <a:ext cx="5760" cy="1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85" name="Line 61"/>
            <p:cNvSpPr>
              <a:spLocks noChangeShapeType="1"/>
            </p:cNvSpPr>
            <p:nvPr userDrawn="1"/>
          </p:nvSpPr>
          <p:spPr bwMode="gray">
            <a:xfrm>
              <a:off x="25" y="521"/>
              <a:ext cx="5735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86" name="Line 62"/>
            <p:cNvSpPr>
              <a:spLocks noChangeShapeType="1"/>
            </p:cNvSpPr>
            <p:nvPr userDrawn="1"/>
          </p:nvSpPr>
          <p:spPr bwMode="gray">
            <a:xfrm>
              <a:off x="0" y="482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087" name="Line 63"/>
          <p:cNvSpPr>
            <a:spLocks noChangeShapeType="1"/>
          </p:cNvSpPr>
          <p:nvPr/>
        </p:nvSpPr>
        <p:spPr bwMode="gray">
          <a:xfrm flipH="1">
            <a:off x="-12700" y="712788"/>
            <a:ext cx="233997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88" name="Line 64"/>
          <p:cNvSpPr>
            <a:spLocks noChangeShapeType="1"/>
          </p:cNvSpPr>
          <p:nvPr/>
        </p:nvSpPr>
        <p:spPr bwMode="gray">
          <a:xfrm flipH="1">
            <a:off x="-12700" y="712788"/>
            <a:ext cx="2339975" cy="34925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89" name="Line 65"/>
          <p:cNvSpPr>
            <a:spLocks noChangeShapeType="1"/>
          </p:cNvSpPr>
          <p:nvPr/>
        </p:nvSpPr>
        <p:spPr bwMode="gray">
          <a:xfrm flipH="1">
            <a:off x="-12700" y="692150"/>
            <a:ext cx="2339975" cy="19685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90" name="Line 66"/>
          <p:cNvSpPr>
            <a:spLocks noChangeShapeType="1"/>
          </p:cNvSpPr>
          <p:nvPr/>
        </p:nvSpPr>
        <p:spPr bwMode="gray">
          <a:xfrm>
            <a:off x="-12700" y="765175"/>
            <a:ext cx="9144000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91" name="Freeform 67"/>
          <p:cNvSpPr>
            <a:spLocks/>
          </p:cNvSpPr>
          <p:nvPr/>
        </p:nvSpPr>
        <p:spPr bwMode="gray">
          <a:xfrm>
            <a:off x="-12700" y="0"/>
            <a:ext cx="9156700" cy="1600200"/>
          </a:xfrm>
          <a:custGeom>
            <a:avLst/>
            <a:gdLst>
              <a:gd name="T0" fmla="*/ 0 w 5768"/>
              <a:gd name="T1" fmla="*/ 0 h 1008"/>
              <a:gd name="T2" fmla="*/ 0 w 5768"/>
              <a:gd name="T3" fmla="*/ 688 h 1008"/>
              <a:gd name="T4" fmla="*/ 2008 w 5768"/>
              <a:gd name="T5" fmla="*/ 492 h 1008"/>
              <a:gd name="T6" fmla="*/ 5768 w 5768"/>
              <a:gd name="T7" fmla="*/ 1008 h 1008"/>
              <a:gd name="T8" fmla="*/ 5768 w 5768"/>
              <a:gd name="T9" fmla="*/ 0 h 1008"/>
              <a:gd name="T10" fmla="*/ 0 w 5768"/>
              <a:gd name="T11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8" h="1008">
                <a:moveTo>
                  <a:pt x="0" y="0"/>
                </a:moveTo>
                <a:lnTo>
                  <a:pt x="0" y="688"/>
                </a:lnTo>
                <a:cubicBezTo>
                  <a:pt x="72" y="682"/>
                  <a:pt x="776" y="535"/>
                  <a:pt x="2008" y="492"/>
                </a:cubicBezTo>
                <a:cubicBezTo>
                  <a:pt x="3240" y="449"/>
                  <a:pt x="4792" y="608"/>
                  <a:pt x="5768" y="1008"/>
                </a:cubicBezTo>
                <a:lnTo>
                  <a:pt x="5768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3529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92" name="Freeform 68"/>
          <p:cNvSpPr>
            <a:spLocks/>
          </p:cNvSpPr>
          <p:nvPr/>
        </p:nvSpPr>
        <p:spPr bwMode="gray">
          <a:xfrm>
            <a:off x="-12700" y="-12700"/>
            <a:ext cx="9156700" cy="1354138"/>
          </a:xfrm>
          <a:custGeom>
            <a:avLst/>
            <a:gdLst>
              <a:gd name="T0" fmla="*/ 0 w 5768"/>
              <a:gd name="T1" fmla="*/ 0 h 848"/>
              <a:gd name="T2" fmla="*/ 0 w 5768"/>
              <a:gd name="T3" fmla="*/ 767 h 848"/>
              <a:gd name="T4" fmla="*/ 2104 w 5768"/>
              <a:gd name="T5" fmla="*/ 448 h 848"/>
              <a:gd name="T6" fmla="*/ 5768 w 5768"/>
              <a:gd name="T7" fmla="*/ 848 h 848"/>
              <a:gd name="T8" fmla="*/ 5760 w 5768"/>
              <a:gd name="T9" fmla="*/ 8 h 848"/>
              <a:gd name="T10" fmla="*/ 0 w 5768"/>
              <a:gd name="T11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8" h="848">
                <a:moveTo>
                  <a:pt x="0" y="0"/>
                </a:moveTo>
                <a:lnTo>
                  <a:pt x="0" y="767"/>
                </a:lnTo>
                <a:cubicBezTo>
                  <a:pt x="72" y="760"/>
                  <a:pt x="879" y="496"/>
                  <a:pt x="2104" y="448"/>
                </a:cubicBezTo>
                <a:cubicBezTo>
                  <a:pt x="3330" y="401"/>
                  <a:pt x="4792" y="472"/>
                  <a:pt x="5768" y="848"/>
                </a:cubicBezTo>
                <a:lnTo>
                  <a:pt x="5760" y="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pic>
        <p:nvPicPr>
          <p:cNvPr id="1093" name="Picture 69" descr="figure07_o cop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00075" y="115888"/>
            <a:ext cx="1079500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figure07_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12700" y="333375"/>
            <a:ext cx="1439863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" name="Picture 71" descr="figure07_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74750" y="404813"/>
            <a:ext cx="649288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6288" y="1347788"/>
            <a:ext cx="7758112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altLang="ko-KR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굴림" charset="-127"/>
              </a:defRPr>
            </a:lvl1pPr>
          </a:lstStyle>
          <a:p>
            <a:fld id="{94BC24E5-A053-478E-B392-FD0663FF85F5}" type="datetime1">
              <a:rPr lang="en-US" altLang="ko-KR" smtClean="0"/>
              <a:t>2/4/2013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굴림" charset="-127"/>
              </a:defRPr>
            </a:lvl1pPr>
          </a:lstStyle>
          <a:p>
            <a:r>
              <a:rPr lang="fr-FR" smtClean="0"/>
              <a:t>Ajou University AQML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굴림" charset="-127"/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485900" y="20955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</p:sldLayoutIdLst>
  <p:hf hdr="0" dt="0"/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venus.ajou.ac.kr/aqf/AQFv1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33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67.png"/><Relationship Id="rId4" Type="http://schemas.openxmlformats.org/officeDocument/2006/relationships/image" Target="../media/image3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gif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55576" y="3068960"/>
            <a:ext cx="4896544" cy="2880320"/>
          </a:xfrm>
          <a:noFill/>
        </p:spPr>
        <p:txBody>
          <a:bodyPr/>
          <a:lstStyle/>
          <a:p>
            <a:pPr algn="ctr"/>
            <a:endParaRPr lang="en-US" altLang="ko-KR" sz="2000" dirty="0">
              <a:solidFill>
                <a:schemeClr val="accent4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2000" dirty="0" smtClean="0">
                <a:solidFill>
                  <a:schemeClr val="accent4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2013. 2. 4</a:t>
            </a:r>
          </a:p>
          <a:p>
            <a:pPr algn="ctr"/>
            <a:endParaRPr lang="en-US" altLang="ko-KR" sz="2000" dirty="0" smtClean="0">
              <a:solidFill>
                <a:schemeClr val="accent4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endParaRPr lang="en-US" altLang="ko-KR" sz="2000" dirty="0" smtClean="0">
              <a:solidFill>
                <a:schemeClr val="accent4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2000" dirty="0" err="1" smtClean="0">
                <a:solidFill>
                  <a:schemeClr val="accent4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Soontae</a:t>
            </a:r>
            <a:r>
              <a:rPr lang="en-US" altLang="ko-KR" sz="2000" dirty="0" smtClean="0">
                <a:solidFill>
                  <a:schemeClr val="accent4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Kim</a:t>
            </a:r>
          </a:p>
          <a:p>
            <a:pPr algn="ctr"/>
            <a:r>
              <a:rPr lang="en-US" altLang="ko-KR" sz="1800" dirty="0" smtClean="0">
                <a:solidFill>
                  <a:schemeClr val="accent4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Dept. of Environmental Engineering </a:t>
            </a:r>
          </a:p>
          <a:p>
            <a:pPr algn="ctr"/>
            <a:r>
              <a:rPr lang="en-US" altLang="ko-KR" sz="2000" dirty="0" err="1" smtClean="0">
                <a:solidFill>
                  <a:schemeClr val="accent4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Ajou</a:t>
            </a:r>
            <a:r>
              <a:rPr lang="en-US" altLang="ko-KR" sz="2000" dirty="0" smtClean="0">
                <a:solidFill>
                  <a:schemeClr val="accent4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University, Suwon, South Korea</a:t>
            </a:r>
            <a:endParaRPr lang="ko-KR" altLang="en-US" sz="2000" dirty="0">
              <a:solidFill>
                <a:schemeClr val="accent4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 sz="quarter"/>
          </p:nvPr>
        </p:nvSpPr>
        <p:spPr>
          <a:xfrm>
            <a:off x="971600" y="1772816"/>
            <a:ext cx="7344816" cy="838200"/>
          </a:xfrm>
        </p:spPr>
        <p:txBody>
          <a:bodyPr>
            <a:noAutofit/>
          </a:bodyPr>
          <a:lstStyle/>
          <a:p>
            <a:r>
              <a:rPr lang="en-US" altLang="ko-KR" sz="3200" dirty="0" smtClean="0">
                <a:latin typeface="맑은 고딕" pitchFamily="50" charset="-127"/>
                <a:ea typeface="맑은 고딕" pitchFamily="50" charset="-127"/>
              </a:rPr>
              <a:t>Air Quality Modeling Studies in South Korea</a:t>
            </a:r>
            <a:endParaRPr lang="ko-KR" altLang="en-US" sz="3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5445" y="34143"/>
            <a:ext cx="5226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accent4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Workshop at National Central University, Taiwan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47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56" y="2133016"/>
            <a:ext cx="293260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11690" y="1835372"/>
            <a:ext cx="175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5/2~11/29</a:t>
            </a:r>
            <a:endParaRPr lang="ko-KR" altLang="en-US" dirty="0"/>
          </a:p>
        </p:txBody>
      </p:sp>
      <p:sp>
        <p:nvSpPr>
          <p:cNvPr id="13" name="제목 3"/>
          <p:cNvSpPr txBox="1">
            <a:spLocks/>
          </p:cNvSpPr>
          <p:nvPr/>
        </p:nvSpPr>
        <p:spPr>
          <a:xfrm>
            <a:off x="577230" y="54149"/>
            <a:ext cx="8229600" cy="94119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3800" b="1" kern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2800" dirty="0" smtClean="0"/>
              <a:t>Systematic Bias Correction for AQI</a:t>
            </a:r>
            <a:endParaRPr lang="ko-KR" altLang="en-US" sz="2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62" y="1604759"/>
            <a:ext cx="4779801" cy="453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376374" y="4391917"/>
            <a:ext cx="864096" cy="864096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2240470" y="2970807"/>
            <a:ext cx="1421111" cy="1376164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/>
          <p:cNvCxnSpPr/>
          <p:nvPr/>
        </p:nvCxnSpPr>
        <p:spPr>
          <a:xfrm>
            <a:off x="3671105" y="1818679"/>
            <a:ext cx="0" cy="115212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H="1">
            <a:off x="3661581" y="2984896"/>
            <a:ext cx="1119013" cy="397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6295411" y="3895078"/>
            <a:ext cx="549010" cy="576224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6844421" y="2994688"/>
            <a:ext cx="847130" cy="877271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연결선 23"/>
          <p:cNvCxnSpPr/>
          <p:nvPr/>
        </p:nvCxnSpPr>
        <p:spPr>
          <a:xfrm flipH="1">
            <a:off x="7691551" y="2221050"/>
            <a:ext cx="4539" cy="790357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 flipH="1" flipV="1">
            <a:off x="7691552" y="2994688"/>
            <a:ext cx="703038" cy="106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29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3" t="14096" r="10063" b="77702"/>
          <a:stretch/>
        </p:blipFill>
        <p:spPr bwMode="auto">
          <a:xfrm>
            <a:off x="251520" y="1052736"/>
            <a:ext cx="4320000" cy="17055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제목 4"/>
          <p:cNvSpPr txBox="1">
            <a:spLocks/>
          </p:cNvSpPr>
          <p:nvPr/>
        </p:nvSpPr>
        <p:spPr>
          <a:xfrm>
            <a:off x="1835696" y="58023"/>
            <a:ext cx="7117162" cy="653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sz="2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PM10 Forecast Accuracy for Sub-regions</a:t>
            </a:r>
            <a:endParaRPr lang="ko-KR" altLang="en-US" sz="2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06" y="4809652"/>
            <a:ext cx="4320000" cy="171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3268"/>
            <a:ext cx="4320000" cy="171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53268"/>
            <a:ext cx="4320000" cy="171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1460"/>
            <a:ext cx="4320000" cy="171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83921"/>
            <a:ext cx="4320000" cy="171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858" y="4809652"/>
            <a:ext cx="4320000" cy="171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1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07504" y="4315946"/>
            <a:ext cx="8856984" cy="2416914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Picture 3" descr="C:\Documents and Settings\AJOU\Application Data\SSH\temp\AQFv1.20120505.KNU_27_01.ASO4_ECSOX.1hsp.201205051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"/>
          <a:stretch/>
        </p:blipFill>
        <p:spPr bwMode="auto">
          <a:xfrm>
            <a:off x="179512" y="4698496"/>
            <a:ext cx="2880000" cy="19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Documents and Settings\AJOU\Application Data\SSH\temp\AQFv1.20120505.KNU_27_01.ASO4_EJSOX.1hsp.201205051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/>
          <a:stretch/>
        </p:blipFill>
        <p:spPr bwMode="auto">
          <a:xfrm>
            <a:off x="6012480" y="4706257"/>
            <a:ext cx="2880000" cy="196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Documents and Settings\AJOU\Application Data\SSH\temp\AQFv1.20120505.KNU_27_01.ASO4_EKSOX.1hsp.201205051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1"/>
          <a:stretch/>
        </p:blipFill>
        <p:spPr bwMode="auto">
          <a:xfrm>
            <a:off x="3059512" y="4705456"/>
            <a:ext cx="2880000" cy="196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AJOU\Application Data\SSH\temp\ASO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88" y="1268760"/>
            <a:ext cx="4680000" cy="26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Documents and Settings\AJOU\Application Data\SSH\temp\AQFv1.20120505.KNU_27_01.ASO4.1hsp.201205051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"/>
          <a:stretch/>
        </p:blipFill>
        <p:spPr bwMode="auto">
          <a:xfrm>
            <a:off x="179512" y="1268760"/>
            <a:ext cx="3960000" cy="27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19672" y="8994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ASO4</a:t>
            </a:r>
            <a:endParaRPr lang="ko-KR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115616" y="443711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China </a:t>
            </a:r>
            <a:r>
              <a:rPr lang="en-US" altLang="ko-KR" sz="1400" b="1" dirty="0" err="1" smtClean="0"/>
              <a:t>SOx</a:t>
            </a:r>
            <a:endParaRPr lang="ko-KR" alt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07904" y="443711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S. Korea </a:t>
            </a:r>
            <a:r>
              <a:rPr lang="en-US" altLang="ko-KR" sz="1400" b="1" dirty="0" err="1" smtClean="0"/>
              <a:t>SOx</a:t>
            </a:r>
            <a:endParaRPr lang="ko-KR" alt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876256" y="443711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Japan </a:t>
            </a:r>
            <a:r>
              <a:rPr lang="en-US" altLang="ko-KR" sz="1400" b="1" dirty="0" err="1" smtClean="0"/>
              <a:t>SOx</a:t>
            </a:r>
            <a:endParaRPr lang="ko-KR" altLang="en-US" sz="1400" b="1" dirty="0"/>
          </a:p>
        </p:txBody>
      </p:sp>
      <p:sp>
        <p:nvSpPr>
          <p:cNvPr id="20" name="제목 4"/>
          <p:cNvSpPr txBox="1">
            <a:spLocks/>
          </p:cNvSpPr>
          <p:nvPr/>
        </p:nvSpPr>
        <p:spPr>
          <a:xfrm>
            <a:off x="0" y="183550"/>
            <a:ext cx="9144000" cy="5811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800" b="1" kern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3200" dirty="0" smtClean="0"/>
              <a:t>Sulfate &amp; Sensitivity to </a:t>
            </a:r>
            <a:r>
              <a:rPr lang="en-US" altLang="ko-KR" sz="3200" dirty="0" err="1" smtClean="0"/>
              <a:t>SOx</a:t>
            </a:r>
            <a:r>
              <a:rPr lang="en-US" altLang="ko-KR" sz="3200" dirty="0" smtClean="0"/>
              <a:t> emissions - DDM</a:t>
            </a:r>
            <a:endParaRPr lang="ko-KR" alt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702126" y="4067780"/>
            <a:ext cx="475035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b="1" dirty="0" smtClean="0"/>
              <a:t>1</a:t>
            </a:r>
            <a:r>
              <a:rPr lang="en-US" altLang="ko-KR" b="1" baseline="30000" dirty="0" smtClean="0"/>
              <a:t>st</a:t>
            </a:r>
            <a:r>
              <a:rPr lang="en-US" altLang="ko-KR" b="1" dirty="0" smtClean="0"/>
              <a:t>-order sensitivity (surface layer)</a:t>
            </a:r>
            <a:endParaRPr lang="ko-KR" altLang="en-US" b="1" dirty="0"/>
          </a:p>
        </p:txBody>
      </p:sp>
      <p:sp>
        <p:nvSpPr>
          <p:cNvPr id="22" name="슬라이드 번호 개체 틀 12"/>
          <p:cNvSpPr>
            <a:spLocks noGrp="1"/>
          </p:cNvSpPr>
          <p:nvPr>
            <p:ph type="sldNum" sz="quarter" idx="12"/>
          </p:nvPr>
        </p:nvSpPr>
        <p:spPr>
          <a:xfrm>
            <a:off x="7740352" y="6305732"/>
            <a:ext cx="1161826" cy="365125"/>
          </a:xfrm>
        </p:spPr>
        <p:txBody>
          <a:bodyPr/>
          <a:lstStyle/>
          <a:p>
            <a:fld id="{A9ECEDAB-0A2A-4B0B-A8EF-D6674F2AEA13}" type="slidenum">
              <a:rPr lang="ko-KR" altLang="en-US" smtClean="0"/>
              <a:pPr/>
              <a:t>12</a:t>
            </a:fld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4499992" y="2329830"/>
            <a:ext cx="38164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4652392" y="2737495"/>
            <a:ext cx="38164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43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" y="2771403"/>
            <a:ext cx="9160980" cy="16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67740"/>
            <a:ext cx="4266468" cy="218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제목 4"/>
          <p:cNvSpPr txBox="1">
            <a:spLocks/>
          </p:cNvSpPr>
          <p:nvPr/>
        </p:nvSpPr>
        <p:spPr>
          <a:xfrm>
            <a:off x="1331640" y="183550"/>
            <a:ext cx="7812360" cy="5718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800" b="1" kern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3000" dirty="0" smtClean="0"/>
              <a:t>Sulfate/Nitrate &amp; Sensitivities - DDM</a:t>
            </a:r>
            <a:endParaRPr lang="ko-KR" altLang="en-US" sz="3000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92967"/>
            <a:ext cx="4104456" cy="218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" y="1039652"/>
            <a:ext cx="9160980" cy="16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174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제목 4"/>
          <p:cNvSpPr txBox="1">
            <a:spLocks/>
          </p:cNvSpPr>
          <p:nvPr/>
        </p:nvSpPr>
        <p:spPr>
          <a:xfrm>
            <a:off x="251520" y="116632"/>
            <a:ext cx="8604448" cy="5718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800" b="1" kern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3000" dirty="0" smtClean="0"/>
              <a:t>Ozone &amp; ZOC - DDM</a:t>
            </a:r>
            <a:endParaRPr lang="ko-KR" altLang="en-US" sz="3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46" y="4621456"/>
            <a:ext cx="2681032" cy="22136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30573"/>
            <a:ext cx="2681032" cy="2213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118" y="4611930"/>
            <a:ext cx="2681032" cy="2213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54596"/>
            <a:ext cx="4032448" cy="18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3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6296" y="5486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ASO4</a:t>
            </a:r>
            <a:endParaRPr lang="ko-KR" alt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3985318"/>
            <a:ext cx="119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ASO4 EMI</a:t>
            </a:r>
            <a:endParaRPr lang="ko-KR" alt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66120" y="3985318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ASO4 GAS</a:t>
            </a:r>
            <a:endParaRPr lang="ko-KR" alt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42384" y="398531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ASO4 ICBC</a:t>
            </a:r>
            <a:endParaRPr lang="ko-KR" alt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54652" y="3985319"/>
            <a:ext cx="14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ASO4 OX</a:t>
            </a:r>
            <a:endParaRPr lang="ko-KR" altLang="en-US" sz="1400" b="1" dirty="0"/>
          </a:p>
        </p:txBody>
      </p:sp>
      <p:sp>
        <p:nvSpPr>
          <p:cNvPr id="11" name="제목 4"/>
          <p:cNvSpPr txBox="1">
            <a:spLocks/>
          </p:cNvSpPr>
          <p:nvPr/>
        </p:nvSpPr>
        <p:spPr>
          <a:xfrm>
            <a:off x="457200" y="183550"/>
            <a:ext cx="8229600" cy="94119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800" b="1" kern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dirty="0" smtClean="0"/>
              <a:t>Sulfate Tracking</a:t>
            </a:r>
            <a:endParaRPr lang="ko-KR" altLang="en-US" dirty="0"/>
          </a:p>
        </p:txBody>
      </p:sp>
      <p:pic>
        <p:nvPicPr>
          <p:cNvPr id="12" name="Picture 7" descr="C:\Documents and Settings\AJOU\Application Data\SSH\temp\AQFv1.20120816.KNU_09_01.ASO4..tr.1hsp.20120816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/>
          <a:stretch/>
        </p:blipFill>
        <p:spPr bwMode="auto">
          <a:xfrm>
            <a:off x="6156176" y="836711"/>
            <a:ext cx="2808000" cy="319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Documents and Settings\AJOU\Application Data\SSH\temp\AQFv1.20120816.KNU_09_01.ASO4EMI.1hsp.201208161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/>
          <a:stretch/>
        </p:blipFill>
        <p:spPr bwMode="auto">
          <a:xfrm>
            <a:off x="35496" y="4231058"/>
            <a:ext cx="2268000" cy="258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C:\Documents and Settings\AJOU\Application Data\SSH\temp\AQFv1.20120816.KNU_09_01.ASO4GAS.1hsp.201208161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9"/>
          <a:stretch/>
        </p:blipFill>
        <p:spPr bwMode="auto">
          <a:xfrm>
            <a:off x="2304000" y="4199934"/>
            <a:ext cx="2268000" cy="261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Documents and Settings\AJOU\Application Data\SSH\temp\AQFv1.20120816.KNU_09_01.ASO4ICBC.1hsp.201208161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9"/>
          <a:stretch/>
        </p:blipFill>
        <p:spPr bwMode="auto">
          <a:xfrm>
            <a:off x="4572000" y="4221088"/>
            <a:ext cx="2268000" cy="261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Documents and Settings\AJOU\Application Data\SSH\temp\AQFv1.20120816.KNU_09_01.ASO4OX.1hsp.201208161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/>
          <a:stretch/>
        </p:blipFill>
        <p:spPr bwMode="auto">
          <a:xfrm>
            <a:off x="6876256" y="4221088"/>
            <a:ext cx="22680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C:\Documents and Settings\AJOU\Application Data\SSH\temp\ASO4.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5184000" cy="295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슬라이드 번호 개체 틀 12"/>
          <p:cNvSpPr>
            <a:spLocks noGrp="1"/>
          </p:cNvSpPr>
          <p:nvPr>
            <p:ph type="sldNum" sz="quarter" idx="12"/>
          </p:nvPr>
        </p:nvSpPr>
        <p:spPr>
          <a:xfrm>
            <a:off x="7740352" y="6305732"/>
            <a:ext cx="1161826" cy="365125"/>
          </a:xfrm>
        </p:spPr>
        <p:txBody>
          <a:bodyPr/>
          <a:lstStyle/>
          <a:p>
            <a:fld id="{A9ECEDAB-0A2A-4B0B-A8EF-D6674F2AEA13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735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제목 4"/>
          <p:cNvSpPr txBox="1">
            <a:spLocks/>
          </p:cNvSpPr>
          <p:nvPr/>
        </p:nvSpPr>
        <p:spPr>
          <a:xfrm>
            <a:off x="457200" y="183550"/>
            <a:ext cx="8229600" cy="94119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800" b="1" kern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3200" dirty="0" smtClean="0"/>
              <a:t>Primary Carbon Apportionment</a:t>
            </a:r>
            <a:endParaRPr lang="ko-KR" altLang="en-US" sz="3200" dirty="0"/>
          </a:p>
        </p:txBody>
      </p:sp>
      <p:sp>
        <p:nvSpPr>
          <p:cNvPr id="28" name="슬라이드 번호 개체 틀 12"/>
          <p:cNvSpPr>
            <a:spLocks noGrp="1"/>
          </p:cNvSpPr>
          <p:nvPr>
            <p:ph type="sldNum" sz="quarter" idx="12"/>
          </p:nvPr>
        </p:nvSpPr>
        <p:spPr>
          <a:xfrm>
            <a:off x="7740352" y="6305732"/>
            <a:ext cx="1161826" cy="365125"/>
          </a:xfrm>
        </p:spPr>
        <p:txBody>
          <a:bodyPr/>
          <a:lstStyle/>
          <a:p>
            <a:fld id="{A9ECEDAB-0A2A-4B0B-A8EF-D6674F2AEA13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238673624" descr="EMB00001e941b0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1" y="1124744"/>
            <a:ext cx="870527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91" name="_x239436232" descr="EMB00001e941b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4005866" cy="17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93" name="_x239436312" descr="EMB00001e941b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852936"/>
            <a:ext cx="870527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95" name="_x239710840" descr="EMB00001e941b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43" y="4725144"/>
            <a:ext cx="3987941" cy="17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97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 t="14651" r="1149" b="1117"/>
          <a:stretch>
            <a:fillRect/>
          </a:stretch>
        </p:blipFill>
        <p:spPr bwMode="auto">
          <a:xfrm>
            <a:off x="1371600" y="990600"/>
            <a:ext cx="6307138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1828800" y="76200"/>
            <a:ext cx="670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ko-K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</a:rPr>
              <a:t>NOX </a:t>
            </a:r>
            <a:r>
              <a:rPr lang="en-US" altLang="ko-KR" sz="28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</a:rPr>
              <a:t>Iso</a:t>
            </a:r>
            <a:r>
              <a:rPr lang="en-US" altLang="ko-K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</a:rPr>
              <a:t>-surface </a:t>
            </a:r>
            <a:r>
              <a:rPr lang="en-US" altLang="ko-K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</a:rPr>
              <a:t>over SMA</a:t>
            </a:r>
            <a:endParaRPr lang="en-US" altLang="ko-KR" sz="2800" b="1" dirty="0">
              <a:solidFill>
                <a:schemeClr val="accent5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5480050" y="1157288"/>
            <a:ext cx="2228495" cy="338554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dirty="0" err="1">
                <a:solidFill>
                  <a:schemeClr val="accent5">
                    <a:lumMod val="20000"/>
                    <a:lumOff val="80000"/>
                  </a:schemeClr>
                </a:solidFill>
                <a:ea typeface="굴림" charset="-127"/>
              </a:rPr>
              <a:t>Iso</a:t>
            </a:r>
            <a:r>
              <a:rPr lang="en-US" altLang="ko-KR" sz="1600" dirty="0">
                <a:solidFill>
                  <a:schemeClr val="accent5">
                    <a:lumMod val="20000"/>
                    <a:lumOff val="80000"/>
                  </a:schemeClr>
                </a:solidFill>
                <a:ea typeface="굴림" charset="-127"/>
              </a:rPr>
              <a:t>-surface: 30 ppb</a:t>
            </a: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057400" y="1157288"/>
            <a:ext cx="29322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accent5">
                    <a:lumMod val="20000"/>
                    <a:lumOff val="80000"/>
                  </a:schemeClr>
                </a:solidFill>
                <a:ea typeface="굴림" charset="-127"/>
              </a:rPr>
              <a:t>June 4, 2004 at 02 KST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143000" y="4267200"/>
            <a:ext cx="76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>
                <a:ea typeface="굴림" charset="-127"/>
              </a:rPr>
              <a:t>Seoul</a:t>
            </a:r>
          </a:p>
        </p:txBody>
      </p:sp>
      <p:sp>
        <p:nvSpPr>
          <p:cNvPr id="118791" name="Line 7"/>
          <p:cNvSpPr>
            <a:spLocks noChangeShapeType="1"/>
          </p:cNvSpPr>
          <p:nvPr/>
        </p:nvSpPr>
        <p:spPr bwMode="auto">
          <a:xfrm flipV="1">
            <a:off x="1905000" y="4267200"/>
            <a:ext cx="2286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438150" y="5419725"/>
            <a:ext cx="131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dirty="0">
                <a:ea typeface="굴림" charset="-127"/>
              </a:rPr>
              <a:t>Major point sources</a:t>
            </a:r>
          </a:p>
        </p:txBody>
      </p:sp>
      <p:sp>
        <p:nvSpPr>
          <p:cNvPr id="118795" name="Line 11"/>
          <p:cNvSpPr>
            <a:spLocks noChangeShapeType="1"/>
          </p:cNvSpPr>
          <p:nvPr/>
        </p:nvSpPr>
        <p:spPr bwMode="auto">
          <a:xfrm flipV="1">
            <a:off x="1828800" y="5105400"/>
            <a:ext cx="1981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118796" name="Line 12"/>
          <p:cNvSpPr>
            <a:spLocks noChangeShapeType="1"/>
          </p:cNvSpPr>
          <p:nvPr/>
        </p:nvSpPr>
        <p:spPr bwMode="auto">
          <a:xfrm flipV="1">
            <a:off x="1828800" y="5486400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1A3D0-8308-48FA-896B-70CD36656C37}" type="slidenum">
              <a:rPr lang="ko-KR" altLang="en-US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901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t="10118" r="1149" b="1117"/>
          <a:stretch>
            <a:fillRect/>
          </a:stretch>
        </p:blipFill>
        <p:spPr bwMode="auto">
          <a:xfrm>
            <a:off x="1462088" y="990600"/>
            <a:ext cx="6297612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28600" y="2590800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kumimoji="0" lang="en-US" altLang="ko-KR">
                <a:latin typeface="Times New Roman" pitchFamily="18" charset="0"/>
                <a:cs typeface="Times New Roman" pitchFamily="18" charset="0"/>
              </a:rPr>
              <a:t>Vertical mixing up to ~2.5 km</a:t>
            </a:r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2057400" y="3048000"/>
            <a:ext cx="2895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533400" y="4343400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kumimoji="0" lang="en-US" altLang="ko-KR">
                <a:latin typeface="Times New Roman" pitchFamily="18" charset="0"/>
                <a:cs typeface="Times New Roman" pitchFamily="18" charset="0"/>
              </a:rPr>
              <a:t>Strong O3 titration </a:t>
            </a:r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 flipV="1">
            <a:off x="1828800" y="4419600"/>
            <a:ext cx="2362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391" name="Line 8"/>
          <p:cNvSpPr>
            <a:spLocks noChangeShapeType="1"/>
          </p:cNvSpPr>
          <p:nvPr/>
        </p:nvSpPr>
        <p:spPr bwMode="auto">
          <a:xfrm>
            <a:off x="1828800" y="4800600"/>
            <a:ext cx="2133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392" name="Line 9"/>
          <p:cNvSpPr>
            <a:spLocks noChangeShapeType="1"/>
          </p:cNvSpPr>
          <p:nvPr/>
        </p:nvSpPr>
        <p:spPr bwMode="auto">
          <a:xfrm>
            <a:off x="1828800" y="48768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7467600" y="2754313"/>
            <a:ext cx="129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kumimoji="0" lang="en-US" altLang="ko-KR">
                <a:latin typeface="Times New Roman" pitchFamily="18" charset="0"/>
                <a:cs typeface="Times New Roman" pitchFamily="18" charset="0"/>
              </a:rPr>
              <a:t>High O3 </a:t>
            </a:r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 flipH="1">
            <a:off x="6705600" y="3048000"/>
            <a:ext cx="762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395" name="Line 12"/>
          <p:cNvSpPr>
            <a:spLocks noChangeShapeType="1"/>
          </p:cNvSpPr>
          <p:nvPr/>
        </p:nvSpPr>
        <p:spPr bwMode="auto">
          <a:xfrm flipH="1">
            <a:off x="6400800" y="28956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396" name="Text Box 2"/>
          <p:cNvSpPr txBox="1">
            <a:spLocks noChangeArrowheads="1"/>
          </p:cNvSpPr>
          <p:nvPr/>
        </p:nvSpPr>
        <p:spPr bwMode="auto">
          <a:xfrm>
            <a:off x="6400800" y="6488112"/>
            <a:ext cx="2743200" cy="3385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kumimoji="0" lang="en-US" altLang="ko-KR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June 4, 2004 at 13 KST </a:t>
            </a:r>
          </a:p>
        </p:txBody>
      </p:sp>
      <p:sp>
        <p:nvSpPr>
          <p:cNvPr id="16397" name="Rectangle 3"/>
          <p:cNvSpPr>
            <a:spLocks noChangeArrowheads="1"/>
          </p:cNvSpPr>
          <p:nvPr/>
        </p:nvSpPr>
        <p:spPr bwMode="auto">
          <a:xfrm>
            <a:off x="1828800" y="76200"/>
            <a:ext cx="720769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0"/>
            <a:r>
              <a:rPr kumimoji="0" lang="en-US" altLang="ko-K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Horizontal &amp; Vertical Ozone over SMA</a:t>
            </a:r>
            <a:endParaRPr kumimoji="0" lang="en-US" altLang="ko-KR" sz="2800" b="1" dirty="0">
              <a:solidFill>
                <a:schemeClr val="accent5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1143000"/>
            <a:ext cx="2499402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NO + O3 </a:t>
            </a:r>
            <a:r>
              <a:rPr lang="en-US" altLang="ko-KR" sz="1600" dirty="0" smtClean="0">
                <a:sym typeface="Wingdings" pitchFamily="2" charset="2"/>
              </a:rPr>
              <a:t> NO2 + O3</a:t>
            </a:r>
            <a:endParaRPr lang="ko-KR" altLang="en-US" sz="1600" dirty="0"/>
          </a:p>
        </p:txBody>
      </p:sp>
      <p:cxnSp>
        <p:nvCxnSpPr>
          <p:cNvPr id="15" name="직선 화살표 연결선 14"/>
          <p:cNvCxnSpPr/>
          <p:nvPr/>
        </p:nvCxnSpPr>
        <p:spPr bwMode="auto">
          <a:xfrm rot="16200000" flipH="1">
            <a:off x="2628900" y="2019300"/>
            <a:ext cx="2819400" cy="18288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488112"/>
            <a:ext cx="2483296" cy="261938"/>
          </a:xfrm>
        </p:spPr>
        <p:txBody>
          <a:bodyPr/>
          <a:lstStyle/>
          <a:p>
            <a:pPr>
              <a:defRPr/>
            </a:pPr>
            <a:fld id="{ED21A3D0-8308-48FA-896B-70CD36656C37}" type="slidenum">
              <a:rPr lang="ko-KR" altLang="en-US" sz="1000" smtClean="0">
                <a:latin typeface="맑은 고딕" pitchFamily="50" charset="-127"/>
                <a:ea typeface="맑은 고딕" pitchFamily="50" charset="-127"/>
              </a:rPr>
              <a:pPr>
                <a:defRPr/>
              </a:pPr>
              <a:t>18</a:t>
            </a:fld>
            <a:endParaRPr lang="en-US" altLang="ko-KR" sz="10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5914" y="633734"/>
            <a:ext cx="4331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hlinkClick r:id="rId3"/>
              </a:rPr>
              <a:t>http://venus.ajou.ac.kr/aqf/AQFv1</a:t>
            </a:r>
            <a:r>
              <a:rPr lang="en-US" altLang="ko-KR" dirty="0" smtClean="0">
                <a:hlinkClick r:id="rId3"/>
              </a:rPr>
              <a:t>/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91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391400" cy="563563"/>
          </a:xfrm>
        </p:spPr>
        <p:txBody>
          <a:bodyPr/>
          <a:lstStyle/>
          <a:p>
            <a:pPr algn="ctr"/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Contribution and Sensitivity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19C7F6-B63C-474E-B46C-8CC7B896CDC7}" type="slidenum">
              <a:rPr lang="ko-KR" altLang="en-US" smtClean="0"/>
              <a:pPr>
                <a:defRPr/>
              </a:pPr>
              <a:t>19</a:t>
            </a:fld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34" y="2204980"/>
            <a:ext cx="3384375" cy="192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57514" y="242088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Environ (2010)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4149080"/>
            <a:ext cx="54650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dirty="0"/>
              <a:t>The homogeneous rate terms </a:t>
            </a:r>
            <a:r>
              <a:rPr lang="en-US" altLang="ko-KR" i="1" dirty="0" smtClean="0"/>
              <a:t>kx</a:t>
            </a:r>
            <a:r>
              <a:rPr lang="en-US" altLang="ko-KR" i="1" baseline="-25000" dirty="0" smtClean="0"/>
              <a:t>A</a:t>
            </a:r>
            <a:r>
              <a:rPr lang="en-US" altLang="ko-KR" i="1" baseline="30000" dirty="0" smtClean="0"/>
              <a:t>2</a:t>
            </a:r>
            <a:r>
              <a:rPr lang="en-US" altLang="ko-KR" i="1" dirty="0" smtClean="0"/>
              <a:t> </a:t>
            </a:r>
            <a:r>
              <a:rPr lang="en-US" altLang="ko-KR" dirty="0"/>
              <a:t>and </a:t>
            </a:r>
            <a:r>
              <a:rPr lang="en-US" altLang="ko-KR" i="1" dirty="0" smtClean="0"/>
              <a:t>kx</a:t>
            </a:r>
            <a:r>
              <a:rPr lang="en-US" altLang="ko-KR" i="1" baseline="-25000" dirty="0" smtClean="0"/>
              <a:t>B</a:t>
            </a:r>
            <a:r>
              <a:rPr lang="en-US" altLang="ko-KR" i="1" baseline="30000" dirty="0" smtClean="0"/>
              <a:t>2 </a:t>
            </a:r>
            <a:r>
              <a:rPr lang="en-US" altLang="ko-KR" i="1" dirty="0" smtClean="0"/>
              <a:t> </a:t>
            </a:r>
            <a:r>
              <a:rPr lang="en-US" altLang="ko-KR" dirty="0"/>
              <a:t>clearly describe chemical change for pollutants </a:t>
            </a:r>
            <a:r>
              <a:rPr lang="en-US" altLang="ko-KR" dirty="0" smtClean="0"/>
              <a:t>from sources </a:t>
            </a:r>
            <a:r>
              <a:rPr lang="en-US" altLang="ko-KR" i="1" dirty="0"/>
              <a:t>A </a:t>
            </a:r>
            <a:r>
              <a:rPr lang="en-US" altLang="ko-KR" dirty="0"/>
              <a:t>and </a:t>
            </a:r>
            <a:r>
              <a:rPr lang="en-US" altLang="ko-KR" i="1" dirty="0"/>
              <a:t>B </a:t>
            </a:r>
            <a:r>
              <a:rPr lang="en-US" altLang="ko-KR" dirty="0"/>
              <a:t>(</a:t>
            </a:r>
            <a:r>
              <a:rPr lang="en-US" altLang="ko-KR" i="1" dirty="0" err="1" smtClean="0"/>
              <a:t>x</a:t>
            </a:r>
            <a:r>
              <a:rPr lang="en-US" altLang="ko-KR" i="1" baseline="-25000" dirty="0" err="1"/>
              <a:t>A</a:t>
            </a:r>
            <a:r>
              <a:rPr lang="en-US" altLang="ko-KR" i="1" dirty="0" smtClean="0"/>
              <a:t> </a:t>
            </a:r>
            <a:r>
              <a:rPr lang="en-US" altLang="ko-KR" dirty="0"/>
              <a:t>and </a:t>
            </a:r>
            <a:r>
              <a:rPr lang="en-US" altLang="ko-KR" i="1" dirty="0" err="1" smtClean="0"/>
              <a:t>x</a:t>
            </a:r>
            <a:r>
              <a:rPr lang="en-US" altLang="ko-KR" i="1" baseline="-25000" dirty="0" err="1" smtClean="0"/>
              <a:t>B</a:t>
            </a:r>
            <a:r>
              <a:rPr lang="en-US" altLang="ko-KR" dirty="0" smtClean="0"/>
              <a:t>),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dirty="0" smtClean="0"/>
              <a:t>But </a:t>
            </a:r>
            <a:r>
              <a:rPr lang="en-US" altLang="ko-KR" dirty="0"/>
              <a:t>the inhomogeneous rate term </a:t>
            </a:r>
            <a:r>
              <a:rPr lang="en-US" altLang="ko-KR" i="1" dirty="0" smtClean="0"/>
              <a:t>2kx</a:t>
            </a:r>
            <a:r>
              <a:rPr lang="en-US" altLang="ko-KR" i="1" baseline="-25000" dirty="0" smtClean="0"/>
              <a:t>A</a:t>
            </a:r>
            <a:r>
              <a:rPr lang="en-US" altLang="ko-KR" i="1" dirty="0" smtClean="0"/>
              <a:t>x</a:t>
            </a:r>
            <a:r>
              <a:rPr lang="en-US" altLang="ko-KR" i="1" baseline="-25000" dirty="0" smtClean="0"/>
              <a:t>B</a:t>
            </a:r>
            <a:r>
              <a:rPr lang="en-US" altLang="ko-KR" i="1" dirty="0" smtClean="0"/>
              <a:t> </a:t>
            </a:r>
            <a:r>
              <a:rPr lang="en-US" altLang="ko-KR" dirty="0"/>
              <a:t>is not uniquely </a:t>
            </a:r>
            <a:r>
              <a:rPr lang="en-US" altLang="ko-KR" dirty="0" smtClean="0"/>
              <a:t>associated with </a:t>
            </a:r>
            <a:r>
              <a:rPr lang="en-US" altLang="ko-KR" dirty="0"/>
              <a:t>either source </a:t>
            </a:r>
            <a:r>
              <a:rPr lang="en-US" altLang="ko-KR" i="1" dirty="0"/>
              <a:t>A </a:t>
            </a:r>
            <a:r>
              <a:rPr lang="en-US" altLang="ko-KR" dirty="0"/>
              <a:t>or </a:t>
            </a:r>
            <a:r>
              <a:rPr lang="en-US" altLang="ko-KR" i="1" dirty="0"/>
              <a:t>B</a:t>
            </a:r>
            <a:r>
              <a:rPr lang="en-US" altLang="ko-KR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ko-KR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71" y="3953250"/>
            <a:ext cx="2875211" cy="289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8112" y="1165305"/>
            <a:ext cx="670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dirty="0"/>
              <a:t>Consider a chemical species X that has two sources A and B (so X = </a:t>
            </a:r>
            <a:r>
              <a:rPr lang="en-US" altLang="ko-KR" dirty="0" err="1" smtClean="0"/>
              <a:t>x</a:t>
            </a:r>
            <a:r>
              <a:rPr lang="en-US" altLang="ko-KR" i="1" baseline="-25000" dirty="0" err="1"/>
              <a:t>A</a:t>
            </a:r>
            <a:r>
              <a:rPr lang="en-US" altLang="ko-KR" dirty="0" smtClean="0"/>
              <a:t> </a:t>
            </a:r>
            <a:r>
              <a:rPr lang="en-US" altLang="ko-KR" dirty="0"/>
              <a:t>+ </a:t>
            </a:r>
            <a:r>
              <a:rPr lang="en-US" altLang="ko-KR" dirty="0" err="1" smtClean="0"/>
              <a:t>x</a:t>
            </a:r>
            <a:r>
              <a:rPr lang="en-US" altLang="ko-KR" i="1" baseline="-25000" dirty="0" err="1" smtClean="0"/>
              <a:t>B</a:t>
            </a:r>
            <a:r>
              <a:rPr lang="en-US" altLang="ko-KR" dirty="0" smtClean="0"/>
              <a:t>) </a:t>
            </a:r>
            <a:r>
              <a:rPr lang="en-US" altLang="ko-KR" dirty="0"/>
              <a:t>and </a:t>
            </a:r>
            <a:r>
              <a:rPr lang="en-US" altLang="ko-KR" dirty="0" smtClean="0"/>
              <a:t>which undergoes </a:t>
            </a:r>
            <a:r>
              <a:rPr lang="en-US" altLang="ko-KR" dirty="0"/>
              <a:t>a second order self-reaction with rate constant k.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F0B662-3EA5-4DBE-B3AC-952C6E2E3E9D}" type="slidenum">
              <a:rPr lang="ko-KR" altLang="en-US" smtClean="0"/>
              <a:pPr/>
              <a:t>2</a:t>
            </a:fld>
            <a:endParaRPr lang="en-US" altLang="ko-K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82" cy="685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0392" y="1340768"/>
            <a:ext cx="52902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Ozone season in Houston</a:t>
            </a:r>
          </a:p>
          <a:p>
            <a:pPr algn="ctr"/>
            <a:r>
              <a:rPr lang="en-US" altLang="ko-KR" sz="2800" b="1" dirty="0" smtClean="0">
                <a:solidFill>
                  <a:schemeClr val="bg1"/>
                </a:solidFill>
              </a:rPr>
              <a:t>February ~ November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853497"/>
            <a:ext cx="80153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Air Quality Forecasting System</a:t>
            </a:r>
          </a:p>
          <a:p>
            <a:r>
              <a:rPr lang="en-US" altLang="ko-KR" sz="2000" b="1" dirty="0" smtClean="0">
                <a:solidFill>
                  <a:schemeClr val="bg1"/>
                </a:solidFill>
              </a:rPr>
              <a:t>Long-range Transport of Air Pollutants</a:t>
            </a:r>
          </a:p>
          <a:p>
            <a:r>
              <a:rPr lang="en-US" altLang="ko-KR" sz="2000" b="1" dirty="0" smtClean="0">
                <a:solidFill>
                  <a:schemeClr val="bg1"/>
                </a:solidFill>
              </a:rPr>
              <a:t>PM, NO2, and Ozone SIP over Seoul Metropolitan Area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MB_NOX.png"/>
          <p:cNvPicPr>
            <a:picLocks noChangeAspect="1"/>
          </p:cNvPicPr>
          <p:nvPr/>
        </p:nvPicPr>
        <p:blipFill>
          <a:blip r:embed="rId2" cstate="print"/>
          <a:srcRect t="19556" r="8571"/>
          <a:stretch>
            <a:fillRect/>
          </a:stretch>
        </p:blipFill>
        <p:spPr>
          <a:xfrm>
            <a:off x="5334000" y="2590800"/>
            <a:ext cx="3327409" cy="2971800"/>
          </a:xfrm>
          <a:prstGeom prst="rect">
            <a:avLst/>
          </a:prstGeom>
        </p:spPr>
      </p:pic>
      <p:pic>
        <p:nvPicPr>
          <p:cNvPr id="19" name="Picture 8" descr="http://geossun2.geosc.uh.edu/web/skim/graph/ambi/conc/K50_K52_03k_3/NO2/K50_K52_03k_3.NO2.2004155.12utc.B.gif"/>
          <p:cNvPicPr>
            <a:picLocks noChangeAspect="1" noChangeArrowheads="1"/>
          </p:cNvPicPr>
          <p:nvPr/>
        </p:nvPicPr>
        <p:blipFill>
          <a:blip r:embed="rId3" cstate="print"/>
          <a:srcRect t="13750" r="6462"/>
          <a:stretch>
            <a:fillRect/>
          </a:stretch>
        </p:blipFill>
        <p:spPr bwMode="auto">
          <a:xfrm>
            <a:off x="609600" y="2667000"/>
            <a:ext cx="3276600" cy="2974808"/>
          </a:xfrm>
          <a:prstGeom prst="rect">
            <a:avLst/>
          </a:prstGeom>
          <a:noFill/>
        </p:spPr>
      </p:pic>
      <p:sp>
        <p:nvSpPr>
          <p:cNvPr id="783365" name="Text Box 5"/>
          <p:cNvSpPr txBox="1">
            <a:spLocks noChangeArrowheads="1"/>
          </p:cNvSpPr>
          <p:nvPr/>
        </p:nvSpPr>
        <p:spPr bwMode="auto">
          <a:xfrm>
            <a:off x="560388" y="255588"/>
            <a:ext cx="3813175" cy="7524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sz="2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itchFamily="34" charset="0"/>
                <a:ea typeface="굴림" pitchFamily="50" charset="-127"/>
              </a:rPr>
              <a:t>Emissions, Meteorology, </a:t>
            </a:r>
            <a:r>
              <a:rPr lang="en-US" altLang="ko-KR" sz="21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ahoma" pitchFamily="34" charset="0"/>
                <a:ea typeface="굴림" pitchFamily="50" charset="-127"/>
              </a:rPr>
              <a:t>IC/BC, </a:t>
            </a:r>
            <a:r>
              <a:rPr lang="en-US" altLang="ko-KR" sz="2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itchFamily="34" charset="0"/>
                <a:ea typeface="굴림" pitchFamily="50" charset="-127"/>
              </a:rPr>
              <a:t>etc.</a:t>
            </a:r>
          </a:p>
        </p:txBody>
      </p:sp>
      <p:sp>
        <p:nvSpPr>
          <p:cNvPr id="783366" name="Text Box 6"/>
          <p:cNvSpPr txBox="1">
            <a:spLocks noChangeArrowheads="1"/>
          </p:cNvSpPr>
          <p:nvPr/>
        </p:nvSpPr>
        <p:spPr bwMode="auto">
          <a:xfrm>
            <a:off x="1200150" y="1458913"/>
            <a:ext cx="2457450" cy="461665"/>
          </a:xfrm>
          <a:prstGeom prst="rect">
            <a:avLst/>
          </a:prstGeom>
          <a:solidFill>
            <a:schemeClr val="accent1"/>
          </a:solidFill>
          <a:ln w="285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000000"/>
                </a:solidFill>
                <a:latin typeface="Tahoma" pitchFamily="34" charset="0"/>
                <a:ea typeface="굴림" pitchFamily="50" charset="-127"/>
              </a:rPr>
              <a:t>CMAQ</a:t>
            </a:r>
            <a:endParaRPr lang="en-US" altLang="ko-KR" sz="2400" dirty="0">
              <a:solidFill>
                <a:srgbClr val="000000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783367" name="Line 7"/>
          <p:cNvSpPr>
            <a:spLocks noChangeShapeType="1"/>
          </p:cNvSpPr>
          <p:nvPr/>
        </p:nvSpPr>
        <p:spPr bwMode="auto">
          <a:xfrm>
            <a:off x="2466975" y="104457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783368" name="Line 8"/>
          <p:cNvSpPr>
            <a:spLocks noChangeShapeType="1"/>
          </p:cNvSpPr>
          <p:nvPr/>
        </p:nvSpPr>
        <p:spPr bwMode="auto">
          <a:xfrm>
            <a:off x="2460625" y="199072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783369" name="Line 9"/>
          <p:cNvSpPr>
            <a:spLocks noChangeShapeType="1"/>
          </p:cNvSpPr>
          <p:nvPr/>
        </p:nvSpPr>
        <p:spPr bwMode="auto">
          <a:xfrm flipV="1">
            <a:off x="4003675" y="4230688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783370" name="Text Box 10"/>
          <p:cNvSpPr txBox="1">
            <a:spLocks noChangeArrowheads="1"/>
          </p:cNvSpPr>
          <p:nvPr/>
        </p:nvSpPr>
        <p:spPr bwMode="auto">
          <a:xfrm>
            <a:off x="4446588" y="3573463"/>
            <a:ext cx="466725" cy="6413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3600" dirty="0">
                <a:latin typeface="Tahoma" pitchFamily="34" charset="0"/>
                <a:ea typeface="굴림" pitchFamily="50" charset="-127"/>
                <a:cs typeface="Tahoma" pitchFamily="34" charset="0"/>
              </a:rPr>
              <a:t>∆</a:t>
            </a:r>
          </a:p>
        </p:txBody>
      </p:sp>
      <p:sp>
        <p:nvSpPr>
          <p:cNvPr id="783372" name="Text Box 12"/>
          <p:cNvSpPr txBox="1">
            <a:spLocks noChangeArrowheads="1"/>
          </p:cNvSpPr>
          <p:nvPr/>
        </p:nvSpPr>
        <p:spPr bwMode="auto">
          <a:xfrm>
            <a:off x="603250" y="5764213"/>
            <a:ext cx="184150" cy="4572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ko-KR" altLang="en-US" sz="2400"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783373" name="Text Box 13"/>
          <p:cNvSpPr txBox="1">
            <a:spLocks noChangeArrowheads="1"/>
          </p:cNvSpPr>
          <p:nvPr/>
        </p:nvSpPr>
        <p:spPr bwMode="auto">
          <a:xfrm>
            <a:off x="683194" y="5691188"/>
            <a:ext cx="3355406" cy="10156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20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Check scientific understanding</a:t>
            </a:r>
          </a:p>
          <a:p>
            <a:r>
              <a:rPr lang="en-US" altLang="ko-KR" sz="20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Extend beyond observations</a:t>
            </a:r>
          </a:p>
          <a:p>
            <a:r>
              <a:rPr lang="en-US" altLang="ko-KR" sz="20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Forecasting and prediction</a:t>
            </a:r>
          </a:p>
        </p:txBody>
      </p:sp>
      <p:sp>
        <p:nvSpPr>
          <p:cNvPr id="783374" name="Text Box 14"/>
          <p:cNvSpPr txBox="1">
            <a:spLocks noChangeArrowheads="1"/>
          </p:cNvSpPr>
          <p:nvPr/>
        </p:nvSpPr>
        <p:spPr bwMode="auto">
          <a:xfrm>
            <a:off x="5870575" y="260350"/>
            <a:ext cx="2624138" cy="7524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sz="2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itchFamily="34" charset="0"/>
                <a:ea typeface="굴림" pitchFamily="50" charset="-127"/>
                <a:cs typeface="Tahoma" pitchFamily="34" charset="0"/>
              </a:rPr>
              <a:t>∆ (e.g., </a:t>
            </a:r>
            <a:r>
              <a:rPr lang="en-US" altLang="ko-KR" sz="21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ahoma" pitchFamily="34" charset="0"/>
                <a:ea typeface="굴림" pitchFamily="50" charset="-127"/>
                <a:cs typeface="Tahoma" pitchFamily="34" charset="0"/>
              </a:rPr>
              <a:t>Seoul </a:t>
            </a:r>
            <a:r>
              <a:rPr lang="en-US" altLang="ko-KR" sz="2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ahoma" pitchFamily="34" charset="0"/>
                <a:ea typeface="굴림" pitchFamily="50" charset="-127"/>
                <a:cs typeface="Tahoma" pitchFamily="34" charset="0"/>
              </a:rPr>
              <a:t>Emissions)</a:t>
            </a:r>
          </a:p>
        </p:txBody>
      </p:sp>
      <p:sp>
        <p:nvSpPr>
          <p:cNvPr id="783375" name="Text Box 15"/>
          <p:cNvSpPr txBox="1">
            <a:spLocks noChangeArrowheads="1"/>
          </p:cNvSpPr>
          <p:nvPr/>
        </p:nvSpPr>
        <p:spPr bwMode="auto">
          <a:xfrm>
            <a:off x="5935662" y="1458913"/>
            <a:ext cx="2370137" cy="461665"/>
          </a:xfrm>
          <a:prstGeom prst="rect">
            <a:avLst/>
          </a:prstGeom>
          <a:solidFill>
            <a:schemeClr val="accent1"/>
          </a:solidFill>
          <a:ln w="285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000000"/>
                </a:solidFill>
                <a:latin typeface="Tahoma" pitchFamily="34" charset="0"/>
                <a:ea typeface="굴림" pitchFamily="50" charset="-127"/>
              </a:rPr>
              <a:t>CMAQ-HDDM</a:t>
            </a:r>
            <a:endParaRPr lang="en-US" altLang="ko-KR" sz="2400" dirty="0">
              <a:solidFill>
                <a:srgbClr val="000000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783376" name="Line 16"/>
          <p:cNvSpPr>
            <a:spLocks noChangeShapeType="1"/>
          </p:cNvSpPr>
          <p:nvPr/>
        </p:nvSpPr>
        <p:spPr bwMode="auto">
          <a:xfrm>
            <a:off x="7186613" y="104457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783377" name="Line 17"/>
          <p:cNvSpPr>
            <a:spLocks noChangeShapeType="1"/>
          </p:cNvSpPr>
          <p:nvPr/>
        </p:nvSpPr>
        <p:spPr bwMode="auto">
          <a:xfrm>
            <a:off x="7196138" y="199072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783378" name="Text Box 18"/>
          <p:cNvSpPr txBox="1">
            <a:spLocks noChangeArrowheads="1"/>
          </p:cNvSpPr>
          <p:nvPr/>
        </p:nvSpPr>
        <p:spPr bwMode="auto">
          <a:xfrm>
            <a:off x="5838458" y="5700713"/>
            <a:ext cx="2467342" cy="10156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20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Atmospheric response</a:t>
            </a:r>
          </a:p>
          <a:p>
            <a:r>
              <a:rPr lang="en-US" altLang="ko-KR" sz="20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Control strategies</a:t>
            </a:r>
          </a:p>
          <a:p>
            <a:r>
              <a:rPr lang="en-US" altLang="ko-KR" sz="20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Source apportionment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190625" y="2433935"/>
            <a:ext cx="2457450" cy="461665"/>
          </a:xfrm>
          <a:prstGeom prst="rect">
            <a:avLst/>
          </a:prstGeom>
          <a:solidFill>
            <a:srgbClr val="99CC00"/>
          </a:solidFill>
          <a:ln w="285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000000"/>
                </a:solidFill>
                <a:latin typeface="Tahoma" pitchFamily="34" charset="0"/>
                <a:ea typeface="굴림" pitchFamily="50" charset="-127"/>
              </a:rPr>
              <a:t>Concentrations</a:t>
            </a:r>
            <a:endParaRPr lang="en-US" altLang="ko-KR" sz="2400" dirty="0">
              <a:solidFill>
                <a:srgbClr val="000000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5943600" y="2433935"/>
            <a:ext cx="2370137" cy="461665"/>
          </a:xfrm>
          <a:prstGeom prst="rect">
            <a:avLst/>
          </a:prstGeom>
          <a:solidFill>
            <a:srgbClr val="99CC00"/>
          </a:solidFill>
          <a:ln w="285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000000"/>
                </a:solidFill>
                <a:latin typeface="Tahoma" pitchFamily="34" charset="0"/>
                <a:ea typeface="굴림" pitchFamily="50" charset="-127"/>
              </a:rPr>
              <a:t>Sensitivities</a:t>
            </a:r>
            <a:endParaRPr lang="en-US" altLang="ko-KR" sz="2400" dirty="0">
              <a:solidFill>
                <a:srgbClr val="000000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8075" y="6488668"/>
            <a:ext cx="1960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Cohan et al. (2005)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1214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3369" grpId="0" animBg="1"/>
      <p:bldP spid="783370" grpId="0"/>
      <p:bldP spid="783373" grpId="0"/>
      <p:bldP spid="783374" grpId="0" animBg="1"/>
      <p:bldP spid="783375" grpId="0" animBg="1"/>
      <p:bldP spid="783376" grpId="0" animBg="1"/>
      <p:bldP spid="783377" grpId="0" animBg="1"/>
      <p:bldP spid="783378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696744" cy="5635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Sensitivity Analysis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700808"/>
                <a:ext cx="8229600" cy="4699992"/>
              </a:xfrm>
            </p:spPr>
            <p:txBody>
              <a:bodyPr/>
              <a:lstStyle/>
              <a:p>
                <a:r>
                  <a:rPr lang="en-US" altLang="ko-KR" sz="2400" dirty="0" smtClean="0">
                    <a:latin typeface="+mn-ea"/>
                  </a:rPr>
                  <a:t>Sensitivity coefficients ( 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altLang="ko-KR" sz="2400" i="1" smtClean="0"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ko-KR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ko-KR" sz="2400" i="1" smtClean="0">
                                <a:latin typeface="Cambria Math"/>
                              </a:rPr>
                              <m:t>𝜕</m:t>
                            </m:r>
                            <m:r>
                              <a:rPr lang="en-US" altLang="ko-KR" sz="2400" b="0" i="1" smtClean="0">
                                <a:latin typeface="Cambria Math"/>
                              </a:rPr>
                              <m:t>𝐶</m:t>
                            </m:r>
                          </m:num>
                          <m:den>
                            <m:r>
                              <a:rPr lang="en-US" altLang="ko-KR" sz="2400" i="1" smtClean="0">
                                <a:latin typeface="Cambria Math"/>
                              </a:rPr>
                              <m:t>𝜕</m:t>
                            </m:r>
                            <m:r>
                              <a:rPr lang="en-US" altLang="ko-KR" sz="2400" b="0" i="1" smtClean="0">
                                <a:latin typeface="Cambria Math"/>
                              </a:rPr>
                              <m:t>𝐸</m:t>
                            </m:r>
                          </m:den>
                        </m:f>
                        <m:r>
                          <a:rPr lang="en-US" altLang="ko-KR" sz="2400" b="0" i="1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brk m:alnAt="63"/>
                          </m:rPr>
                          <a:rPr lang="en-US" altLang="ko-KR" sz="2400" b="0" i="1" smtClean="0">
                            <a:latin typeface="Cambria Math"/>
                          </a:rPr>
                          <m:t>≈</m:t>
                        </m:r>
                        <m:box>
                          <m:boxPr>
                            <m:ctrlPr>
                              <a:rPr lang="en-US" altLang="ko-KR" sz="2400" b="0" i="1" smtClean="0">
                                <a:latin typeface="Cambria Math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altLang="ko-KR" sz="24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2400" b="0" i="1" smtClean="0">
                                    <a:latin typeface="Cambria Math"/>
                                  </a:rPr>
                                  <m:t> ∆</m:t>
                                </m:r>
                                <m:r>
                                  <a:rPr lang="en-US" altLang="ko-KR" sz="2400" b="0" i="1" smtClean="0">
                                    <a:latin typeface="Cambria Math"/>
                                  </a:rPr>
                                  <m:t>𝐶</m:t>
                                </m:r>
                              </m:num>
                              <m:den>
                                <m:r>
                                  <a:rPr lang="en-US" altLang="ko-KR" sz="2400" b="0" i="1" smtClean="0">
                                    <a:latin typeface="Cambria Math"/>
                                  </a:rPr>
                                  <m:t>∆</m:t>
                                </m:r>
                                <m:r>
                                  <a:rPr lang="en-US" altLang="ko-KR" sz="2400" b="0" i="1" smtClean="0">
                                    <a:latin typeface="Cambria Math"/>
                                  </a:rPr>
                                  <m:t>𝐸</m:t>
                                </m:r>
                              </m:den>
                            </m:f>
                          </m:e>
                        </m:box>
                      </m:e>
                    </m:box>
                  </m:oMath>
                </a14:m>
                <a:r>
                  <a:rPr lang="en-US" altLang="ko-KR" sz="2400" dirty="0" smtClean="0">
                    <a:latin typeface="+mn-ea"/>
                  </a:rPr>
                  <a:t> )</a:t>
                </a:r>
              </a:p>
              <a:p>
                <a:endParaRPr lang="en-US" altLang="ko-KR" sz="2400" dirty="0" smtClean="0">
                  <a:latin typeface="+mn-ea"/>
                </a:endParaRPr>
              </a:p>
              <a:p>
                <a:r>
                  <a:rPr lang="en-US" altLang="ko-KR" sz="2400" dirty="0" smtClean="0">
                    <a:latin typeface="+mn-ea"/>
                  </a:rPr>
                  <a:t>Control strategy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/>
                          </a:rPr>
                          <m:t>𝑃</m:t>
                        </m:r>
                      </m:sub>
                    </m:sSub>
                    <m:r>
                      <a:rPr lang="en-US" altLang="ko-KR" sz="24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ko-K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ko-KR" sz="2400" b="0" i="1" smtClean="0">
                        <a:latin typeface="Cambria Math"/>
                      </a:rPr>
                      <m:t>+∆</m:t>
                    </m:r>
                    <m:r>
                      <a:rPr lang="en-US" altLang="ko-KR" sz="2400" b="0" i="1" smtClean="0">
                        <a:latin typeface="Cambria Math"/>
                      </a:rPr>
                      <m:t>𝐸</m:t>
                    </m:r>
                    <m:box>
                      <m:boxPr>
                        <m:ctrlPr>
                          <a:rPr lang="en-US" altLang="ko-KR" sz="2400" b="0" i="1" smtClean="0">
                            <a:latin typeface="Cambria Math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ko-KR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ko-KR" sz="2400" b="0" i="1" smtClean="0">
                                <a:latin typeface="Cambria Math"/>
                              </a:rPr>
                              <m:t>∆</m:t>
                            </m:r>
                            <m:r>
                              <a:rPr lang="en-US" altLang="ko-KR" sz="2400" b="0" i="1" smtClean="0">
                                <a:latin typeface="Cambria Math"/>
                              </a:rPr>
                              <m:t>𝐶</m:t>
                            </m:r>
                          </m:num>
                          <m:den>
                            <m:r>
                              <a:rPr lang="en-US" altLang="ko-KR" sz="2400" b="0" i="1" smtClean="0">
                                <a:latin typeface="Cambria Math"/>
                              </a:rPr>
                              <m:t>∆</m:t>
                            </m:r>
                            <m:r>
                              <a:rPr lang="en-US" altLang="ko-KR" sz="2400" b="0" i="1" smtClean="0">
                                <a:latin typeface="Cambria Math"/>
                              </a:rPr>
                              <m:t>𝐸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altLang="ko-KR" sz="2400" dirty="0" smtClean="0">
                    <a:latin typeface="+mn-ea"/>
                  </a:rPr>
                  <a:t> )</a:t>
                </a:r>
              </a:p>
              <a:p>
                <a:endParaRPr lang="en-US" altLang="ko-KR" sz="2400" dirty="0">
                  <a:latin typeface="+mn-ea"/>
                </a:endParaRPr>
              </a:p>
              <a:p>
                <a:r>
                  <a:rPr lang="en-US" altLang="ko-KR" sz="2400" dirty="0" smtClean="0">
                    <a:latin typeface="+mn-ea"/>
                  </a:rPr>
                  <a:t>Source apportionment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ko-KR" sz="24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ko-K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altLang="ko-KR" sz="2400" dirty="0" smtClean="0">
                    <a:latin typeface="+mn-ea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ko-KR" sz="2400" dirty="0" smtClean="0">
                    <a:latin typeface="+mn-ea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ko-KR" sz="2400" b="0" i="1" smtClean="0">
                        <a:latin typeface="Cambria Math"/>
                      </a:rPr>
                      <m:t>+⋯</m:t>
                    </m:r>
                  </m:oMath>
                </a14:m>
                <a:r>
                  <a:rPr lang="en-US" altLang="ko-KR" sz="2400" dirty="0" smtClean="0">
                    <a:latin typeface="+mn-ea"/>
                  </a:rPr>
                  <a:t>)</a:t>
                </a:r>
                <a:endParaRPr lang="ko-KR" altLang="en-US" sz="2400" dirty="0">
                  <a:latin typeface="+mn-ea"/>
                </a:endParaRPr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700808"/>
                <a:ext cx="8229600" cy="4699992"/>
              </a:xfrm>
              <a:blipFill rotWithShape="1">
                <a:blip r:embed="rId2"/>
                <a:stretch>
                  <a:fillRect l="-1037" t="-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6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9" b="25303"/>
          <a:stretch/>
        </p:blipFill>
        <p:spPr>
          <a:xfrm rot="422919">
            <a:off x="2052152" y="2295290"/>
            <a:ext cx="4209425" cy="2613504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485900" y="116632"/>
            <a:ext cx="7391400" cy="5635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Sensitivity Coefficients</a:t>
            </a:r>
            <a:endParaRPr lang="ko-KR" altLang="en-US" dirty="0"/>
          </a:p>
        </p:txBody>
      </p:sp>
      <p:cxnSp>
        <p:nvCxnSpPr>
          <p:cNvPr id="8" name="직선 연결선 7"/>
          <p:cNvCxnSpPr/>
          <p:nvPr/>
        </p:nvCxnSpPr>
        <p:spPr>
          <a:xfrm flipV="1">
            <a:off x="2339752" y="2348880"/>
            <a:ext cx="3888432" cy="12531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4319824" y="2980277"/>
            <a:ext cx="0" cy="331236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39952" y="629264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E</a:t>
            </a:r>
            <a:r>
              <a:rPr lang="en-US" altLang="ko-KR" b="1" baseline="-25000" dirty="0" err="1" smtClean="0"/>
              <a:t>base</a:t>
            </a:r>
            <a:endParaRPr lang="ko-KR" altLang="en-US" b="1" baseline="-25000" dirty="0"/>
          </a:p>
        </p:txBody>
      </p:sp>
      <p:cxnSp>
        <p:nvCxnSpPr>
          <p:cNvPr id="16" name="직선 연결선 15"/>
          <p:cNvCxnSpPr/>
          <p:nvPr/>
        </p:nvCxnSpPr>
        <p:spPr>
          <a:xfrm flipH="1">
            <a:off x="1547664" y="2980277"/>
            <a:ext cx="2736304" cy="7200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7324" y="2867619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C</a:t>
            </a:r>
            <a:r>
              <a:rPr lang="en-US" altLang="ko-KR" b="1" baseline="-25000" dirty="0" err="1" smtClean="0"/>
              <a:t>base</a:t>
            </a:r>
            <a:endParaRPr lang="ko-KR" altLang="en-US" b="1" baseline="-250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825600" y="3048414"/>
            <a:ext cx="272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Concentration</a:t>
            </a:r>
            <a:endParaRPr lang="ko-KR" alt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662442" y="573325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Emission</a:t>
            </a:r>
            <a:endParaRPr lang="ko-KR" altLang="en-US" sz="2000" b="1" dirty="0"/>
          </a:p>
        </p:txBody>
      </p:sp>
      <p:cxnSp>
        <p:nvCxnSpPr>
          <p:cNvPr id="40" name="직선 화살표 연결선 39"/>
          <p:cNvCxnSpPr/>
          <p:nvPr/>
        </p:nvCxnSpPr>
        <p:spPr bwMode="auto">
          <a:xfrm>
            <a:off x="1547663" y="6284256"/>
            <a:ext cx="640871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직선 화살표 연결선 41"/>
          <p:cNvCxnSpPr/>
          <p:nvPr/>
        </p:nvCxnSpPr>
        <p:spPr bwMode="auto">
          <a:xfrm flipV="1">
            <a:off x="1547663" y="1333385"/>
            <a:ext cx="1" cy="49592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241556" y="1916831"/>
                <a:ext cx="1510463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 smtClean="0">
                    <a:solidFill>
                      <a:srgbClr val="FF0000"/>
                    </a:solidFill>
                  </a:rPr>
                  <a:t>S</a:t>
                </a:r>
                <a:r>
                  <a:rPr lang="en-US" altLang="ko-KR" sz="2800" baseline="40000" dirty="0" smtClean="0">
                    <a:solidFill>
                      <a:srgbClr val="FF0000"/>
                    </a:solidFill>
                  </a:rPr>
                  <a:t>(1)</a:t>
                </a:r>
                <a:r>
                  <a:rPr lang="en-US" altLang="ko-KR" sz="2800" b="1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𝝏</m:t>
                        </m:r>
                        <m:r>
                          <a:rPr lang="en-US" altLang="ko-KR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𝑪</m:t>
                        </m:r>
                      </m:num>
                      <m:den>
                        <m:r>
                          <a:rPr lang="en-US" altLang="ko-KR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𝝏</m:t>
                        </m:r>
                        <m:r>
                          <a:rPr lang="en-US" altLang="ko-KR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𝑬</m:t>
                        </m:r>
                      </m:den>
                    </m:f>
                  </m:oMath>
                </a14:m>
                <a:endParaRPr lang="ko-KR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556" y="1916831"/>
                <a:ext cx="1510463" cy="721801"/>
              </a:xfrm>
              <a:prstGeom prst="rect">
                <a:avLst/>
              </a:prstGeom>
              <a:blipFill rotWithShape="1">
                <a:blip r:embed="rId3"/>
                <a:stretch>
                  <a:fillRect l="-8468" b="-840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5770576" y="3279246"/>
            <a:ext cx="1247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S</a:t>
            </a:r>
            <a:r>
              <a:rPr lang="en-US" altLang="ko-KR" sz="2400" baseline="30000" dirty="0" smtClean="0"/>
              <a:t>(1)</a:t>
            </a:r>
            <a:r>
              <a:rPr lang="en-US" altLang="ko-KR" sz="2400" dirty="0" smtClean="0"/>
              <a:t> &gt; 0 </a:t>
            </a:r>
          </a:p>
          <a:p>
            <a:r>
              <a:rPr lang="en-US" altLang="ko-KR" sz="2400" dirty="0"/>
              <a:t>S</a:t>
            </a:r>
            <a:r>
              <a:rPr lang="en-US" altLang="ko-KR" sz="2400" baseline="30000" dirty="0"/>
              <a:t>(1)</a:t>
            </a:r>
            <a:r>
              <a:rPr lang="en-US" altLang="ko-KR" sz="2400" dirty="0" smtClean="0"/>
              <a:t> &lt; 0</a:t>
            </a:r>
          </a:p>
          <a:p>
            <a:r>
              <a:rPr lang="en-US" altLang="ko-KR" sz="2400" dirty="0"/>
              <a:t>S</a:t>
            </a:r>
            <a:r>
              <a:rPr lang="en-US" altLang="ko-KR" sz="2400" baseline="30000" dirty="0"/>
              <a:t>(1)</a:t>
            </a:r>
            <a:r>
              <a:rPr lang="en-US" altLang="ko-KR" sz="2400" dirty="0" smtClean="0"/>
              <a:t> = 0</a:t>
            </a:r>
            <a:endParaRPr lang="ko-KR" alt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3995384" y="1337684"/>
            <a:ext cx="3187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explains local sensitivity</a:t>
            </a:r>
            <a:endParaRPr lang="ko-KR" altLang="en-US" sz="20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6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485900" y="44624"/>
            <a:ext cx="7391400" cy="5635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Sensitivity Coefficients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340768"/>
            <a:ext cx="3217547" cy="560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altLang="ko-KR" dirty="0" smtClean="0"/>
              <a:t>BFM (Brute Force Method)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/>
              <p:cNvSpPr/>
              <p:nvPr/>
            </p:nvSpPr>
            <p:spPr>
              <a:xfrm>
                <a:off x="1331640" y="2276872"/>
                <a:ext cx="3254224" cy="6246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en-US" altLang="ko-KR" i="1">
                              <a:latin typeface="Cambria Math"/>
                            </a:rPr>
                            <m:t>𝐵𝐹</m:t>
                          </m:r>
                          <m:r>
                            <a:rPr lang="en-US" altLang="ko-KR" i="1">
                              <a:latin typeface="Cambria Math"/>
                            </a:rPr>
                            <m:t>(1)</m:t>
                          </m:r>
                        </m:sup>
                      </m:sSubSup>
                      <m:r>
                        <a:rPr lang="en-US" altLang="ko-K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ko-KR" altLang="ko-K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ko-KR" i="1">
                                  <a:latin typeface="Cambria Math"/>
                                </a:rPr>
                                <m:t>+10%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ko-KR" altLang="ko-K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ko-KR" i="1">
                                  <a:latin typeface="Cambria Math"/>
                                </a:rPr>
                                <m:t>−10%</m:t>
                              </m:r>
                            </m:sub>
                          </m:sSub>
                        </m:num>
                        <m:den>
                          <m:r>
                            <a:rPr lang="en-US" altLang="ko-KR" i="1">
                              <a:latin typeface="Cambria Math"/>
                            </a:rPr>
                            <m:t>2∆</m:t>
                          </m:r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/>
                            </a:rPr>
                            <m:t>ε</m:t>
                          </m:r>
                        </m:den>
                      </m:f>
                      <m:r>
                        <a:rPr lang="en-US" altLang="ko-KR" i="1">
                          <a:latin typeface="Cambria Math"/>
                        </a:rPr>
                        <m:t>        </m:t>
                      </m:r>
                    </m:oMath>
                  </m:oMathPara>
                </a14:m>
                <a:endParaRPr lang="ko-KR" altLang="ko-KR" dirty="0"/>
              </a:p>
            </p:txBody>
          </p:sp>
        </mc:Choice>
        <mc:Fallback xmlns="">
          <p:sp>
            <p:nvSpPr>
              <p:cNvPr id="4" name="직사각형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276872"/>
                <a:ext cx="3254224" cy="62465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직사각형 20"/>
              <p:cNvSpPr/>
              <p:nvPr/>
            </p:nvSpPr>
            <p:spPr>
              <a:xfrm>
                <a:off x="1547664" y="4297454"/>
                <a:ext cx="1132874" cy="4678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ko-KR" altLang="ko-KR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/>
                            </a:rPr>
                            <m:t>𝐻𝐷𝐷𝑀</m:t>
                          </m:r>
                          <m:r>
                            <a:rPr lang="en-US" altLang="ko-KR" i="1">
                              <a:latin typeface="Cambria Math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ko-KR" altLang="ko-KR" dirty="0"/>
              </a:p>
            </p:txBody>
          </p:sp>
        </mc:Choice>
        <mc:Fallback xmlns="">
          <p:sp>
            <p:nvSpPr>
              <p:cNvPr id="21" name="직사각형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297454"/>
                <a:ext cx="1132874" cy="467820"/>
              </a:xfrm>
              <a:prstGeom prst="rect">
                <a:avLst/>
              </a:prstGeom>
              <a:blipFill rotWithShape="1">
                <a:blip r:embed="rId3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763959" y="3375065"/>
            <a:ext cx="5141151" cy="560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altLang="ko-KR" dirty="0" smtClean="0"/>
              <a:t>HDDM (High-order Decoupled Direct Method)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9" b="25303"/>
          <a:stretch/>
        </p:blipFill>
        <p:spPr>
          <a:xfrm>
            <a:off x="2450807" y="2171523"/>
            <a:ext cx="4209425" cy="2613504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485900" y="44624"/>
            <a:ext cx="7391400" cy="5635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Sensitivity Coefficients</a:t>
            </a:r>
            <a:endParaRPr lang="ko-KR" altLang="en-US" dirty="0"/>
          </a:p>
        </p:txBody>
      </p:sp>
      <p:sp>
        <p:nvSpPr>
          <p:cNvPr id="7" name="왼쪽/위쪽 화살표 6"/>
          <p:cNvSpPr/>
          <p:nvPr/>
        </p:nvSpPr>
        <p:spPr>
          <a:xfrm>
            <a:off x="2987824" y="2476221"/>
            <a:ext cx="2664296" cy="1656184"/>
          </a:xfrm>
          <a:prstGeom prst="leftUpArrow">
            <a:avLst>
              <a:gd name="adj1" fmla="val 0"/>
              <a:gd name="adj2" fmla="val 0"/>
              <a:gd name="adj3" fmla="val 25541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>
            <a:stCxn id="7" idx="3"/>
            <a:endCxn id="7" idx="0"/>
          </p:cNvCxnSpPr>
          <p:nvPr/>
        </p:nvCxnSpPr>
        <p:spPr>
          <a:xfrm flipV="1">
            <a:off x="2987824" y="2476221"/>
            <a:ext cx="2664296" cy="1656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2884039" y="2204967"/>
            <a:ext cx="2808312" cy="159029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2987824" y="4204413"/>
            <a:ext cx="0" cy="208823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4319824" y="2980277"/>
            <a:ext cx="0" cy="331236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5652120" y="4204413"/>
            <a:ext cx="0" cy="208823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39952" y="629264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436096" y="629264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(+10%)</a:t>
            </a:r>
            <a:endParaRPr lang="ko-KR" alt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2771799" y="6292645"/>
            <a:ext cx="8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(-10%)</a:t>
            </a:r>
            <a:endParaRPr lang="ko-KR" altLang="en-US" baseline="-25000" dirty="0"/>
          </a:p>
        </p:txBody>
      </p:sp>
      <p:cxnSp>
        <p:nvCxnSpPr>
          <p:cNvPr id="16" name="직선 연결선 15"/>
          <p:cNvCxnSpPr/>
          <p:nvPr/>
        </p:nvCxnSpPr>
        <p:spPr>
          <a:xfrm flipH="1">
            <a:off x="1547664" y="2980277"/>
            <a:ext cx="2736304" cy="7200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1539280" y="4171162"/>
            <a:ext cx="1448544" cy="36004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H="1">
            <a:off x="1547664" y="2476221"/>
            <a:ext cx="4104456" cy="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0076" y="2188189"/>
            <a:ext cx="94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(+10%)</a:t>
            </a:r>
            <a:endParaRPr lang="ko-KR" altLang="en-US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683568" y="2867619"/>
            <a:ext cx="90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707540" y="3871085"/>
            <a:ext cx="92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(-10%)</a:t>
            </a:r>
            <a:endParaRPr lang="ko-KR" alt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825600" y="3048414"/>
            <a:ext cx="272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Concentration</a:t>
            </a:r>
            <a:endParaRPr lang="ko-KR" altLang="en-US" sz="2400" b="1" dirty="0"/>
          </a:p>
        </p:txBody>
      </p:sp>
      <p:cxnSp>
        <p:nvCxnSpPr>
          <p:cNvPr id="24" name="직선 화살표 연결선 23"/>
          <p:cNvCxnSpPr/>
          <p:nvPr/>
        </p:nvCxnSpPr>
        <p:spPr>
          <a:xfrm>
            <a:off x="3678935" y="1837441"/>
            <a:ext cx="605033" cy="108000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15816" y="1333385"/>
                <a:ext cx="2155187" cy="631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S</a:t>
                </a:r>
                <a:r>
                  <a:rPr lang="en-US" altLang="ko-KR" sz="2400" baseline="4000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HDDM(1)</a:t>
                </a:r>
                <a:r>
                  <a:rPr lang="en-US" altLang="ko-KR" sz="2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𝝏</m:t>
                        </m:r>
                        <m:r>
                          <a:rPr lang="en-US" altLang="ko-KR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𝑪</m:t>
                        </m:r>
                      </m:num>
                      <m:den>
                        <m:r>
                          <a:rPr lang="en-US" altLang="ko-KR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𝝏</m:t>
                        </m:r>
                        <m:r>
                          <a:rPr lang="en-US" altLang="ko-KR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𝑬</m:t>
                        </m:r>
                      </m:den>
                    </m:f>
                  </m:oMath>
                </a14:m>
                <a:endParaRPr lang="ko-KR" altLang="en-US" sz="2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333385"/>
                <a:ext cx="2155187" cy="631968"/>
              </a:xfrm>
              <a:prstGeom prst="rect">
                <a:avLst/>
              </a:prstGeom>
              <a:blipFill rotWithShape="1">
                <a:blip r:embed="rId3"/>
                <a:stretch>
                  <a:fillRect l="-4237" b="-679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직선 화살표 연결선 27"/>
          <p:cNvCxnSpPr/>
          <p:nvPr/>
        </p:nvCxnSpPr>
        <p:spPr>
          <a:xfrm flipH="1">
            <a:off x="4355976" y="3304313"/>
            <a:ext cx="230425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44607" y="3074806"/>
                <a:ext cx="1510463" cy="649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S</a:t>
                </a:r>
                <a:r>
                  <a:rPr lang="en-US" altLang="ko-KR" sz="2400" baseline="40000" dirty="0" smtClean="0">
                    <a:solidFill>
                      <a:srgbClr val="FF0000"/>
                    </a:solidFill>
                  </a:rPr>
                  <a:t>BF(1)</a:t>
                </a:r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ko-KR" sz="2400" dirty="0" smtClean="0">
                            <a:solidFill>
                              <a:srgbClr val="FF0000"/>
                            </a:solidFill>
                          </a:rPr>
                          <m:t>△</m:t>
                        </m:r>
                        <m:r>
                          <a:rPr lang="en-US" altLang="ko-K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𝑪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ko-KR" sz="2400" dirty="0" smtClean="0">
                            <a:solidFill>
                              <a:srgbClr val="FF0000"/>
                            </a:solidFill>
                          </a:rPr>
                          <m:t>△</m:t>
                        </m:r>
                        <m:r>
                          <a:rPr lang="en-US" altLang="ko-K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𝑬</m:t>
                        </m:r>
                      </m:den>
                    </m:f>
                  </m:oMath>
                </a14:m>
                <a:endParaRPr lang="ko-KR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607" y="3074806"/>
                <a:ext cx="1510463" cy="649024"/>
              </a:xfrm>
              <a:prstGeom prst="rect">
                <a:avLst/>
              </a:prstGeom>
              <a:blipFill rotWithShape="1">
                <a:blip r:embed="rId4"/>
                <a:stretch>
                  <a:fillRect l="-6048" b="-74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직선 화살표 연결선 29"/>
          <p:cNvCxnSpPr/>
          <p:nvPr/>
        </p:nvCxnSpPr>
        <p:spPr>
          <a:xfrm>
            <a:off x="4355976" y="5447133"/>
            <a:ext cx="128604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99991" y="5077801"/>
            <a:ext cx="114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△</a:t>
            </a:r>
            <a:r>
              <a:rPr lang="el-GR" altLang="ko-KR" dirty="0" smtClean="0"/>
              <a:t>ε</a:t>
            </a:r>
            <a:r>
              <a:rPr lang="en-US" altLang="ko-KR" dirty="0" smtClean="0"/>
              <a:t>E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cxnSp>
        <p:nvCxnSpPr>
          <p:cNvPr id="32" name="직선 화살표 연결선 31"/>
          <p:cNvCxnSpPr/>
          <p:nvPr/>
        </p:nvCxnSpPr>
        <p:spPr>
          <a:xfrm>
            <a:off x="2987824" y="5447133"/>
            <a:ext cx="128604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100034" y="5077801"/>
            <a:ext cx="125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-△</a:t>
            </a:r>
            <a:r>
              <a:rPr lang="el-GR" altLang="ko-KR" dirty="0"/>
              <a:t>ε</a:t>
            </a:r>
            <a:r>
              <a:rPr lang="en-US" altLang="ko-KR" dirty="0"/>
              <a:t>E</a:t>
            </a:r>
            <a:r>
              <a:rPr lang="en-US" altLang="ko-KR" baseline="-25000" dirty="0"/>
              <a:t>(base)</a:t>
            </a:r>
            <a:endParaRPr lang="ko-KR" altLang="en-US" baseline="-25000" dirty="0"/>
          </a:p>
        </p:txBody>
      </p:sp>
      <p:cxnSp>
        <p:nvCxnSpPr>
          <p:cNvPr id="34" name="직선 화살표 연결선 33"/>
          <p:cNvCxnSpPr/>
          <p:nvPr/>
        </p:nvCxnSpPr>
        <p:spPr>
          <a:xfrm>
            <a:off x="3028026" y="6085913"/>
            <a:ext cx="261399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83968" y="569625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△E</a:t>
            </a:r>
            <a:endParaRPr lang="ko-KR" altLang="en-US" sz="2400" baseline="-30000" dirty="0"/>
          </a:p>
        </p:txBody>
      </p:sp>
      <p:cxnSp>
        <p:nvCxnSpPr>
          <p:cNvPr id="36" name="직선 화살표 연결선 35"/>
          <p:cNvCxnSpPr/>
          <p:nvPr/>
        </p:nvCxnSpPr>
        <p:spPr>
          <a:xfrm>
            <a:off x="1763688" y="2467651"/>
            <a:ext cx="0" cy="1736762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691680" y="264694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△C</a:t>
            </a:r>
            <a:endParaRPr lang="ko-KR" altLang="en-US" sz="2400" baseline="-30000" dirty="0"/>
          </a:p>
        </p:txBody>
      </p:sp>
      <p:cxnSp>
        <p:nvCxnSpPr>
          <p:cNvPr id="40" name="직선 화살표 연결선 39"/>
          <p:cNvCxnSpPr/>
          <p:nvPr/>
        </p:nvCxnSpPr>
        <p:spPr bwMode="auto">
          <a:xfrm>
            <a:off x="1547663" y="6284256"/>
            <a:ext cx="640871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직선 화살표 연결선 41"/>
          <p:cNvCxnSpPr/>
          <p:nvPr/>
        </p:nvCxnSpPr>
        <p:spPr bwMode="auto">
          <a:xfrm flipV="1">
            <a:off x="1547663" y="1333385"/>
            <a:ext cx="1" cy="49592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6662442" y="573325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Emission</a:t>
            </a:r>
            <a:endParaRPr lang="ko-KR" altLang="en-US" sz="20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403648" y="44624"/>
            <a:ext cx="7704856" cy="563563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Ozone 1</a:t>
            </a:r>
            <a:r>
              <a:rPr lang="en-US" altLang="ko-KR" sz="2400" baseline="30000" dirty="0" smtClean="0"/>
              <a:t>st</a:t>
            </a:r>
            <a:r>
              <a:rPr lang="en-US" altLang="ko-KR" sz="2400" dirty="0" smtClean="0"/>
              <a:t>-Order Sensitivity Coefficients</a:t>
            </a:r>
            <a:endParaRPr lang="ko-KR" altLang="en-US" sz="2400" dirty="0"/>
          </a:p>
        </p:txBody>
      </p:sp>
      <p:pic>
        <p:nvPicPr>
          <p:cNvPr id="8" name="그림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6" r="7331"/>
          <a:stretch/>
        </p:blipFill>
        <p:spPr bwMode="auto">
          <a:xfrm>
            <a:off x="1187624" y="1484784"/>
            <a:ext cx="2520315" cy="2251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그림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 r="7759"/>
          <a:stretch/>
        </p:blipFill>
        <p:spPr bwMode="auto">
          <a:xfrm>
            <a:off x="1155874" y="4077072"/>
            <a:ext cx="2552065" cy="2249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그림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2" r="8202"/>
          <a:stretch/>
        </p:blipFill>
        <p:spPr bwMode="auto">
          <a:xfrm>
            <a:off x="4139953" y="1484784"/>
            <a:ext cx="2520280" cy="2251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그림 1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9" r="8100"/>
          <a:stretch/>
        </p:blipFill>
        <p:spPr bwMode="auto">
          <a:xfrm>
            <a:off x="4139952" y="3993694"/>
            <a:ext cx="2520281" cy="2324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242088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BFM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2112" y="497107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HDDM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11791" y="10967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NOx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76927" y="108778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VOC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08304" y="2099228"/>
            <a:ext cx="1172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Kim (2011)</a:t>
            </a:r>
            <a:endParaRPr lang="ko-KR" altLang="en-US" sz="1600" dirty="0"/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1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9" b="25303"/>
          <a:stretch/>
        </p:blipFill>
        <p:spPr>
          <a:xfrm>
            <a:off x="2450807" y="2171523"/>
            <a:ext cx="4209425" cy="2613504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485900" y="44624"/>
            <a:ext cx="7391400" cy="5635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Sensitivity Coefficients</a:t>
            </a:r>
            <a:endParaRPr lang="ko-KR" altLang="en-US" dirty="0"/>
          </a:p>
        </p:txBody>
      </p:sp>
      <p:sp>
        <p:nvSpPr>
          <p:cNvPr id="7" name="왼쪽/위쪽 화살표 6"/>
          <p:cNvSpPr/>
          <p:nvPr/>
        </p:nvSpPr>
        <p:spPr>
          <a:xfrm>
            <a:off x="2987824" y="2476221"/>
            <a:ext cx="2664296" cy="1656184"/>
          </a:xfrm>
          <a:prstGeom prst="leftUpArrow">
            <a:avLst>
              <a:gd name="adj1" fmla="val 0"/>
              <a:gd name="adj2" fmla="val 0"/>
              <a:gd name="adj3" fmla="val 25541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>
            <a:stCxn id="7" idx="3"/>
            <a:endCxn id="7" idx="0"/>
          </p:cNvCxnSpPr>
          <p:nvPr/>
        </p:nvCxnSpPr>
        <p:spPr>
          <a:xfrm flipV="1">
            <a:off x="2987824" y="2476221"/>
            <a:ext cx="2664296" cy="1656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2884039" y="2204967"/>
            <a:ext cx="2808312" cy="159029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2987824" y="4204413"/>
            <a:ext cx="0" cy="208823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4319824" y="2980277"/>
            <a:ext cx="0" cy="331236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5652120" y="4204413"/>
            <a:ext cx="0" cy="208823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39951" y="6292645"/>
            <a:ext cx="91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436096" y="629264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(+10%)</a:t>
            </a:r>
            <a:endParaRPr lang="ko-KR" alt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2771799" y="6292645"/>
            <a:ext cx="8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</a:t>
            </a:r>
            <a:r>
              <a:rPr lang="en-US" altLang="ko-KR" baseline="-25000" dirty="0" smtClean="0"/>
              <a:t>(-10%)</a:t>
            </a:r>
            <a:endParaRPr lang="ko-KR" altLang="en-US" baseline="-25000" dirty="0"/>
          </a:p>
        </p:txBody>
      </p:sp>
      <p:cxnSp>
        <p:nvCxnSpPr>
          <p:cNvPr id="16" name="직선 연결선 15"/>
          <p:cNvCxnSpPr/>
          <p:nvPr/>
        </p:nvCxnSpPr>
        <p:spPr>
          <a:xfrm flipH="1">
            <a:off x="1547664" y="2980277"/>
            <a:ext cx="2736304" cy="7200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1539280" y="4171162"/>
            <a:ext cx="1448544" cy="36004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H="1">
            <a:off x="1547664" y="2476221"/>
            <a:ext cx="4104456" cy="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3776" y="2188189"/>
            <a:ext cx="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(+10%)</a:t>
            </a:r>
            <a:endParaRPr lang="ko-KR" altLang="en-US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747324" y="2867619"/>
            <a:ext cx="87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683568" y="3871085"/>
            <a:ext cx="89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</a:t>
            </a:r>
            <a:r>
              <a:rPr lang="en-US" altLang="ko-KR" baseline="-25000" dirty="0" smtClean="0"/>
              <a:t>(-10%)</a:t>
            </a:r>
            <a:endParaRPr lang="ko-KR" alt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825600" y="3048414"/>
            <a:ext cx="272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Concentration</a:t>
            </a:r>
            <a:endParaRPr lang="ko-KR" altLang="en-US" sz="2400" b="1" dirty="0"/>
          </a:p>
        </p:txBody>
      </p:sp>
      <p:cxnSp>
        <p:nvCxnSpPr>
          <p:cNvPr id="24" name="직선 화살표 연결선 23"/>
          <p:cNvCxnSpPr/>
          <p:nvPr/>
        </p:nvCxnSpPr>
        <p:spPr>
          <a:xfrm>
            <a:off x="3678935" y="1837441"/>
            <a:ext cx="605033" cy="108000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15816" y="1333385"/>
                <a:ext cx="2155187" cy="631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S</a:t>
                </a:r>
                <a:r>
                  <a:rPr lang="en-US" altLang="ko-KR" sz="2400" baseline="4000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HDDM(1)</a:t>
                </a:r>
                <a:r>
                  <a:rPr lang="en-US" altLang="ko-KR" sz="2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𝝏</m:t>
                        </m:r>
                        <m:r>
                          <a:rPr lang="en-US" altLang="ko-KR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𝑪</m:t>
                        </m:r>
                      </m:num>
                      <m:den>
                        <m:r>
                          <a:rPr lang="en-US" altLang="ko-KR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𝝏</m:t>
                        </m:r>
                        <m:r>
                          <a:rPr lang="en-US" altLang="ko-KR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𝑬</m:t>
                        </m:r>
                      </m:den>
                    </m:f>
                  </m:oMath>
                </a14:m>
                <a:endParaRPr lang="ko-KR" altLang="en-US" sz="2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333385"/>
                <a:ext cx="2155187" cy="631968"/>
              </a:xfrm>
              <a:prstGeom prst="rect">
                <a:avLst/>
              </a:prstGeom>
              <a:blipFill rotWithShape="1">
                <a:blip r:embed="rId3"/>
                <a:stretch>
                  <a:fillRect l="-4237" b="-679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직선 화살표 연결선 27"/>
          <p:cNvCxnSpPr/>
          <p:nvPr/>
        </p:nvCxnSpPr>
        <p:spPr>
          <a:xfrm flipH="1">
            <a:off x="4355976" y="3304313"/>
            <a:ext cx="230425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44607" y="3074806"/>
                <a:ext cx="1931849" cy="649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S</a:t>
                </a:r>
                <a:r>
                  <a:rPr lang="en-US" altLang="ko-KR" sz="2400" baseline="40000" dirty="0" smtClean="0">
                    <a:solidFill>
                      <a:srgbClr val="FF0000"/>
                    </a:solidFill>
                  </a:rPr>
                  <a:t>BF(1)</a:t>
                </a:r>
                <a:r>
                  <a:rPr lang="en-US" altLang="ko-KR" sz="2400" b="1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ko-KR" sz="2400" dirty="0" smtClean="0">
                            <a:solidFill>
                              <a:srgbClr val="FF0000"/>
                            </a:solidFill>
                          </a:rPr>
                          <m:t>△</m:t>
                        </m:r>
                        <m:r>
                          <a:rPr lang="en-US" altLang="ko-K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𝑪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ko-KR" sz="2400" dirty="0" smtClean="0">
                            <a:solidFill>
                              <a:srgbClr val="FF0000"/>
                            </a:solidFill>
                          </a:rPr>
                          <m:t>△</m:t>
                        </m:r>
                        <m:r>
                          <a:rPr lang="en-US" altLang="ko-KR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𝑬</m:t>
                        </m:r>
                      </m:den>
                    </m:f>
                  </m:oMath>
                </a14:m>
                <a:endParaRPr lang="ko-KR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607" y="3074806"/>
                <a:ext cx="1931849" cy="649024"/>
              </a:xfrm>
              <a:prstGeom prst="rect">
                <a:avLst/>
              </a:prstGeom>
              <a:blipFill rotWithShape="1">
                <a:blip r:embed="rId4"/>
                <a:stretch>
                  <a:fillRect l="-4732" b="-56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직선 화살표 연결선 29"/>
          <p:cNvCxnSpPr/>
          <p:nvPr/>
        </p:nvCxnSpPr>
        <p:spPr>
          <a:xfrm>
            <a:off x="4355976" y="5447133"/>
            <a:ext cx="128604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99991" y="5077801"/>
            <a:ext cx="114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△</a:t>
            </a:r>
            <a:r>
              <a:rPr lang="el-GR" altLang="ko-KR" dirty="0" smtClean="0"/>
              <a:t>ε</a:t>
            </a:r>
            <a:r>
              <a:rPr lang="en-US" altLang="ko-KR" dirty="0" smtClean="0"/>
              <a:t>E</a:t>
            </a:r>
            <a:r>
              <a:rPr lang="en-US" altLang="ko-KR" baseline="-25000" dirty="0" smtClean="0"/>
              <a:t>(base)</a:t>
            </a:r>
            <a:endParaRPr lang="ko-KR" altLang="en-US" baseline="-25000" dirty="0"/>
          </a:p>
        </p:txBody>
      </p:sp>
      <p:cxnSp>
        <p:nvCxnSpPr>
          <p:cNvPr id="32" name="직선 화살표 연결선 31"/>
          <p:cNvCxnSpPr/>
          <p:nvPr/>
        </p:nvCxnSpPr>
        <p:spPr>
          <a:xfrm>
            <a:off x="2987824" y="5447133"/>
            <a:ext cx="128604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100034" y="5077801"/>
            <a:ext cx="125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-△</a:t>
            </a:r>
            <a:r>
              <a:rPr lang="el-GR" altLang="ko-KR" dirty="0"/>
              <a:t>ε</a:t>
            </a:r>
            <a:r>
              <a:rPr lang="en-US" altLang="ko-KR" dirty="0"/>
              <a:t>E</a:t>
            </a:r>
            <a:r>
              <a:rPr lang="en-US" altLang="ko-KR" baseline="-25000" dirty="0"/>
              <a:t>(base)</a:t>
            </a:r>
            <a:endParaRPr lang="ko-KR" altLang="en-US" baseline="-25000" dirty="0"/>
          </a:p>
        </p:txBody>
      </p:sp>
      <p:cxnSp>
        <p:nvCxnSpPr>
          <p:cNvPr id="34" name="직선 화살표 연결선 33"/>
          <p:cNvCxnSpPr/>
          <p:nvPr/>
        </p:nvCxnSpPr>
        <p:spPr>
          <a:xfrm>
            <a:off x="3028026" y="6085913"/>
            <a:ext cx="2613991" cy="0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83968" y="569625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△E</a:t>
            </a:r>
            <a:endParaRPr lang="ko-KR" altLang="en-US" sz="2400" baseline="-30000" dirty="0"/>
          </a:p>
        </p:txBody>
      </p:sp>
      <p:cxnSp>
        <p:nvCxnSpPr>
          <p:cNvPr id="36" name="직선 화살표 연결선 35"/>
          <p:cNvCxnSpPr/>
          <p:nvPr/>
        </p:nvCxnSpPr>
        <p:spPr>
          <a:xfrm>
            <a:off x="1763688" y="2467651"/>
            <a:ext cx="0" cy="1736762"/>
          </a:xfrm>
          <a:prstGeom prst="straightConnector1">
            <a:avLst/>
          </a:prstGeom>
          <a:ln w="31750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691680" y="264694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△C</a:t>
            </a:r>
            <a:endParaRPr lang="ko-KR" altLang="en-US" sz="2400" baseline="-30000" dirty="0"/>
          </a:p>
        </p:txBody>
      </p:sp>
      <p:cxnSp>
        <p:nvCxnSpPr>
          <p:cNvPr id="40" name="직선 화살표 연결선 39"/>
          <p:cNvCxnSpPr/>
          <p:nvPr/>
        </p:nvCxnSpPr>
        <p:spPr bwMode="auto">
          <a:xfrm>
            <a:off x="1547663" y="6284256"/>
            <a:ext cx="640871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직선 화살표 연결선 41"/>
          <p:cNvCxnSpPr/>
          <p:nvPr/>
        </p:nvCxnSpPr>
        <p:spPr bwMode="auto">
          <a:xfrm flipV="1">
            <a:off x="1547663" y="1333385"/>
            <a:ext cx="1" cy="49592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6662442" y="5733256"/>
            <a:ext cx="1797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Emission</a:t>
            </a:r>
            <a:endParaRPr lang="ko-KR" altLang="en-US" sz="2400" b="1" dirty="0"/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2" b="66299"/>
          <a:stretch/>
        </p:blipFill>
        <p:spPr>
          <a:xfrm>
            <a:off x="2297564" y="2119305"/>
            <a:ext cx="4548871" cy="2717940"/>
          </a:xfrm>
          <a:prstGeom prst="rect">
            <a:avLst/>
          </a:prstGeom>
        </p:spPr>
      </p:pic>
      <p:cxnSp>
        <p:nvCxnSpPr>
          <p:cNvPr id="41" name="직선 화살표 연결선 40"/>
          <p:cNvCxnSpPr/>
          <p:nvPr/>
        </p:nvCxnSpPr>
        <p:spPr>
          <a:xfrm flipH="1">
            <a:off x="4386069" y="1616026"/>
            <a:ext cx="792088" cy="1301415"/>
          </a:xfrm>
          <a:prstGeom prst="straightConnector1">
            <a:avLst/>
          </a:prstGeom>
          <a:ln w="2540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5178157" y="1258347"/>
                <a:ext cx="2165293" cy="631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rgbClr val="00B0F0"/>
                    </a:solidFill>
                  </a:rPr>
                  <a:t>S</a:t>
                </a:r>
                <a:r>
                  <a:rPr lang="en-US" altLang="ko-KR" sz="2400" baseline="40000" dirty="0" smtClean="0">
                    <a:solidFill>
                      <a:srgbClr val="00B0F0"/>
                    </a:solidFill>
                  </a:rPr>
                  <a:t>HDDM(2)</a:t>
                </a:r>
                <a:r>
                  <a:rPr lang="en-US" altLang="ko-KR" sz="2400" b="1" dirty="0" smtClean="0">
                    <a:solidFill>
                      <a:srgbClr val="00B0F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400" b="1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2400" b="1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𝝏</m:t>
                        </m:r>
                        <m:r>
                          <a:rPr lang="en-US" altLang="ko-KR" sz="2400" b="1" i="1" baseline="4000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altLang="ko-KR" sz="2400" b="1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𝑪</m:t>
                        </m:r>
                      </m:num>
                      <m:den>
                        <m:r>
                          <a:rPr lang="en-US" altLang="ko-KR" sz="2400" b="1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𝝏</m:t>
                        </m:r>
                        <m:r>
                          <a:rPr lang="en-US" altLang="ko-KR" sz="2400" b="1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𝑬</m:t>
                        </m:r>
                        <m:r>
                          <a:rPr lang="en-US" altLang="ko-KR" sz="2400" b="1" i="1" baseline="4000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ko-KR" altLang="en-US" sz="24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157" y="1258347"/>
                <a:ext cx="2165293" cy="631968"/>
              </a:xfrm>
              <a:prstGeom prst="rect">
                <a:avLst/>
              </a:prstGeom>
              <a:blipFill rotWithShape="1">
                <a:blip r:embed="rId6"/>
                <a:stretch>
                  <a:fillRect l="-4213" b="-76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직사각형 46"/>
              <p:cNvSpPr/>
              <p:nvPr/>
            </p:nvSpPr>
            <p:spPr>
              <a:xfrm>
                <a:off x="5941904" y="3915964"/>
                <a:ext cx="3025252" cy="510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atinLnBrk="1"/>
                <a14:m>
                  <m:oMath xmlns:m="http://schemas.openxmlformats.org/officeDocument/2006/math">
                    <m:sSubSup>
                      <m:sSubSupPr>
                        <m:ctrlPr>
                          <a:rPr lang="ko-KR" altLang="ko-KR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𝑺</m:t>
                        </m:r>
                      </m:e>
                      <m:sub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𝒋</m:t>
                        </m:r>
                      </m:sub>
                      <m:sup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𝑩𝑭</m:t>
                        </m:r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ko-KR" b="1" dirty="0" smtClean="0">
                    <a:solidFill>
                      <a:srgbClr val="FF0000"/>
                    </a:solidFill>
                  </a:rPr>
                  <a:t>=</a:t>
                </a:r>
                <a:r>
                  <a:rPr lang="ko-KR" altLang="ko-KR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ko-KR" altLang="ko-KR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ko-KR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𝒋</m:t>
                            </m:r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𝟏𝟎</m:t>
                            </m:r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%</m:t>
                            </m:r>
                          </m:sub>
                        </m:sSub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ko-KR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𝒋</m:t>
                            </m:r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𝒃𝒂𝒔𝒆</m:t>
                            </m:r>
                          </m:sub>
                        </m:sSub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ko-KR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𝒋</m:t>
                            </m:r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𝟏𝟎</m:t>
                            </m:r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%</m:t>
                            </m:r>
                          </m:sub>
                        </m:sSub>
                      </m:num>
                      <m:den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∆</m:t>
                        </m:r>
                        <m:sSup>
                          <m:sSupPr>
                            <m:ctrlPr>
                              <a:rPr lang="ko-KR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𝜺</m:t>
                            </m:r>
                          </m:e>
                          <m:sup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US" altLang="ko-KR" b="1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ko-KR" altLang="ko-K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직사각형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904" y="3915964"/>
                <a:ext cx="3025252" cy="510396"/>
              </a:xfrm>
              <a:prstGeom prst="rect">
                <a:avLst/>
              </a:prstGeom>
              <a:blipFill rotWithShape="1">
                <a:blip r:embed="rId7"/>
                <a:stretch>
                  <a:fillRect b="-59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547664" y="44624"/>
            <a:ext cx="7560840" cy="563563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Ozone 2</a:t>
            </a:r>
            <a:r>
              <a:rPr lang="en-US" altLang="ko-KR" sz="2400" baseline="30000" dirty="0" smtClean="0"/>
              <a:t>nd</a:t>
            </a:r>
            <a:r>
              <a:rPr lang="en-US" altLang="ko-KR" sz="2400" dirty="0" smtClean="0"/>
              <a:t>-Order Sensitivity Coefficients</a:t>
            </a:r>
            <a:endParaRPr lang="ko-KR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42088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BFM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2112" y="497107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HDDM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11791" y="10967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NOx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72200" y="1466090"/>
            <a:ext cx="1172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Kim (2011)</a:t>
            </a:r>
            <a:endParaRPr lang="ko-KR" altLang="en-US" sz="1600" dirty="0"/>
          </a:p>
        </p:txBody>
      </p:sp>
      <p:pic>
        <p:nvPicPr>
          <p:cNvPr id="16" name="그림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75" y="1466090"/>
            <a:ext cx="2882900" cy="2523490"/>
          </a:xfrm>
          <a:prstGeom prst="rect">
            <a:avLst/>
          </a:prstGeom>
        </p:spPr>
      </p:pic>
      <p:pic>
        <p:nvPicPr>
          <p:cNvPr id="18" name="그림 1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2" r="6225"/>
          <a:stretch/>
        </p:blipFill>
        <p:spPr bwMode="auto">
          <a:xfrm>
            <a:off x="1110233" y="4272983"/>
            <a:ext cx="2879725" cy="2519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그림 1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6" b="10509"/>
          <a:stretch/>
        </p:blipFill>
        <p:spPr bwMode="auto">
          <a:xfrm>
            <a:off x="4716016" y="2315295"/>
            <a:ext cx="3700066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5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115616" y="44624"/>
            <a:ext cx="7953755" cy="563563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Ozone 2</a:t>
            </a:r>
            <a:r>
              <a:rPr lang="en-US" altLang="ko-KR" sz="2400" baseline="30000" dirty="0" smtClean="0"/>
              <a:t>nd</a:t>
            </a:r>
            <a:r>
              <a:rPr lang="en-US" altLang="ko-KR" sz="2400" dirty="0" smtClean="0"/>
              <a:t>-Order Sensitivity Coefficients</a:t>
            </a:r>
            <a:endParaRPr lang="ko-KR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16084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BFM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2112" y="47110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HDDM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11791" y="83671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VOC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72200" y="1412776"/>
            <a:ext cx="1172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Kim (2011)</a:t>
            </a:r>
            <a:endParaRPr lang="ko-KR" altLang="en-US" sz="1600" dirty="0"/>
          </a:p>
        </p:txBody>
      </p:sp>
      <p:pic>
        <p:nvPicPr>
          <p:cNvPr id="11" name="그림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1" r="6826" b="1"/>
          <a:stretch/>
        </p:blipFill>
        <p:spPr bwMode="auto">
          <a:xfrm>
            <a:off x="1044202" y="1206044"/>
            <a:ext cx="2879725" cy="2519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그림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6" r="6609"/>
          <a:stretch/>
        </p:blipFill>
        <p:spPr bwMode="auto">
          <a:xfrm>
            <a:off x="1044203" y="3998271"/>
            <a:ext cx="2879725" cy="2519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그림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 b="10847"/>
          <a:stretch/>
        </p:blipFill>
        <p:spPr bwMode="auto">
          <a:xfrm>
            <a:off x="4713300" y="2276872"/>
            <a:ext cx="3613494" cy="3251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862373" y="32772"/>
            <a:ext cx="7086600" cy="563563"/>
          </a:xfrm>
        </p:spPr>
        <p:txBody>
          <a:bodyPr>
            <a:normAutofit fontScale="90000"/>
          </a:bodyPr>
          <a:lstStyle/>
          <a:p>
            <a:r>
              <a:rPr lang="en-US" altLang="ko-KR" sz="2800" dirty="0" smtClean="0"/>
              <a:t>Sensitivity Coefficients: BFM </a:t>
            </a:r>
            <a:r>
              <a:rPr lang="en-US" altLang="ko-KR" sz="2800" dirty="0" err="1" smtClean="0"/>
              <a:t>vs</a:t>
            </a:r>
            <a:r>
              <a:rPr lang="en-US" altLang="ko-KR" sz="2800" dirty="0" smtClean="0"/>
              <a:t> HDDM</a:t>
            </a:r>
            <a:endParaRPr lang="ko-KR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012160" y="148478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Kim (2011)</a:t>
            </a:r>
            <a:endParaRPr lang="ko-KR" altLang="en-US" sz="1600" dirty="0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632132"/>
              </p:ext>
            </p:extLst>
          </p:nvPr>
        </p:nvGraphicFramePr>
        <p:xfrm>
          <a:off x="827584" y="2060848"/>
          <a:ext cx="7344816" cy="3600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0618"/>
                <a:gridCol w="1109744"/>
                <a:gridCol w="998613"/>
                <a:gridCol w="1109744"/>
                <a:gridCol w="1109744"/>
                <a:gridCol w="1046353"/>
              </a:tblGrid>
              <a:tr h="355020">
                <a:tc rowSpan="3"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ko-KR" sz="1050" kern="1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Ozone sensitivity</a:t>
                      </a:r>
                      <a:r>
                        <a:rPr lang="en-US" sz="1400" kern="100" baseline="300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 (ppb) to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2843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NOx emissions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VOC emissions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64147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1400" kern="100" baseline="300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st</a:t>
                      </a: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 Order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1400" kern="100" baseline="300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nd</a:t>
                      </a: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 Order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US" sz="1400" kern="100" baseline="300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st</a:t>
                      </a: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 Order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1400" kern="100" baseline="300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nd</a:t>
                      </a: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 Order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3313">
                <a:tc row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Mean sensitivity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BFM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6.70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4.32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3.41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0.99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51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HDDM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6.85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4.44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3.45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0.99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9701">
                <a:tc row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Maximum sensitivity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BFM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3.86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39.86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9.04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1.9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517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HDDM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3.86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42.65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9.12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2.04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8788"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NMB </a:t>
                      </a:r>
                      <a:r>
                        <a:rPr lang="en-US" sz="1400" kern="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(%)</a:t>
                      </a:r>
                      <a:endParaRPr lang="ko-KR" sz="1050" kern="1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-2.42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4.94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1.03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0.2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1526"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NME </a:t>
                      </a:r>
                      <a:r>
                        <a:rPr lang="en-US" sz="1400" kern="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(%)</a:t>
                      </a:r>
                      <a:endParaRPr lang="ko-KR" sz="1050" kern="1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2.76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9.16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1.67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8.98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746"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R</a:t>
                      </a:r>
                      <a:r>
                        <a:rPr lang="en-US" sz="1400" kern="100" baseline="300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2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0.9998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0.995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0.9992</a:t>
                      </a:r>
                      <a:endParaRPr lang="ko-KR" sz="1050" kern="1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</a:rPr>
                        <a:t>0.9956</a:t>
                      </a:r>
                      <a:endParaRPr lang="ko-KR" sz="1050" kern="1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꺾인 연결선 46"/>
          <p:cNvCxnSpPr/>
          <p:nvPr/>
        </p:nvCxnSpPr>
        <p:spPr>
          <a:xfrm rot="10800000">
            <a:off x="6031212" y="4403206"/>
            <a:ext cx="1214027" cy="1114027"/>
          </a:xfrm>
          <a:prstGeom prst="bentConnector3">
            <a:avLst>
              <a:gd name="adj1" fmla="val 26463"/>
            </a:avLst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모서리가 둥근 직사각형 2"/>
          <p:cNvSpPr/>
          <p:nvPr/>
        </p:nvSpPr>
        <p:spPr>
          <a:xfrm>
            <a:off x="1290489" y="1628800"/>
            <a:ext cx="1656184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WRF &amp; MCIP</a:t>
            </a:r>
            <a:endParaRPr lang="ko-KR" altLang="en-US" dirty="0"/>
          </a:p>
        </p:txBody>
      </p:sp>
      <p:sp>
        <p:nvSpPr>
          <p:cNvPr id="5" name="타원 4"/>
          <p:cNvSpPr/>
          <p:nvPr/>
        </p:nvSpPr>
        <p:spPr>
          <a:xfrm>
            <a:off x="3162696" y="836712"/>
            <a:ext cx="1512168" cy="79208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GFS</a:t>
            </a:r>
          </a:p>
          <a:p>
            <a:pPr algn="ctr"/>
            <a:r>
              <a:rPr lang="en-US" altLang="ko-KR" sz="1100" dirty="0" smtClean="0"/>
              <a:t>downloading</a:t>
            </a:r>
            <a:endParaRPr lang="ko-KR" altLang="en-US" sz="1100" dirty="0"/>
          </a:p>
        </p:txBody>
      </p:sp>
      <p:grpSp>
        <p:nvGrpSpPr>
          <p:cNvPr id="104" name="그룹 103"/>
          <p:cNvGrpSpPr/>
          <p:nvPr/>
        </p:nvGrpSpPr>
        <p:grpSpPr>
          <a:xfrm>
            <a:off x="395536" y="3068960"/>
            <a:ext cx="3446087" cy="720080"/>
            <a:chOff x="-458263" y="3284984"/>
            <a:chExt cx="3446087" cy="720080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-458263" y="3284984"/>
              <a:ext cx="1656184" cy="72008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MEGAN</a:t>
              </a:r>
              <a:endParaRPr lang="ko-KR" altLang="en-US" dirty="0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331640" y="3284984"/>
              <a:ext cx="1656184" cy="72008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SMOKE</a:t>
              </a:r>
              <a:endParaRPr lang="ko-KR" altLang="en-US" dirty="0"/>
            </a:p>
          </p:txBody>
        </p:sp>
      </p:grpSp>
      <p:sp>
        <p:nvSpPr>
          <p:cNvPr id="8" name="모서리가 둥근 직사각형 7"/>
          <p:cNvSpPr/>
          <p:nvPr/>
        </p:nvSpPr>
        <p:spPr>
          <a:xfrm>
            <a:off x="5178920" y="1628799"/>
            <a:ext cx="1656184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CMAQ</a:t>
            </a:r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1290488" y="4509120"/>
            <a:ext cx="1656184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Merge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5178920" y="3068961"/>
            <a:ext cx="1656184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IDL</a:t>
            </a:r>
            <a:endParaRPr lang="ko-KR" altLang="en-US" dirty="0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5196223" y="4509120"/>
            <a:ext cx="1656184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Web</a:t>
            </a:r>
            <a:endParaRPr lang="ko-KR" altLang="en-US" dirty="0"/>
          </a:p>
        </p:txBody>
      </p:sp>
      <p:sp>
        <p:nvSpPr>
          <p:cNvPr id="61" name="타원 60"/>
          <p:cNvSpPr/>
          <p:nvPr/>
        </p:nvSpPr>
        <p:spPr>
          <a:xfrm>
            <a:off x="3162696" y="5229200"/>
            <a:ext cx="1512168" cy="79208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/>
              <a:t>Emissions</a:t>
            </a:r>
            <a:endParaRPr lang="ko-KR" altLang="en-US" sz="1400" dirty="0"/>
          </a:p>
        </p:txBody>
      </p:sp>
      <p:cxnSp>
        <p:nvCxnSpPr>
          <p:cNvPr id="70" name="꺾인 연결선 69"/>
          <p:cNvCxnSpPr>
            <a:stCxn id="5" idx="4"/>
            <a:endCxn id="3" idx="3"/>
          </p:cNvCxnSpPr>
          <p:nvPr/>
        </p:nvCxnSpPr>
        <p:spPr>
          <a:xfrm rot="5400000">
            <a:off x="3252707" y="1322767"/>
            <a:ext cx="360040" cy="972107"/>
          </a:xfrm>
          <a:prstGeom prst="bentConnector2">
            <a:avLst/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꺾인 연결선 74"/>
          <p:cNvCxnSpPr>
            <a:stCxn id="61" idx="6"/>
            <a:endCxn id="8" idx="1"/>
          </p:cNvCxnSpPr>
          <p:nvPr/>
        </p:nvCxnSpPr>
        <p:spPr>
          <a:xfrm flipV="1">
            <a:off x="4674864" y="1988839"/>
            <a:ext cx="504056" cy="3636405"/>
          </a:xfrm>
          <a:prstGeom prst="bentConnector3">
            <a:avLst>
              <a:gd name="adj1" fmla="val 26797"/>
            </a:avLst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꺾인 연결선 87"/>
          <p:cNvCxnSpPr>
            <a:stCxn id="9" idx="2"/>
            <a:endCxn id="61" idx="2"/>
          </p:cNvCxnSpPr>
          <p:nvPr/>
        </p:nvCxnSpPr>
        <p:spPr>
          <a:xfrm rot="16200000" flipH="1">
            <a:off x="2442616" y="4905164"/>
            <a:ext cx="396044" cy="1044116"/>
          </a:xfrm>
          <a:prstGeom prst="bentConnector2">
            <a:avLst/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꺾인 연결선 92"/>
          <p:cNvCxnSpPr>
            <a:stCxn id="3" idx="2"/>
            <a:endCxn id="6" idx="0"/>
          </p:cNvCxnSpPr>
          <p:nvPr/>
        </p:nvCxnSpPr>
        <p:spPr>
          <a:xfrm rot="5400000">
            <a:off x="1311065" y="2261444"/>
            <a:ext cx="720080" cy="894953"/>
          </a:xfrm>
          <a:prstGeom prst="bentConnector3">
            <a:avLst>
              <a:gd name="adj1" fmla="val 50000"/>
            </a:avLst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꺾인 연결선 95"/>
          <p:cNvCxnSpPr>
            <a:stCxn id="3" idx="2"/>
            <a:endCxn id="7" idx="0"/>
          </p:cNvCxnSpPr>
          <p:nvPr/>
        </p:nvCxnSpPr>
        <p:spPr>
          <a:xfrm rot="16200000" flipH="1">
            <a:off x="2206016" y="2261445"/>
            <a:ext cx="720080" cy="894950"/>
          </a:xfrm>
          <a:prstGeom prst="bentConnector3">
            <a:avLst>
              <a:gd name="adj1" fmla="val 50000"/>
            </a:avLst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꺾인 연결선 104"/>
          <p:cNvCxnSpPr>
            <a:stCxn id="6" idx="2"/>
            <a:endCxn id="9" idx="0"/>
          </p:cNvCxnSpPr>
          <p:nvPr/>
        </p:nvCxnSpPr>
        <p:spPr>
          <a:xfrm rot="16200000" flipH="1">
            <a:off x="1311064" y="3701604"/>
            <a:ext cx="720080" cy="894952"/>
          </a:xfrm>
          <a:prstGeom prst="bentConnector3">
            <a:avLst>
              <a:gd name="adj1" fmla="val 50000"/>
            </a:avLst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꺾인 연결선 105"/>
          <p:cNvCxnSpPr>
            <a:stCxn id="7" idx="2"/>
            <a:endCxn id="9" idx="0"/>
          </p:cNvCxnSpPr>
          <p:nvPr/>
        </p:nvCxnSpPr>
        <p:spPr>
          <a:xfrm rot="5400000">
            <a:off x="2206016" y="3701605"/>
            <a:ext cx="720080" cy="894951"/>
          </a:xfrm>
          <a:prstGeom prst="bentConnector3">
            <a:avLst>
              <a:gd name="adj1" fmla="val 50000"/>
            </a:avLst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>
            <a:stCxn id="8" idx="2"/>
            <a:endCxn id="10" idx="0"/>
          </p:cNvCxnSpPr>
          <p:nvPr/>
        </p:nvCxnSpPr>
        <p:spPr>
          <a:xfrm>
            <a:off x="6007012" y="2348879"/>
            <a:ext cx="0" cy="720082"/>
          </a:xfrm>
          <a:prstGeom prst="line">
            <a:avLst/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>
            <a:stCxn id="10" idx="2"/>
            <a:endCxn id="11" idx="0"/>
          </p:cNvCxnSpPr>
          <p:nvPr/>
        </p:nvCxnSpPr>
        <p:spPr>
          <a:xfrm>
            <a:off x="6007012" y="3789041"/>
            <a:ext cx="17303" cy="720079"/>
          </a:xfrm>
          <a:prstGeom prst="line">
            <a:avLst/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245238" y="1765676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맑은 고딕" pitchFamily="50" charset="-127"/>
              <a:buChar char="*"/>
            </a:pPr>
            <a:r>
              <a:rPr lang="en-US" altLang="ko-KR" sz="1200" b="1" dirty="0" smtClean="0"/>
              <a:t>Flexi-nesting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62158" y="1105579"/>
            <a:ext cx="1804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맑은 고딕" pitchFamily="50" charset="-127"/>
              <a:buChar char="*"/>
            </a:pPr>
            <a:r>
              <a:rPr lang="en-US" altLang="ko-KR" sz="1400" b="1" dirty="0" smtClean="0"/>
              <a:t>AERO6 </a:t>
            </a:r>
          </a:p>
          <a:p>
            <a:r>
              <a:rPr lang="en-US" altLang="ko-KR" sz="1400" b="1" dirty="0" smtClean="0"/>
              <a:t>(Heavy Metals)</a:t>
            </a:r>
            <a:endParaRPr lang="ko-KR" altLang="en-US" sz="1400" b="1" dirty="0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7175965" y="2060848"/>
            <a:ext cx="1656184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err="1" smtClean="0"/>
              <a:t>CAMx</a:t>
            </a:r>
            <a:endParaRPr lang="ko-KR" altLang="en-US" dirty="0"/>
          </a:p>
        </p:txBody>
      </p:sp>
      <p:cxnSp>
        <p:nvCxnSpPr>
          <p:cNvPr id="13" name="직선 화살표 연결선 12"/>
          <p:cNvCxnSpPr/>
          <p:nvPr/>
        </p:nvCxnSpPr>
        <p:spPr>
          <a:xfrm flipH="1">
            <a:off x="6018689" y="2606469"/>
            <a:ext cx="1157276" cy="0"/>
          </a:xfrm>
          <a:prstGeom prst="straightConnector1">
            <a:avLst/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모서리가 둥근 직사각형 27"/>
          <p:cNvSpPr/>
          <p:nvPr/>
        </p:nvSpPr>
        <p:spPr>
          <a:xfrm>
            <a:off x="7175965" y="3789041"/>
            <a:ext cx="1656184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DDM</a:t>
            </a:r>
            <a:endParaRPr lang="ko-KR" altLang="en-US" dirty="0"/>
          </a:p>
        </p:txBody>
      </p:sp>
      <p:cxnSp>
        <p:nvCxnSpPr>
          <p:cNvPr id="39" name="직선 화살표 연결선 38"/>
          <p:cNvCxnSpPr>
            <a:stCxn id="28" idx="1"/>
          </p:cNvCxnSpPr>
          <p:nvPr/>
        </p:nvCxnSpPr>
        <p:spPr>
          <a:xfrm flipH="1">
            <a:off x="6018689" y="4149081"/>
            <a:ext cx="1157276" cy="0"/>
          </a:xfrm>
          <a:prstGeom prst="straightConnector1">
            <a:avLst/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타원 41"/>
          <p:cNvSpPr/>
          <p:nvPr/>
        </p:nvSpPr>
        <p:spPr>
          <a:xfrm>
            <a:off x="4314823" y="5805265"/>
            <a:ext cx="1512168" cy="79208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/>
              <a:t>Exposure</a:t>
            </a:r>
          </a:p>
          <a:p>
            <a:pPr algn="ctr"/>
            <a:r>
              <a:rPr lang="en-US" altLang="ko-KR" sz="1050" dirty="0" smtClean="0"/>
              <a:t>w/ Population</a:t>
            </a:r>
            <a:endParaRPr lang="ko-KR" altLang="en-US" sz="1050" dirty="0"/>
          </a:p>
        </p:txBody>
      </p:sp>
      <p:cxnSp>
        <p:nvCxnSpPr>
          <p:cNvPr id="30" name="꺾인 연결선 29"/>
          <p:cNvCxnSpPr>
            <a:stCxn id="42" idx="0"/>
          </p:cNvCxnSpPr>
          <p:nvPr/>
        </p:nvCxnSpPr>
        <p:spPr>
          <a:xfrm rot="5400000" flipH="1" flipV="1">
            <a:off x="4728869" y="4491119"/>
            <a:ext cx="1656184" cy="972109"/>
          </a:xfrm>
          <a:prstGeom prst="bentConnector2">
            <a:avLst/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모서리가 둥근 직사각형 53"/>
          <p:cNvSpPr/>
          <p:nvPr/>
        </p:nvSpPr>
        <p:spPr>
          <a:xfrm>
            <a:off x="7175965" y="4581124"/>
            <a:ext cx="1656184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BFM</a:t>
            </a:r>
            <a:endParaRPr lang="ko-KR" altLang="en-US" dirty="0"/>
          </a:p>
        </p:txBody>
      </p:sp>
      <p:cxnSp>
        <p:nvCxnSpPr>
          <p:cNvPr id="43" name="꺾인 연결선 42"/>
          <p:cNvCxnSpPr/>
          <p:nvPr/>
        </p:nvCxnSpPr>
        <p:spPr>
          <a:xfrm rot="10800000">
            <a:off x="6025665" y="4293098"/>
            <a:ext cx="1121272" cy="720077"/>
          </a:xfrm>
          <a:prstGeom prst="bentConnector3">
            <a:avLst>
              <a:gd name="adj1" fmla="val 9225"/>
            </a:avLst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652392" y="880027"/>
            <a:ext cx="1109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- UM</a:t>
            </a:r>
          </a:p>
          <a:p>
            <a:r>
              <a:rPr lang="en-US" altLang="ko-KR" sz="1400" b="1" dirty="0" smtClean="0"/>
              <a:t>- FNL</a:t>
            </a:r>
            <a:endParaRPr lang="ko-KR" altLang="en-US" sz="14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2975734" y="2060848"/>
            <a:ext cx="1886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맑은 고딕" pitchFamily="50" charset="-127"/>
              <a:buChar char="*"/>
            </a:pPr>
            <a:r>
              <a:rPr lang="en-US" altLang="ko-KR" sz="1400" b="1" dirty="0" smtClean="0"/>
              <a:t>UCM</a:t>
            </a:r>
          </a:p>
          <a:p>
            <a:pPr marL="285750" indent="-285750">
              <a:buFont typeface="맑은 고딕" pitchFamily="50" charset="-127"/>
              <a:buChar char="*"/>
            </a:pPr>
            <a:r>
              <a:rPr lang="en-US" altLang="ko-KR" sz="1400" b="1" dirty="0" smtClean="0"/>
              <a:t>Physical options</a:t>
            </a:r>
          </a:p>
          <a:p>
            <a:pPr marL="285750" indent="-285750">
              <a:buFont typeface="맑은 고딕" pitchFamily="50" charset="-127"/>
              <a:buChar char="*"/>
            </a:pPr>
            <a:r>
              <a:rPr lang="en-US" altLang="ko-KR" sz="1400" b="1" dirty="0" smtClean="0"/>
              <a:t>SST</a:t>
            </a:r>
            <a:endParaRPr lang="ko-KR" altLang="en-US" sz="1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054330" y="3861048"/>
            <a:ext cx="1598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맑은 고딕" pitchFamily="50" charset="-127"/>
              <a:buChar char="*"/>
            </a:pPr>
            <a:r>
              <a:rPr lang="en-US" altLang="ko-KR" sz="1400" b="1" dirty="0" smtClean="0"/>
              <a:t>Fire Emission</a:t>
            </a:r>
            <a:endParaRPr lang="ko-KR" altLang="en-US" sz="14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309642" y="3861048"/>
            <a:ext cx="1598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맑은 고딕" pitchFamily="50" charset="-127"/>
              <a:buChar char="*"/>
            </a:pPr>
            <a:r>
              <a:rPr lang="en-US" altLang="ko-KR" sz="1400" b="1" dirty="0" smtClean="0"/>
              <a:t>BEIS3</a:t>
            </a:r>
            <a:endParaRPr lang="ko-KR" altLang="en-US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686509" y="126893"/>
            <a:ext cx="745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Air Quality Forecasting in </a:t>
            </a:r>
            <a:r>
              <a:rPr lang="en-US" altLang="ko-KR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Ajou</a:t>
            </a:r>
            <a:r>
              <a:rPr lang="en-US" altLang="ko-KR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University</a:t>
            </a:r>
            <a:endParaRPr lang="ko-KR" altLang="en-US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6" name="모서리가 둥근 직사각형 45"/>
          <p:cNvSpPr/>
          <p:nvPr/>
        </p:nvSpPr>
        <p:spPr>
          <a:xfrm>
            <a:off x="7162461" y="5373216"/>
            <a:ext cx="1656184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Sulfate Tracking</a:t>
            </a:r>
            <a:endParaRPr lang="ko-KR" altLang="en-US" dirty="0"/>
          </a:p>
        </p:txBody>
      </p:sp>
      <p:sp>
        <p:nvSpPr>
          <p:cNvPr id="50" name="모서리가 둥근 직사각형 49"/>
          <p:cNvSpPr/>
          <p:nvPr/>
        </p:nvSpPr>
        <p:spPr>
          <a:xfrm>
            <a:off x="7185078" y="2990446"/>
            <a:ext cx="1656184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PCA</a:t>
            </a:r>
            <a:endParaRPr lang="ko-KR" altLang="en-US" dirty="0"/>
          </a:p>
        </p:txBody>
      </p:sp>
      <p:cxnSp>
        <p:nvCxnSpPr>
          <p:cNvPr id="51" name="꺾인 연결선 50"/>
          <p:cNvCxnSpPr/>
          <p:nvPr/>
        </p:nvCxnSpPr>
        <p:spPr>
          <a:xfrm rot="10800000" flipV="1">
            <a:off x="6015664" y="3350485"/>
            <a:ext cx="1076617" cy="600449"/>
          </a:xfrm>
          <a:prstGeom prst="bentConnector3">
            <a:avLst>
              <a:gd name="adj1" fmla="val 9303"/>
            </a:avLst>
          </a:prstGeom>
          <a:ln w="31750" cmpd="tri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1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5" grpId="0" animBg="1"/>
      <p:bldP spid="28" grpId="0" animBg="1"/>
      <p:bldP spid="54" grpId="0" animBg="1"/>
      <p:bldP spid="63" grpId="0"/>
      <p:bldP spid="64" grpId="0"/>
      <p:bldP spid="65" grpId="0"/>
      <p:bldP spid="66" grpId="0"/>
      <p:bldP spid="46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8" b="25303"/>
          <a:stretch/>
        </p:blipFill>
        <p:spPr>
          <a:xfrm rot="422919">
            <a:off x="2055117" y="2247168"/>
            <a:ext cx="3425112" cy="2613504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645096" y="44624"/>
            <a:ext cx="7391400" cy="5635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Control Strategy</a:t>
            </a:r>
            <a:endParaRPr lang="ko-KR" altLang="en-US" dirty="0"/>
          </a:p>
        </p:txBody>
      </p:sp>
      <p:cxnSp>
        <p:nvCxnSpPr>
          <p:cNvPr id="11" name="직선 연결선 10"/>
          <p:cNvCxnSpPr/>
          <p:nvPr/>
        </p:nvCxnSpPr>
        <p:spPr>
          <a:xfrm>
            <a:off x="4319824" y="2980277"/>
            <a:ext cx="0" cy="331236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39951" y="6292645"/>
            <a:ext cx="98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E</a:t>
            </a:r>
            <a:r>
              <a:rPr lang="en-US" altLang="ko-KR" b="1" baseline="-25000" dirty="0" err="1" smtClean="0"/>
              <a:t>base</a:t>
            </a:r>
            <a:endParaRPr lang="ko-KR" altLang="en-US" b="1" baseline="-25000" dirty="0"/>
          </a:p>
        </p:txBody>
      </p:sp>
      <p:cxnSp>
        <p:nvCxnSpPr>
          <p:cNvPr id="16" name="직선 연결선 15"/>
          <p:cNvCxnSpPr/>
          <p:nvPr/>
        </p:nvCxnSpPr>
        <p:spPr>
          <a:xfrm flipH="1">
            <a:off x="1547664" y="2980277"/>
            <a:ext cx="2736304" cy="7200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7324" y="2867619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C</a:t>
            </a:r>
            <a:r>
              <a:rPr lang="en-US" altLang="ko-KR" b="1" baseline="-25000" dirty="0" err="1" smtClean="0"/>
              <a:t>base</a:t>
            </a:r>
            <a:endParaRPr lang="ko-KR" altLang="en-US" b="1" baseline="-250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825600" y="3048414"/>
            <a:ext cx="272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Concentration</a:t>
            </a:r>
            <a:endParaRPr lang="ko-KR" alt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148064" y="633703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Emission</a:t>
            </a:r>
            <a:endParaRPr lang="ko-KR" altLang="en-US" sz="2400" b="1" dirty="0"/>
          </a:p>
        </p:txBody>
      </p:sp>
      <p:cxnSp>
        <p:nvCxnSpPr>
          <p:cNvPr id="40" name="직선 화살표 연결선 39"/>
          <p:cNvCxnSpPr/>
          <p:nvPr/>
        </p:nvCxnSpPr>
        <p:spPr bwMode="auto">
          <a:xfrm>
            <a:off x="1547663" y="6284256"/>
            <a:ext cx="496855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직선 화살표 연결선 41"/>
          <p:cNvCxnSpPr/>
          <p:nvPr/>
        </p:nvCxnSpPr>
        <p:spPr bwMode="auto">
          <a:xfrm flipV="1">
            <a:off x="1547663" y="1333385"/>
            <a:ext cx="1" cy="49592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/>
          <p:cNvSpPr txBox="1"/>
          <p:nvPr/>
        </p:nvSpPr>
        <p:spPr>
          <a:xfrm>
            <a:off x="2463973" y="1362382"/>
            <a:ext cx="5832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explains change in concentration after a emissions reduction plan</a:t>
            </a:r>
            <a:endParaRPr lang="ko-KR" altLang="en-US" sz="2000" dirty="0"/>
          </a:p>
        </p:txBody>
      </p:sp>
      <p:cxnSp>
        <p:nvCxnSpPr>
          <p:cNvPr id="19" name="직선 연결선 18"/>
          <p:cNvCxnSpPr/>
          <p:nvPr/>
        </p:nvCxnSpPr>
        <p:spPr>
          <a:xfrm>
            <a:off x="3059832" y="3610431"/>
            <a:ext cx="0" cy="268221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 flipH="1">
            <a:off x="1540558" y="3640194"/>
            <a:ext cx="1519274" cy="3600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64078" y="3753255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C000"/>
                </a:solidFill>
              </a:rPr>
              <a:t>△E</a:t>
            </a:r>
            <a:endParaRPr lang="ko-KR" altLang="en-US" sz="2400" baseline="-30000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16202" y="309471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C000"/>
                </a:solidFill>
              </a:rPr>
              <a:t>△C</a:t>
            </a:r>
            <a:endParaRPr lang="ko-KR" altLang="en-US" sz="2400" baseline="-30000" dirty="0">
              <a:solidFill>
                <a:srgbClr val="FFC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71799" y="6292645"/>
            <a:ext cx="8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E</a:t>
            </a:r>
            <a:r>
              <a:rPr lang="en-US" altLang="ko-KR" b="1" baseline="-25000" dirty="0" smtClean="0"/>
              <a:t>P</a:t>
            </a:r>
            <a:endParaRPr lang="ko-KR" altLang="en-US" b="1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772873" y="3556383"/>
            <a:ext cx="774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C</a:t>
            </a:r>
            <a:r>
              <a:rPr lang="en-US" altLang="ko-KR" b="1" baseline="-25000" dirty="0" smtClean="0"/>
              <a:t>P</a:t>
            </a:r>
            <a:endParaRPr lang="ko-KR" altLang="en-US" b="1" baseline="-25000" dirty="0"/>
          </a:p>
        </p:txBody>
      </p:sp>
      <p:cxnSp>
        <p:nvCxnSpPr>
          <p:cNvPr id="12" name="직선 연결선 11"/>
          <p:cNvCxnSpPr/>
          <p:nvPr/>
        </p:nvCxnSpPr>
        <p:spPr bwMode="auto">
          <a:xfrm flipV="1">
            <a:off x="3059832" y="3602042"/>
            <a:ext cx="1249305" cy="3815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직선 연결선 32"/>
          <p:cNvCxnSpPr/>
          <p:nvPr/>
        </p:nvCxnSpPr>
        <p:spPr bwMode="auto">
          <a:xfrm>
            <a:off x="4317526" y="3016281"/>
            <a:ext cx="10687" cy="58576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5172098" y="3609990"/>
            <a:ext cx="2816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+mn-ea"/>
              </a:rPr>
              <a:t>BFM: C(base), C(p), …</a:t>
            </a:r>
            <a:endParaRPr lang="ko-KR" altLang="en-US" sz="2000" dirty="0"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77642" y="428470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+mn-ea"/>
              </a:rPr>
              <a:t>HDDM:</a:t>
            </a:r>
            <a:endParaRPr lang="ko-KR" altLang="en-US" sz="2000" dirty="0">
              <a:latin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직사각형 20"/>
              <p:cNvSpPr/>
              <p:nvPr/>
            </p:nvSpPr>
            <p:spPr>
              <a:xfrm>
                <a:off x="6143781" y="4221088"/>
                <a:ext cx="2519184" cy="1099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ko-KR" altLang="ko-KR" sz="2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n-US" altLang="ko-KR" sz="2000" b="1" i="1">
                                  <a:latin typeface="Cambria Math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altLang="ko-KR" sz="2000" b="1" i="1">
                                  <a:latin typeface="Cambria Math"/>
                                </a:rPr>
                                <m:t>𝒋</m:t>
                              </m:r>
                            </m:sub>
                          </m:sSub>
                        </m:sub>
                      </m:sSub>
                      <m:r>
                        <a:rPr lang="en-US" altLang="ko-KR" sz="2000" b="1" i="1"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𝒐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altLang="ko-KR" sz="2000" b="1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∆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𝒋</m:t>
                          </m:r>
                        </m:sub>
                      </m:sSub>
                      <m:r>
                        <a:rPr lang="en-US" altLang="ko-KR" sz="2000" b="1" i="1"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𝒋</m:t>
                          </m:r>
                        </m:sub>
                        <m:sup>
                          <m:r>
                            <a:rPr lang="en-US" altLang="ko-KR" sz="2000" b="1" i="1">
                              <a:latin typeface="Cambria Math"/>
                            </a:rPr>
                            <m:t>(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𝟏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altLang="ko-KR" sz="2000" b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0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2000" b="1" i="1">
                              <a:latin typeface="Cambria Math"/>
                            </a:rPr>
                            <m:t>𝟐</m:t>
                          </m:r>
                        </m:den>
                      </m:f>
                      <m:sSubSup>
                        <m:sSubSup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∆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𝒋</m:t>
                          </m:r>
                        </m:sub>
                        <m:sup>
                          <m:r>
                            <a:rPr lang="en-US" altLang="ko-KR" sz="2000" b="1" i="1">
                              <a:latin typeface="Cambria Math"/>
                            </a:rPr>
                            <m:t>𝟐</m:t>
                          </m:r>
                        </m:sup>
                      </m:sSubSup>
                      <m:sSubSup>
                        <m:sSubSup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𝒋</m:t>
                          </m:r>
                        </m:sub>
                        <m:sup>
                          <m:r>
                            <a:rPr lang="en-US" altLang="ko-KR" sz="2000" b="1" i="1">
                              <a:latin typeface="Cambria Math"/>
                            </a:rPr>
                            <m:t>(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𝟐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altLang="ko-KR" sz="2000" b="1" i="1"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ko-KR" altLang="ko-KR" sz="2000" b="1" dirty="0"/>
              </a:p>
            </p:txBody>
          </p:sp>
        </mc:Choice>
        <mc:Fallback>
          <p:sp>
            <p:nvSpPr>
              <p:cNvPr id="21" name="직사각형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781" y="4221088"/>
                <a:ext cx="2519184" cy="10994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940152" y="5416822"/>
                <a:ext cx="20809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/>
                          </a:rPr>
                          <m:t>(</m:t>
                        </m:r>
                        <m:r>
                          <a:rPr lang="en-US" altLang="ko-KR" sz="20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/>
                          </a:rPr>
                          <m:t>𝑃</m:t>
                        </m:r>
                      </m:sub>
                    </m:sSub>
                    <m:r>
                      <a:rPr lang="en-US" altLang="ko-KR" sz="20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ko-KR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/>
                          </a:rPr>
                          <m:t>𝑏𝑎𝑠𝑒</m:t>
                        </m:r>
                      </m:sub>
                    </m:sSub>
                    <m:r>
                      <a:rPr lang="en-US" altLang="ko-KR" sz="2000" b="0" i="1" smtClean="0">
                        <a:latin typeface="Cambria Math"/>
                        <a:ea typeface="Cambria Math"/>
                      </a:rPr>
                      <m:t>×∆</m:t>
                    </m:r>
                    <m:r>
                      <a:rPr lang="en-US" altLang="ko-KR" sz="2000" b="0" i="1" smtClean="0"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en-US" altLang="ko-KR" sz="2000" dirty="0" smtClean="0"/>
                  <a:t>)</a:t>
                </a:r>
                <a:endParaRPr lang="ko-KR" altLang="en-US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5416822"/>
                <a:ext cx="2080954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1170" t="-6154" r="-2047" b="-2923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619672" y="44624"/>
            <a:ext cx="7391400" cy="5635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Control Strategy</a:t>
            </a:r>
            <a:endParaRPr lang="ko-KR" altLang="en-US" dirty="0"/>
          </a:p>
        </p:txBody>
      </p:sp>
      <p:pic>
        <p:nvPicPr>
          <p:cNvPr id="29" name="그림 28" descr="111311.0618.JPG"/>
          <p:cNvPicPr/>
          <p:nvPr/>
        </p:nvPicPr>
        <p:blipFill>
          <a:blip r:embed="rId2" cstate="print"/>
          <a:srcRect l="9924" t="18485" r="12432" b="3939"/>
          <a:stretch>
            <a:fillRect/>
          </a:stretch>
        </p:blipFill>
        <p:spPr>
          <a:xfrm>
            <a:off x="1126005" y="3068960"/>
            <a:ext cx="2879725" cy="2870835"/>
          </a:xfrm>
          <a:prstGeom prst="rect">
            <a:avLst/>
          </a:prstGeom>
        </p:spPr>
      </p:pic>
      <p:pic>
        <p:nvPicPr>
          <p:cNvPr id="30" name="그림 29" descr="131561.0618.JPG"/>
          <p:cNvPicPr/>
          <p:nvPr/>
        </p:nvPicPr>
        <p:blipFill>
          <a:blip r:embed="rId3" cstate="print"/>
          <a:srcRect l="10200" t="19424" r="13451" b="3384"/>
          <a:stretch>
            <a:fillRect/>
          </a:stretch>
        </p:blipFill>
        <p:spPr>
          <a:xfrm>
            <a:off x="4862120" y="3068960"/>
            <a:ext cx="2879725" cy="2912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직사각형 1"/>
              <p:cNvSpPr/>
              <p:nvPr/>
            </p:nvSpPr>
            <p:spPr>
              <a:xfrm>
                <a:off x="395536" y="2060848"/>
                <a:ext cx="8208912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ko-KR" altLang="ko-KR" i="1">
                                  <a:latin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ko-KR" altLang="ko-K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/>
                                    </a:rPr>
                                    <m:t>∆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ko-KR">
                                      <a:latin typeface="Cambria Math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ko-KR" i="1">
                                  <a:latin typeface="Cambria Math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>
                                  <a:latin typeface="Cambria Math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en-US" altLang="ko-KR"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𝑜</m:t>
                          </m:r>
                          <m:r>
                            <a:rPr lang="en-US" altLang="ko-KR" i="1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altLang="ko-KR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/>
                            </a:rPr>
                            <m:t>ε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altLang="ko-KR" i="1"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en-US" altLang="ko-KR" i="1">
                              <a:latin typeface="Cambria Math"/>
                            </a:rPr>
                            <m:t>(1)</m:t>
                          </m:r>
                        </m:sup>
                      </m:sSubSup>
                      <m:r>
                        <a:rPr lang="en-US" altLang="ko-KR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ko-KR" i="1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/>
                            </a:rPr>
                            <m:t>∆</m:t>
                          </m:r>
                          <m:r>
                            <a:rPr lang="en-US" altLang="ko-KR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en-US" altLang="ko-KR" i="1">
                              <a:latin typeface="Cambria Math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en-US" altLang="ko-KR" i="1">
                              <a:latin typeface="Cambria Math"/>
                            </a:rPr>
                            <m:t>(2)</m:t>
                          </m:r>
                        </m:sup>
                      </m:sSubSup>
                      <m:r>
                        <a:rPr lang="en-US" altLang="ko-KR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/>
                            </a:rPr>
                            <m:t>ε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altLang="ko-KR" i="1"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𝑘</m:t>
                          </m:r>
                        </m:sub>
                        <m:sup>
                          <m:r>
                            <a:rPr lang="en-US" altLang="ko-KR" i="1">
                              <a:latin typeface="Cambria Math"/>
                            </a:rPr>
                            <m:t>(1)</m:t>
                          </m:r>
                        </m:sup>
                      </m:sSubSup>
                      <m:r>
                        <a:rPr lang="en-US" altLang="ko-KR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ko-KR" i="1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/>
                            </a:rPr>
                            <m:t>∆</m:t>
                          </m:r>
                          <m:r>
                            <a:rPr lang="en-US" altLang="ko-KR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𝑘</m:t>
                          </m:r>
                        </m:sub>
                        <m:sup>
                          <m:r>
                            <a:rPr lang="en-US" altLang="ko-KR" i="1">
                              <a:latin typeface="Cambria Math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𝑘</m:t>
                          </m:r>
                        </m:sub>
                        <m:sup>
                          <m:r>
                            <a:rPr lang="en-US" altLang="ko-KR" i="1">
                              <a:latin typeface="Cambria Math"/>
                            </a:rPr>
                            <m:t>(2)</m:t>
                          </m:r>
                        </m:sup>
                      </m:sSubSup>
                      <m:r>
                        <a:rPr lang="en-US" altLang="ko-KR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/>
                            </a:rPr>
                            <m:t>+∆</m:t>
                          </m:r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/>
                            </a:rPr>
                            <m:t>ε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/>
                            </a:rPr>
                            <m:t>ε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ko-KR" altLang="ko-KR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ko-KR" i="1">
                              <a:latin typeface="Cambria Math"/>
                            </a:rPr>
                            <m:t>𝑗</m:t>
                          </m:r>
                          <m:r>
                            <a:rPr lang="en-US" altLang="ko-KR" i="1">
                              <a:latin typeface="Cambria Math"/>
                            </a:rPr>
                            <m:t>,</m:t>
                          </m:r>
                          <m:r>
                            <a:rPr lang="en-US" altLang="ko-KR" i="1">
                              <a:latin typeface="Cambria Math"/>
                            </a:rPr>
                            <m:t>𝑘</m:t>
                          </m:r>
                        </m:sub>
                        <m:sup>
                          <m:r>
                            <a:rPr lang="en-US" altLang="ko-KR" i="1">
                              <a:latin typeface="Cambria Math"/>
                            </a:rPr>
                            <m:t>(2)</m:t>
                          </m:r>
                        </m:sup>
                      </m:sSubSup>
                      <m:r>
                        <a:rPr lang="en-US" altLang="ko-KR" i="1">
                          <a:latin typeface="Cambria Math"/>
                        </a:rPr>
                        <m:t>   </m:t>
                      </m:r>
                    </m:oMath>
                  </m:oMathPara>
                </a14:m>
                <a:endParaRPr lang="ko-KR" altLang="ko-KR" dirty="0"/>
              </a:p>
            </p:txBody>
          </p:sp>
        </mc:Choice>
        <mc:Fallback xmlns="">
          <p:sp>
            <p:nvSpPr>
              <p:cNvPr id="2" name="직사각형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060848"/>
                <a:ext cx="8208912" cy="6109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389256" y="1196752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In case more than two emissions are to be reduced, cross sensitivity is required</a:t>
            </a:r>
            <a:endParaRPr lang="ko-KR" alt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6588224" y="1722294"/>
            <a:ext cx="1676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Kim et al. (2011)</a:t>
            </a:r>
            <a:endParaRPr lang="ko-KR" altLang="en-US" sz="1600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8" b="25303"/>
          <a:stretch/>
        </p:blipFill>
        <p:spPr>
          <a:xfrm rot="422919">
            <a:off x="1508866" y="2369446"/>
            <a:ext cx="3425112" cy="2613504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645096" y="44624"/>
            <a:ext cx="7391400" cy="5635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Source Apportionment</a:t>
            </a:r>
            <a:endParaRPr lang="ko-KR" altLang="en-US" dirty="0"/>
          </a:p>
        </p:txBody>
      </p:sp>
      <p:cxnSp>
        <p:nvCxnSpPr>
          <p:cNvPr id="11" name="직선 연결선 10"/>
          <p:cNvCxnSpPr/>
          <p:nvPr/>
        </p:nvCxnSpPr>
        <p:spPr>
          <a:xfrm>
            <a:off x="4319824" y="2980277"/>
            <a:ext cx="0" cy="331236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39951" y="6292645"/>
            <a:ext cx="88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E</a:t>
            </a:r>
            <a:r>
              <a:rPr lang="en-US" altLang="ko-KR" b="1" baseline="-25000" dirty="0" err="1" smtClean="0"/>
              <a:t>base</a:t>
            </a:r>
            <a:endParaRPr lang="ko-KR" altLang="en-US" b="1" baseline="-25000" dirty="0"/>
          </a:p>
        </p:txBody>
      </p:sp>
      <p:cxnSp>
        <p:nvCxnSpPr>
          <p:cNvPr id="16" name="직선 연결선 15"/>
          <p:cNvCxnSpPr/>
          <p:nvPr/>
        </p:nvCxnSpPr>
        <p:spPr>
          <a:xfrm flipH="1">
            <a:off x="1547664" y="2980277"/>
            <a:ext cx="2736304" cy="7200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7324" y="2867619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/>
              <a:t>C</a:t>
            </a:r>
            <a:r>
              <a:rPr lang="en-US" altLang="ko-KR" b="1" baseline="-25000" dirty="0" err="1" smtClean="0"/>
              <a:t>base</a:t>
            </a:r>
            <a:endParaRPr lang="ko-KR" altLang="en-US" b="1" baseline="-250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825600" y="3079191"/>
            <a:ext cx="2724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Concentration</a:t>
            </a:r>
            <a:endParaRPr lang="ko-KR" alt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148064" y="6337033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Emission</a:t>
            </a:r>
            <a:endParaRPr lang="ko-KR" altLang="en-US" sz="2000" b="1" dirty="0"/>
          </a:p>
        </p:txBody>
      </p:sp>
      <p:cxnSp>
        <p:nvCxnSpPr>
          <p:cNvPr id="40" name="직선 화살표 연결선 39"/>
          <p:cNvCxnSpPr/>
          <p:nvPr/>
        </p:nvCxnSpPr>
        <p:spPr bwMode="auto">
          <a:xfrm>
            <a:off x="1547663" y="6284256"/>
            <a:ext cx="496855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직선 화살표 연결선 41"/>
          <p:cNvCxnSpPr/>
          <p:nvPr/>
        </p:nvCxnSpPr>
        <p:spPr bwMode="auto">
          <a:xfrm flipV="1">
            <a:off x="1547663" y="1333385"/>
            <a:ext cx="1" cy="49592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/>
          <p:cNvSpPr txBox="1"/>
          <p:nvPr/>
        </p:nvSpPr>
        <p:spPr>
          <a:xfrm>
            <a:off x="2051720" y="1124744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Zero-out Contribution of a target emission</a:t>
            </a:r>
            <a:endParaRPr lang="ko-KR" altLang="en-US" sz="2000" b="1" dirty="0"/>
          </a:p>
        </p:txBody>
      </p:sp>
      <p:cxnSp>
        <p:nvCxnSpPr>
          <p:cNvPr id="24" name="직선 연결선 23"/>
          <p:cNvCxnSpPr/>
          <p:nvPr/>
        </p:nvCxnSpPr>
        <p:spPr>
          <a:xfrm flipH="1">
            <a:off x="1547664" y="4731892"/>
            <a:ext cx="2780549" cy="3600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19672" y="4792110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FFC000"/>
                </a:solidFill>
              </a:rPr>
              <a:t>△E </a:t>
            </a:r>
          </a:p>
          <a:p>
            <a:pPr algn="ctr"/>
            <a:r>
              <a:rPr lang="en-US" altLang="ko-KR" sz="2000" dirty="0" smtClean="0">
                <a:solidFill>
                  <a:srgbClr val="FFC000"/>
                </a:solidFill>
              </a:rPr>
              <a:t>(= a target emission)</a:t>
            </a:r>
            <a:endParaRPr lang="ko-KR" altLang="en-US" sz="2000" baseline="-30000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27984" y="3643253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C000"/>
                </a:solidFill>
              </a:rPr>
              <a:t>△C = ZOC</a:t>
            </a:r>
            <a:endParaRPr lang="ko-KR" altLang="en-US" sz="2400" baseline="-30000" dirty="0">
              <a:solidFill>
                <a:srgbClr val="FFC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1454" y="6383199"/>
            <a:ext cx="8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E</a:t>
            </a:r>
            <a:r>
              <a:rPr lang="en-US" altLang="ko-KR" b="1" baseline="-25000" dirty="0" smtClean="0"/>
              <a:t>P</a:t>
            </a:r>
            <a:endParaRPr lang="ko-KR" altLang="en-US" b="1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767647" y="4547226"/>
            <a:ext cx="774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C</a:t>
            </a:r>
            <a:r>
              <a:rPr lang="en-US" altLang="ko-KR" b="1" baseline="-25000" dirty="0" smtClean="0"/>
              <a:t>P</a:t>
            </a:r>
            <a:endParaRPr lang="ko-KR" altLang="en-US" b="1" baseline="-25000" dirty="0"/>
          </a:p>
        </p:txBody>
      </p:sp>
      <p:cxnSp>
        <p:nvCxnSpPr>
          <p:cNvPr id="12" name="직선 연결선 11"/>
          <p:cNvCxnSpPr/>
          <p:nvPr/>
        </p:nvCxnSpPr>
        <p:spPr bwMode="auto">
          <a:xfrm flipV="1">
            <a:off x="1627659" y="4733533"/>
            <a:ext cx="2683776" cy="3815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직선 연결선 32"/>
          <p:cNvCxnSpPr/>
          <p:nvPr/>
        </p:nvCxnSpPr>
        <p:spPr bwMode="auto">
          <a:xfrm>
            <a:off x="4317526" y="3016281"/>
            <a:ext cx="10687" cy="171561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2411760" y="1728846"/>
            <a:ext cx="6319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ko-KR" sz="2000" dirty="0" smtClean="0"/>
              <a:t>Need to check if VOC-limited or NOx-limited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sz="2000" dirty="0" smtClean="0"/>
              <a:t>A large perturbation may go across the regime</a:t>
            </a:r>
            <a:endParaRPr lang="ko-KR" alt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6503081" y="3067674"/>
            <a:ext cx="1676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Kim et al. (2011)</a:t>
            </a:r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직사각형 28"/>
              <p:cNvSpPr/>
              <p:nvPr/>
            </p:nvSpPr>
            <p:spPr>
              <a:xfrm>
                <a:off x="5832688" y="4366824"/>
                <a:ext cx="2519184" cy="1099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ko-KR" altLang="ko-KR" sz="2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2000" b="1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n-US" altLang="ko-KR" sz="2000" b="1" i="1">
                                  <a:latin typeface="Cambria Math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altLang="ko-KR" sz="2000" b="1" i="1">
                                  <a:latin typeface="Cambria Math"/>
                                </a:rPr>
                                <m:t>𝒋</m:t>
                              </m:r>
                            </m:sub>
                          </m:sSub>
                        </m:sub>
                      </m:sSub>
                      <m:r>
                        <a:rPr lang="en-US" altLang="ko-KR" sz="2000" b="1" i="1"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𝒐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altLang="ko-KR" sz="2000" b="1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∆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𝒋</m:t>
                          </m:r>
                        </m:sub>
                      </m:sSub>
                      <m:r>
                        <a:rPr lang="en-US" altLang="ko-KR" sz="2000" b="1" i="1"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𝒋</m:t>
                          </m:r>
                        </m:sub>
                        <m:sup>
                          <m:r>
                            <a:rPr lang="en-US" altLang="ko-KR" sz="2000" b="1" i="1">
                              <a:latin typeface="Cambria Math"/>
                            </a:rPr>
                            <m:t>(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𝟏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altLang="ko-KR" sz="2000" b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0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2000" b="1" i="1">
                              <a:latin typeface="Cambria Math"/>
                            </a:rPr>
                            <m:t>𝟐</m:t>
                          </m:r>
                        </m:den>
                      </m:f>
                      <m:sSubSup>
                        <m:sSubSup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∆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𝒋</m:t>
                          </m:r>
                        </m:sub>
                        <m:sup>
                          <m:r>
                            <a:rPr lang="en-US" altLang="ko-KR" sz="2000" b="1" i="1">
                              <a:latin typeface="Cambria Math"/>
                            </a:rPr>
                            <m:t>𝟐</m:t>
                          </m:r>
                        </m:sup>
                      </m:sSubSup>
                      <m:sSubSup>
                        <m:sSubSupPr>
                          <m:ctrlPr>
                            <a:rPr lang="ko-KR" altLang="ko-KR" sz="2000" b="1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sz="2000" b="1" i="1"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2000" b="1" i="1">
                              <a:latin typeface="Cambria Math"/>
                            </a:rPr>
                            <m:t>𝒋</m:t>
                          </m:r>
                        </m:sub>
                        <m:sup>
                          <m:r>
                            <a:rPr lang="en-US" altLang="ko-KR" sz="2000" b="1" i="1">
                              <a:latin typeface="Cambria Math"/>
                            </a:rPr>
                            <m:t>(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𝟐</m:t>
                          </m:r>
                          <m:r>
                            <a:rPr lang="en-US" altLang="ko-KR" sz="2000" b="1" i="1">
                              <a:latin typeface="Cambria Math"/>
                            </a:rPr>
                            <m:t>)</m:t>
                          </m:r>
                        </m:sup>
                      </m:sSubSup>
                      <m:r>
                        <a:rPr lang="en-US" altLang="ko-KR" sz="2000" b="1" i="1"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ko-KR" altLang="ko-KR" sz="2000" b="1" dirty="0"/>
              </a:p>
            </p:txBody>
          </p:sp>
        </mc:Choice>
        <mc:Fallback>
          <p:sp>
            <p:nvSpPr>
              <p:cNvPr id="29" name="직사각형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688" y="4366824"/>
                <a:ext cx="2519184" cy="10994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95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17104" y="44624"/>
            <a:ext cx="7391400" cy="563563"/>
          </a:xfrm>
        </p:spPr>
        <p:txBody>
          <a:bodyPr/>
          <a:lstStyle/>
          <a:p>
            <a:r>
              <a:rPr lang="en-US" altLang="ko-KR" sz="2800" dirty="0" smtClean="0"/>
              <a:t>Ozone Simulations over the SMA</a:t>
            </a:r>
            <a:endParaRPr lang="ko-KR" altLang="en-US" sz="2800" dirty="0"/>
          </a:p>
        </p:txBody>
      </p:sp>
      <p:pic>
        <p:nvPicPr>
          <p:cNvPr id="6" name="그림 5" descr="C:\Documents and Settings\AJOU\My Documents\My Pictures\Google Talk Received Images\논문 모사영역-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203848" cy="536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그림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" b="5371"/>
          <a:stretch/>
        </p:blipFill>
        <p:spPr bwMode="auto">
          <a:xfrm>
            <a:off x="3397646" y="1844824"/>
            <a:ext cx="5722620" cy="1772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그림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/>
        </p:blipFill>
        <p:spPr bwMode="auto">
          <a:xfrm>
            <a:off x="3394213" y="3861048"/>
            <a:ext cx="5722620" cy="1812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2076" y="1340768"/>
            <a:ext cx="2036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Kim et al. (2011)</a:t>
            </a:r>
            <a:endParaRPr lang="ko-KR" altLang="en-US" sz="1600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Ajou University AQML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8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17104" y="57125"/>
            <a:ext cx="7391400" cy="563563"/>
          </a:xfrm>
        </p:spPr>
        <p:txBody>
          <a:bodyPr/>
          <a:lstStyle/>
          <a:p>
            <a:r>
              <a:rPr lang="en-US" altLang="ko-KR" sz="2400" dirty="0" smtClean="0"/>
              <a:t>NOx and VOC reductions: BFM </a:t>
            </a:r>
            <a:r>
              <a:rPr lang="en-US" altLang="ko-KR" sz="2400" dirty="0" err="1" smtClean="0"/>
              <a:t>vs</a:t>
            </a:r>
            <a:r>
              <a:rPr lang="en-US" altLang="ko-KR" sz="2400" dirty="0" smtClean="0"/>
              <a:t> HDDM</a:t>
            </a:r>
            <a:endParaRPr lang="ko-KR" altLang="en-US" sz="2400" dirty="0"/>
          </a:p>
        </p:txBody>
      </p:sp>
      <p:pic>
        <p:nvPicPr>
          <p:cNvPr id="10" name="그림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" b="14108"/>
          <a:stretch/>
        </p:blipFill>
        <p:spPr bwMode="auto">
          <a:xfrm>
            <a:off x="683568" y="1556792"/>
            <a:ext cx="5976664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그림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r="44" b="14108"/>
          <a:stretch/>
        </p:blipFill>
        <p:spPr bwMode="auto">
          <a:xfrm>
            <a:off x="661206" y="3985642"/>
            <a:ext cx="5999025" cy="19636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2240" y="23488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NOx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97320" y="487845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VOC</a:t>
            </a:r>
            <a:endParaRPr lang="ko-KR" altLang="en-US" b="1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23928" y="1002214"/>
            <a:ext cx="2036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Kim et al. (2011)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5817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45096" y="44624"/>
            <a:ext cx="7391400" cy="563563"/>
          </a:xfrm>
        </p:spPr>
        <p:txBody>
          <a:bodyPr/>
          <a:lstStyle/>
          <a:p>
            <a:r>
              <a:rPr lang="en-US" altLang="ko-KR" sz="2400" dirty="0" smtClean="0"/>
              <a:t>NOx and VOC reductions: BFM </a:t>
            </a:r>
            <a:r>
              <a:rPr lang="en-US" altLang="ko-KR" sz="2400" dirty="0" err="1" smtClean="0"/>
              <a:t>vs</a:t>
            </a:r>
            <a:r>
              <a:rPr lang="en-US" altLang="ko-KR" sz="2400" dirty="0" smtClean="0"/>
              <a:t> HDDM</a:t>
            </a:r>
            <a:endParaRPr lang="ko-KR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61681" y="1788205"/>
            <a:ext cx="2193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Truck emissions</a:t>
            </a:r>
            <a:endParaRPr lang="ko-KR" altLang="en-US" sz="2000" b="1" dirty="0"/>
          </a:p>
        </p:txBody>
      </p:sp>
      <p:pic>
        <p:nvPicPr>
          <p:cNvPr id="8" name="그림 7"/>
          <p:cNvPicPr/>
          <p:nvPr/>
        </p:nvPicPr>
        <p:blipFill rotWithShape="1">
          <a:blip r:embed="rId2" cstate="print"/>
          <a:srcRect l="2058" t="3301" r="2751" b="7971"/>
          <a:stretch/>
        </p:blipFill>
        <p:spPr bwMode="auto">
          <a:xfrm>
            <a:off x="1115616" y="2188315"/>
            <a:ext cx="6532684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63688" y="5434799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~ 25% NOx emissions from the SMA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67944" y="1268760"/>
            <a:ext cx="2036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Kim et al. (2011)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937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http://202.30.22.59/web/skim/graph/ambi/ams/K78/O3.sct.CMAQ.C000000.K78.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810000"/>
            <a:ext cx="3048000" cy="3048000"/>
          </a:xfrm>
          <a:prstGeom prst="rect">
            <a:avLst/>
          </a:prstGeom>
          <a:noFill/>
        </p:spPr>
      </p:pic>
      <p:pic>
        <p:nvPicPr>
          <p:cNvPr id="47108" name="Picture 4" descr="http://202.30.22.59/web/skim/graph/ambi/ams/K78/O3.sct.CMAQ.C000000.K78.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810000"/>
            <a:ext cx="3048000" cy="3048000"/>
          </a:xfrm>
          <a:prstGeom prst="rect">
            <a:avLst/>
          </a:prstGeom>
          <a:noFill/>
        </p:spPr>
      </p:pic>
      <p:pic>
        <p:nvPicPr>
          <p:cNvPr id="47106" name="Picture 2" descr="http://202.30.22.59/web/skim/graph/ambi/ams/K78/O3.CMAQ.C000000.K78.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143000"/>
            <a:ext cx="6667500" cy="2514600"/>
          </a:xfrm>
          <a:prstGeom prst="rect">
            <a:avLst/>
          </a:prstGeom>
          <a:noFill/>
        </p:spPr>
      </p:pic>
      <p:sp>
        <p:nvSpPr>
          <p:cNvPr id="6" name="제목 6"/>
          <p:cNvSpPr txBox="1">
            <a:spLocks/>
          </p:cNvSpPr>
          <p:nvPr/>
        </p:nvSpPr>
        <p:spPr>
          <a:xfrm>
            <a:off x="1831404" y="228600"/>
            <a:ext cx="72771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Base Run – Ozone Concentrations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819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 descr="AR_NOx.png"/>
          <p:cNvPicPr>
            <a:picLocks noChangeAspect="1"/>
          </p:cNvPicPr>
          <p:nvPr/>
        </p:nvPicPr>
        <p:blipFill>
          <a:blip r:embed="rId2"/>
          <a:srcRect t="19556" r="8571"/>
          <a:stretch>
            <a:fillRect/>
          </a:stretch>
        </p:blipFill>
        <p:spPr>
          <a:xfrm>
            <a:off x="3124200" y="1600200"/>
            <a:ext cx="2894399" cy="2585067"/>
          </a:xfrm>
          <a:prstGeom prst="rect">
            <a:avLst/>
          </a:prstGeom>
        </p:spPr>
      </p:pic>
      <p:pic>
        <p:nvPicPr>
          <p:cNvPr id="26" name="그림 25" descr="PT_NOX.png"/>
          <p:cNvPicPr>
            <a:picLocks noChangeAspect="1"/>
          </p:cNvPicPr>
          <p:nvPr/>
        </p:nvPicPr>
        <p:blipFill>
          <a:blip r:embed="rId3"/>
          <a:srcRect t="19888" r="8674"/>
          <a:stretch>
            <a:fillRect/>
          </a:stretch>
        </p:blipFill>
        <p:spPr>
          <a:xfrm>
            <a:off x="3124200" y="4283617"/>
            <a:ext cx="2891143" cy="2574383"/>
          </a:xfrm>
          <a:prstGeom prst="rect">
            <a:avLst/>
          </a:prstGeom>
        </p:spPr>
      </p:pic>
      <p:pic>
        <p:nvPicPr>
          <p:cNvPr id="27" name="그림 26" descr="BG_NOX.png"/>
          <p:cNvPicPr>
            <a:picLocks noChangeAspect="1"/>
          </p:cNvPicPr>
          <p:nvPr/>
        </p:nvPicPr>
        <p:blipFill>
          <a:blip r:embed="rId4"/>
          <a:srcRect t="20000" r="8571"/>
          <a:stretch>
            <a:fillRect/>
          </a:stretch>
        </p:blipFill>
        <p:spPr>
          <a:xfrm>
            <a:off x="6249601" y="4287215"/>
            <a:ext cx="2894399" cy="2570785"/>
          </a:xfrm>
          <a:prstGeom prst="rect">
            <a:avLst/>
          </a:prstGeom>
        </p:spPr>
      </p:pic>
      <p:pic>
        <p:nvPicPr>
          <p:cNvPr id="28" name="그림 27" descr="MB_NOX.png"/>
          <p:cNvPicPr>
            <a:picLocks noChangeAspect="1"/>
          </p:cNvPicPr>
          <p:nvPr/>
        </p:nvPicPr>
        <p:blipFill>
          <a:blip r:embed="rId5"/>
          <a:srcRect t="19556" r="8571"/>
          <a:stretch>
            <a:fillRect/>
          </a:stretch>
        </p:blipFill>
        <p:spPr>
          <a:xfrm>
            <a:off x="6249601" y="1605933"/>
            <a:ext cx="2894399" cy="2585067"/>
          </a:xfrm>
          <a:prstGeom prst="rect">
            <a:avLst/>
          </a:prstGeom>
        </p:spPr>
      </p:pic>
      <p:pic>
        <p:nvPicPr>
          <p:cNvPr id="54280" name="Picture 8" descr="http://geossun2.geosc.uh.edu/web/skim/graph/ambi/conc/K50_K52_03k_3/NO2/K50_K52_03k_3.NO2.2004155.12utc.B.gif"/>
          <p:cNvPicPr>
            <a:picLocks noChangeAspect="1" noChangeArrowheads="1"/>
          </p:cNvPicPr>
          <p:nvPr/>
        </p:nvPicPr>
        <p:blipFill>
          <a:blip r:embed="rId6"/>
          <a:srcRect t="13750" r="6462"/>
          <a:stretch>
            <a:fillRect/>
          </a:stretch>
        </p:blipFill>
        <p:spPr bwMode="auto">
          <a:xfrm>
            <a:off x="0" y="4191000"/>
            <a:ext cx="2937565" cy="2667000"/>
          </a:xfrm>
          <a:prstGeom prst="rect">
            <a:avLst/>
          </a:prstGeom>
          <a:noFill/>
        </p:spPr>
      </p:pic>
      <p:pic>
        <p:nvPicPr>
          <p:cNvPr id="54278" name="Picture 6" descr="http://geossun2.geosc.uh.edu/web/skim/graph/ambi/conc/K50_K52_03k_3/NO/K50_K52_03k_3.NO.2004155.12utc.B.gif"/>
          <p:cNvPicPr>
            <a:picLocks noChangeAspect="1" noChangeArrowheads="1"/>
          </p:cNvPicPr>
          <p:nvPr/>
        </p:nvPicPr>
        <p:blipFill>
          <a:blip r:embed="rId7"/>
          <a:srcRect t="13750" r="6462"/>
          <a:stretch>
            <a:fillRect/>
          </a:stretch>
        </p:blipFill>
        <p:spPr bwMode="auto">
          <a:xfrm>
            <a:off x="0" y="1524000"/>
            <a:ext cx="2853634" cy="2590800"/>
          </a:xfrm>
          <a:prstGeom prst="rect">
            <a:avLst/>
          </a:prstGeom>
          <a:noFill/>
        </p:spPr>
      </p:pic>
      <p:sp>
        <p:nvSpPr>
          <p:cNvPr id="856074" name="Text Box 10"/>
          <p:cNvSpPr txBox="1">
            <a:spLocks noChangeArrowheads="1"/>
          </p:cNvSpPr>
          <p:nvPr/>
        </p:nvSpPr>
        <p:spPr bwMode="auto">
          <a:xfrm>
            <a:off x="457200" y="838200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Anthropogenic emissions: Emissions from Seoul, Gyeonggi, and Incheon (SMA) only</a:t>
            </a:r>
          </a:p>
          <a:p>
            <a:r>
              <a:rPr lang="en-US" altLang="ko-KR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Biogenic emissions: Domain-wide</a:t>
            </a:r>
            <a:endParaRPr lang="en-US" altLang="ko-KR" dirty="0"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856075" name="Text Box 11"/>
          <p:cNvSpPr txBox="1">
            <a:spLocks noChangeArrowheads="1"/>
          </p:cNvSpPr>
          <p:nvPr/>
        </p:nvSpPr>
        <p:spPr bwMode="auto">
          <a:xfrm>
            <a:off x="762000" y="1549400"/>
            <a:ext cx="1752600" cy="33655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NO Conc.</a:t>
            </a:r>
            <a:endParaRPr lang="en-US" altLang="ko-KR" sz="1600" b="1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856076" name="Text Box 12"/>
          <p:cNvSpPr txBox="1">
            <a:spLocks noChangeArrowheads="1"/>
          </p:cNvSpPr>
          <p:nvPr/>
        </p:nvSpPr>
        <p:spPr bwMode="auto">
          <a:xfrm>
            <a:off x="4191000" y="1600200"/>
            <a:ext cx="1752600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Area source</a:t>
            </a:r>
            <a:endParaRPr lang="en-US" altLang="ko-KR" sz="1600" b="1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856077" name="Text Box 13"/>
          <p:cNvSpPr txBox="1">
            <a:spLocks noChangeArrowheads="1"/>
          </p:cNvSpPr>
          <p:nvPr/>
        </p:nvSpPr>
        <p:spPr bwMode="auto">
          <a:xfrm>
            <a:off x="7162800" y="1600200"/>
            <a:ext cx="1981200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Mobile source</a:t>
            </a:r>
            <a:endParaRPr lang="en-US" altLang="ko-KR" sz="1600" b="1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856078" name="Text Box 14"/>
          <p:cNvSpPr txBox="1">
            <a:spLocks noChangeArrowheads="1"/>
          </p:cNvSpPr>
          <p:nvPr/>
        </p:nvSpPr>
        <p:spPr bwMode="auto">
          <a:xfrm>
            <a:off x="762000" y="4260850"/>
            <a:ext cx="1752600" cy="33655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NO2 Conc.</a:t>
            </a:r>
            <a:endParaRPr lang="en-US" altLang="ko-KR" sz="1600" b="1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856079" name="Text Box 15"/>
          <p:cNvSpPr txBox="1">
            <a:spLocks noChangeArrowheads="1"/>
          </p:cNvSpPr>
          <p:nvPr/>
        </p:nvSpPr>
        <p:spPr bwMode="auto">
          <a:xfrm>
            <a:off x="4114800" y="4311650"/>
            <a:ext cx="1752600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Point source</a:t>
            </a:r>
            <a:endParaRPr lang="en-US" altLang="ko-KR" sz="1600" b="1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856080" name="Text Box 16"/>
          <p:cNvSpPr txBox="1">
            <a:spLocks noChangeArrowheads="1"/>
          </p:cNvSpPr>
          <p:nvPr/>
        </p:nvSpPr>
        <p:spPr bwMode="auto">
          <a:xfrm>
            <a:off x="7010400" y="4311650"/>
            <a:ext cx="2133600" cy="3385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Biogenic emissions</a:t>
            </a:r>
            <a:endParaRPr lang="en-US" altLang="ko-KR" sz="1600" b="1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856081" name="Rectangle 17"/>
          <p:cNvSpPr>
            <a:spLocks noChangeArrowheads="1"/>
          </p:cNvSpPr>
          <p:nvPr/>
        </p:nvSpPr>
        <p:spPr bwMode="auto">
          <a:xfrm>
            <a:off x="3124200" y="1600200"/>
            <a:ext cx="6019800" cy="5257800"/>
          </a:xfrm>
          <a:prstGeom prst="rect">
            <a:avLst/>
          </a:prstGeom>
          <a:noFill/>
          <a:ln w="38100" cmpd="dbl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56082" name="Text Box 18"/>
          <p:cNvSpPr txBox="1">
            <a:spLocks noChangeArrowheads="1"/>
          </p:cNvSpPr>
          <p:nvPr/>
        </p:nvSpPr>
        <p:spPr bwMode="auto">
          <a:xfrm>
            <a:off x="4495800" y="1307068"/>
            <a:ext cx="44037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FF9900"/>
                </a:solidFill>
                <a:ea typeface="굴림" pitchFamily="50" charset="-127"/>
              </a:rPr>
              <a:t>Contributions to NOx </a:t>
            </a:r>
            <a:r>
              <a:rPr lang="en-US" altLang="ko-KR" b="1" dirty="0">
                <a:solidFill>
                  <a:srgbClr val="FF9900"/>
                </a:solidFill>
                <a:ea typeface="굴림" pitchFamily="50" charset="-127"/>
              </a:rPr>
              <a:t>Concentrations</a:t>
            </a:r>
          </a:p>
        </p:txBody>
      </p:sp>
      <p:sp>
        <p:nvSpPr>
          <p:cNvPr id="856083" name="Text Box 19"/>
          <p:cNvSpPr txBox="1">
            <a:spLocks noChangeArrowheads="1"/>
          </p:cNvSpPr>
          <p:nvPr/>
        </p:nvSpPr>
        <p:spPr bwMode="auto">
          <a:xfrm>
            <a:off x="6861004" y="0"/>
            <a:ext cx="2282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ko-KR" sz="1400" b="1" dirty="0">
                <a:ea typeface="굴림" pitchFamily="50" charset="-127"/>
              </a:rPr>
              <a:t>June </a:t>
            </a:r>
            <a:r>
              <a:rPr lang="en-US" altLang="ko-KR" sz="1400" b="1" dirty="0" smtClean="0">
                <a:ea typeface="굴림" pitchFamily="50" charset="-127"/>
              </a:rPr>
              <a:t>3</a:t>
            </a:r>
            <a:r>
              <a:rPr lang="en-US" altLang="ko-KR" sz="1400" b="1" baseline="30000" dirty="0" smtClean="0">
                <a:ea typeface="굴림" pitchFamily="50" charset="-127"/>
              </a:rPr>
              <a:t>rd</a:t>
            </a:r>
            <a:r>
              <a:rPr lang="en-US" altLang="ko-KR" sz="1400" b="1" dirty="0" smtClean="0">
                <a:ea typeface="굴림" pitchFamily="50" charset="-127"/>
              </a:rPr>
              <a:t>, </a:t>
            </a:r>
            <a:r>
              <a:rPr lang="en-US" altLang="ko-KR" sz="1400" b="1" dirty="0">
                <a:ea typeface="굴림" pitchFamily="50" charset="-127"/>
              </a:rPr>
              <a:t>2000 at </a:t>
            </a:r>
            <a:r>
              <a:rPr lang="en-US" altLang="ko-KR" sz="1400" b="1" dirty="0" smtClean="0">
                <a:ea typeface="굴림" pitchFamily="50" charset="-127"/>
              </a:rPr>
              <a:t>21 </a:t>
            </a:r>
            <a:r>
              <a:rPr lang="en-US" altLang="ko-KR" sz="1400" b="1" dirty="0">
                <a:ea typeface="굴림" pitchFamily="50" charset="-127"/>
              </a:rPr>
              <a:t>KST</a:t>
            </a:r>
            <a:r>
              <a:rPr lang="en-US" altLang="ko-KR" sz="1400" dirty="0">
                <a:ea typeface="굴림" pitchFamily="50" charset="-127"/>
              </a:rPr>
              <a:t> </a:t>
            </a:r>
            <a:endParaRPr lang="ko-KR" altLang="en-US" sz="1400" dirty="0">
              <a:ea typeface="굴림" pitchFamily="50" charset="-127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51720" y="123825"/>
            <a:ext cx="676843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ko-K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Contributions to NOx Concentrations</a:t>
            </a:r>
            <a:endParaRPr lang="en-US" altLang="ko-KR" sz="2800" b="1" dirty="0">
              <a:solidFill>
                <a:schemeClr val="accent5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6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5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5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56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5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56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56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76" grpId="0" animBg="1"/>
      <p:bldP spid="856077" grpId="0" animBg="1"/>
      <p:bldP spid="856079" grpId="0" animBg="1"/>
      <p:bldP spid="856080" grpId="0" animBg="1"/>
      <p:bldP spid="856081" grpId="0" animBg="1"/>
      <p:bldP spid="85608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차트 6"/>
          <p:cNvGraphicFramePr/>
          <p:nvPr/>
        </p:nvGraphicFramePr>
        <p:xfrm>
          <a:off x="990600" y="1828800"/>
          <a:ext cx="6858000" cy="413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315200" y="6491288"/>
            <a:ext cx="17988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June </a:t>
            </a:r>
            <a:r>
              <a:rPr lang="en-US" altLang="ko-KR" sz="16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3</a:t>
            </a:r>
            <a:r>
              <a:rPr lang="en-US" altLang="ko-KR" sz="1600" baseline="300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rd</a:t>
            </a:r>
            <a:r>
              <a:rPr lang="en-US" altLang="ko-KR" sz="16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~10</a:t>
            </a:r>
            <a:r>
              <a:rPr lang="en-US" altLang="ko-KR" sz="1600" baseline="300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th</a:t>
            </a:r>
            <a:r>
              <a:rPr lang="en-US" altLang="ko-KR" sz="1600" baseline="300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,</a:t>
            </a:r>
            <a:r>
              <a:rPr lang="en-US" altLang="ko-KR" sz="16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  2004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990600"/>
            <a:ext cx="540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Averaged over Seoul Metropolitan Area (SMA) &amp; Seoul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47986" y="123825"/>
            <a:ext cx="763252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ko-KR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Contributions to Daily Max NOx Concentrations</a:t>
            </a:r>
            <a:endParaRPr lang="en-US" altLang="ko-KR" sz="2400" b="1" dirty="0">
              <a:solidFill>
                <a:schemeClr val="accent5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geossun2.geosc.uh.edu/web/skim/graph/ambi/conc/K50_K58_03k_3/O3/K50_K58_03k_3.O3.2004156.06utc.B.gif"/>
          <p:cNvPicPr>
            <a:picLocks noChangeAspect="1" noChangeArrowheads="1"/>
          </p:cNvPicPr>
          <p:nvPr/>
        </p:nvPicPr>
        <p:blipFill>
          <a:blip r:embed="rId2"/>
          <a:srcRect t="13750" r="6462"/>
          <a:stretch>
            <a:fillRect/>
          </a:stretch>
        </p:blipFill>
        <p:spPr bwMode="auto">
          <a:xfrm>
            <a:off x="99116" y="1362075"/>
            <a:ext cx="2853634" cy="2590800"/>
          </a:xfrm>
          <a:prstGeom prst="rect">
            <a:avLst/>
          </a:prstGeom>
          <a:noFill/>
        </p:spPr>
      </p:pic>
      <p:pic>
        <p:nvPicPr>
          <p:cNvPr id="21" name="그림 20" descr="O3_PT.png"/>
          <p:cNvPicPr>
            <a:picLocks noChangeAspect="1"/>
          </p:cNvPicPr>
          <p:nvPr/>
        </p:nvPicPr>
        <p:blipFill>
          <a:blip r:embed="rId3"/>
          <a:srcRect t="19468" r="8372"/>
          <a:stretch>
            <a:fillRect/>
          </a:stretch>
        </p:blipFill>
        <p:spPr>
          <a:xfrm>
            <a:off x="0" y="4019550"/>
            <a:ext cx="3020969" cy="2438400"/>
          </a:xfrm>
          <a:prstGeom prst="rect">
            <a:avLst/>
          </a:prstGeom>
        </p:spPr>
      </p:pic>
      <p:pic>
        <p:nvPicPr>
          <p:cNvPr id="22" name="그림 21" descr="O3_AR.png"/>
          <p:cNvPicPr>
            <a:picLocks noChangeAspect="1"/>
          </p:cNvPicPr>
          <p:nvPr/>
        </p:nvPicPr>
        <p:blipFill>
          <a:blip r:embed="rId4"/>
          <a:srcRect t="19468" r="8372"/>
          <a:stretch>
            <a:fillRect/>
          </a:stretch>
        </p:blipFill>
        <p:spPr>
          <a:xfrm>
            <a:off x="3048000" y="1371600"/>
            <a:ext cx="3020969" cy="2438400"/>
          </a:xfrm>
          <a:prstGeom prst="rect">
            <a:avLst/>
          </a:prstGeom>
        </p:spPr>
      </p:pic>
      <p:pic>
        <p:nvPicPr>
          <p:cNvPr id="23" name="그림 22" descr="O3_BC.png"/>
          <p:cNvPicPr>
            <a:picLocks noChangeAspect="1"/>
          </p:cNvPicPr>
          <p:nvPr/>
        </p:nvPicPr>
        <p:blipFill>
          <a:blip r:embed="rId5"/>
          <a:srcRect t="19468" r="8372"/>
          <a:stretch>
            <a:fillRect/>
          </a:stretch>
        </p:blipFill>
        <p:spPr>
          <a:xfrm>
            <a:off x="6115050" y="4019550"/>
            <a:ext cx="3020969" cy="2438400"/>
          </a:xfrm>
          <a:prstGeom prst="rect">
            <a:avLst/>
          </a:prstGeom>
        </p:spPr>
      </p:pic>
      <p:pic>
        <p:nvPicPr>
          <p:cNvPr id="24" name="그림 23" descr="O3_BG.png"/>
          <p:cNvPicPr>
            <a:picLocks noChangeAspect="1"/>
          </p:cNvPicPr>
          <p:nvPr/>
        </p:nvPicPr>
        <p:blipFill>
          <a:blip r:embed="rId6"/>
          <a:srcRect t="19468" r="8372"/>
          <a:stretch>
            <a:fillRect/>
          </a:stretch>
        </p:blipFill>
        <p:spPr>
          <a:xfrm>
            <a:off x="3048000" y="4019550"/>
            <a:ext cx="3020969" cy="2438400"/>
          </a:xfrm>
          <a:prstGeom prst="rect">
            <a:avLst/>
          </a:prstGeom>
        </p:spPr>
      </p:pic>
      <p:pic>
        <p:nvPicPr>
          <p:cNvPr id="25" name="그림 24" descr="O3_MB.png"/>
          <p:cNvPicPr>
            <a:picLocks noChangeAspect="1"/>
          </p:cNvPicPr>
          <p:nvPr/>
        </p:nvPicPr>
        <p:blipFill>
          <a:blip r:embed="rId7"/>
          <a:srcRect t="19468" r="8939"/>
          <a:stretch>
            <a:fillRect/>
          </a:stretch>
        </p:blipFill>
        <p:spPr>
          <a:xfrm>
            <a:off x="6115050" y="1371600"/>
            <a:ext cx="3002272" cy="2438400"/>
          </a:xfrm>
          <a:prstGeom prst="rect">
            <a:avLst/>
          </a:prstGeom>
        </p:spPr>
      </p:pic>
      <p:sp>
        <p:nvSpPr>
          <p:cNvPr id="301066" name="Text Box 10"/>
          <p:cNvSpPr txBox="1">
            <a:spLocks noChangeArrowheads="1"/>
          </p:cNvSpPr>
          <p:nvPr/>
        </p:nvSpPr>
        <p:spPr bwMode="auto">
          <a:xfrm>
            <a:off x="228600" y="6491288"/>
            <a:ext cx="6284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Mobile (+area) sources </a:t>
            </a:r>
            <a:r>
              <a:rPr lang="en-US" altLang="ko-KR" sz="1600" dirty="0">
                <a:latin typeface="Times New Roman" pitchFamily="18" charset="0"/>
                <a:ea typeface="굴림" pitchFamily="50" charset="-127"/>
                <a:cs typeface="Times New Roman" pitchFamily="18" charset="0"/>
                <a:sym typeface="Wingdings" pitchFamily="2" charset="2"/>
              </a:rPr>
              <a:t> the major reduction factor </a:t>
            </a:r>
            <a:r>
              <a:rPr lang="en-US" altLang="ko-KR" sz="1600" dirty="0" smtClean="0">
                <a:latin typeface="Times New Roman" pitchFamily="18" charset="0"/>
                <a:ea typeface="굴림" pitchFamily="50" charset="-127"/>
                <a:cs typeface="Times New Roman" pitchFamily="18" charset="0"/>
                <a:sym typeface="Wingdings" pitchFamily="2" charset="2"/>
              </a:rPr>
              <a:t>for </a:t>
            </a:r>
            <a:r>
              <a:rPr lang="en-US" altLang="ko-KR" sz="1600" dirty="0">
                <a:latin typeface="Times New Roman" pitchFamily="18" charset="0"/>
                <a:ea typeface="굴림" pitchFamily="50" charset="-127"/>
                <a:cs typeface="Times New Roman" pitchFamily="18" charset="0"/>
                <a:sym typeface="Wingdings" pitchFamily="2" charset="2"/>
              </a:rPr>
              <a:t>ozone over </a:t>
            </a:r>
            <a:r>
              <a:rPr lang="en-US" altLang="ko-KR" sz="1600" dirty="0" smtClean="0">
                <a:latin typeface="Times New Roman" pitchFamily="18" charset="0"/>
                <a:ea typeface="굴림" pitchFamily="50" charset="-127"/>
                <a:cs typeface="Times New Roman" pitchFamily="18" charset="0"/>
                <a:sym typeface="Wingdings" pitchFamily="2" charset="2"/>
              </a:rPr>
              <a:t>Seoul</a:t>
            </a:r>
            <a:endParaRPr lang="en-US" altLang="ko-KR" sz="1600" dirty="0"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301064" name="Text Box 8"/>
          <p:cNvSpPr txBox="1">
            <a:spLocks noChangeArrowheads="1"/>
          </p:cNvSpPr>
          <p:nvPr/>
        </p:nvSpPr>
        <p:spPr bwMode="auto">
          <a:xfrm>
            <a:off x="4276725" y="1346200"/>
            <a:ext cx="63350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Area</a:t>
            </a:r>
          </a:p>
        </p:txBody>
      </p:sp>
      <p:sp>
        <p:nvSpPr>
          <p:cNvPr id="301065" name="Text Box 9"/>
          <p:cNvSpPr txBox="1">
            <a:spLocks noChangeArrowheads="1"/>
          </p:cNvSpPr>
          <p:nvPr/>
        </p:nvSpPr>
        <p:spPr bwMode="auto">
          <a:xfrm>
            <a:off x="7086600" y="1346200"/>
            <a:ext cx="85151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Mobile</a:t>
            </a:r>
          </a:p>
        </p:txBody>
      </p:sp>
      <p:sp>
        <p:nvSpPr>
          <p:cNvPr id="301074" name="Text Box 18"/>
          <p:cNvSpPr txBox="1">
            <a:spLocks noChangeArrowheads="1"/>
          </p:cNvSpPr>
          <p:nvPr/>
        </p:nvSpPr>
        <p:spPr bwMode="auto">
          <a:xfrm>
            <a:off x="4276725" y="4003675"/>
            <a:ext cx="101822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Biogenic</a:t>
            </a:r>
          </a:p>
        </p:txBody>
      </p:sp>
      <p:sp>
        <p:nvSpPr>
          <p:cNvPr id="301075" name="Text Box 19"/>
          <p:cNvSpPr txBox="1">
            <a:spLocks noChangeArrowheads="1"/>
          </p:cNvSpPr>
          <p:nvPr/>
        </p:nvSpPr>
        <p:spPr bwMode="auto">
          <a:xfrm>
            <a:off x="7086600" y="4003675"/>
            <a:ext cx="109517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Boundary</a:t>
            </a:r>
          </a:p>
        </p:txBody>
      </p:sp>
      <p:sp>
        <p:nvSpPr>
          <p:cNvPr id="301076" name="Text Box 20"/>
          <p:cNvSpPr txBox="1">
            <a:spLocks noChangeArrowheads="1"/>
          </p:cNvSpPr>
          <p:nvPr/>
        </p:nvSpPr>
        <p:spPr bwMode="auto">
          <a:xfrm>
            <a:off x="1370012" y="4003675"/>
            <a:ext cx="67197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Point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858000" y="0"/>
            <a:ext cx="23535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200" b="1" dirty="0">
                <a:ea typeface="굴림" pitchFamily="50" charset="-127"/>
              </a:rPr>
              <a:t>June </a:t>
            </a:r>
            <a:r>
              <a:rPr lang="en-US" altLang="ko-KR" sz="1200" b="1" dirty="0" smtClean="0">
                <a:ea typeface="굴림" pitchFamily="50" charset="-127"/>
              </a:rPr>
              <a:t>4</a:t>
            </a:r>
            <a:r>
              <a:rPr lang="en-US" altLang="ko-KR" sz="1200" b="1" baseline="30000" dirty="0" smtClean="0">
                <a:ea typeface="굴림" pitchFamily="50" charset="-127"/>
              </a:rPr>
              <a:t>th</a:t>
            </a:r>
            <a:r>
              <a:rPr lang="en-US" altLang="ko-KR" sz="1200" b="1" dirty="0" smtClean="0">
                <a:ea typeface="굴림" pitchFamily="50" charset="-127"/>
              </a:rPr>
              <a:t>, 2004 </a:t>
            </a:r>
            <a:r>
              <a:rPr lang="en-US" altLang="ko-KR" sz="1200" b="1" dirty="0">
                <a:ea typeface="굴림" pitchFamily="50" charset="-127"/>
              </a:rPr>
              <a:t>at </a:t>
            </a:r>
            <a:r>
              <a:rPr lang="en-US" altLang="ko-KR" sz="1200" b="1" dirty="0" smtClean="0">
                <a:ea typeface="굴림" pitchFamily="50" charset="-127"/>
              </a:rPr>
              <a:t>15 </a:t>
            </a:r>
            <a:r>
              <a:rPr lang="en-US" altLang="ko-KR" sz="1200" b="1" dirty="0">
                <a:ea typeface="굴림" pitchFamily="50" charset="-127"/>
              </a:rPr>
              <a:t>KST</a:t>
            </a:r>
            <a:r>
              <a:rPr lang="en-US" altLang="ko-KR" sz="1200" dirty="0">
                <a:ea typeface="굴림" pitchFamily="50" charset="-127"/>
              </a:rPr>
              <a:t> </a:t>
            </a:r>
            <a:endParaRPr lang="ko-KR" altLang="en-US" sz="1200" dirty="0">
              <a:ea typeface="굴림" pitchFamily="50" charset="-127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62000" y="1390650"/>
            <a:ext cx="1752600" cy="33655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O3 Conc.</a:t>
            </a:r>
            <a:endParaRPr lang="en-US" altLang="ko-KR" sz="1600" b="1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838200" y="725269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Anthropogenic emissions: Emissions from Seoul, Gyeonggi, and Incheon (SMA) only</a:t>
            </a:r>
          </a:p>
          <a:p>
            <a:r>
              <a:rPr lang="en-US" altLang="ko-KR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Biogenic emissions: Domain-wide</a:t>
            </a:r>
            <a:endParaRPr lang="en-US" altLang="ko-KR" dirty="0"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4495800" y="1066800"/>
            <a:ext cx="4237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FF9900"/>
                </a:solidFill>
                <a:ea typeface="굴림" pitchFamily="50" charset="-127"/>
              </a:rPr>
              <a:t>Contributions to O3 </a:t>
            </a:r>
            <a:r>
              <a:rPr lang="en-US" altLang="ko-KR" b="1" dirty="0">
                <a:solidFill>
                  <a:srgbClr val="FF9900"/>
                </a:solidFill>
                <a:ea typeface="굴림" pitchFamily="50" charset="-127"/>
              </a:rPr>
              <a:t>Concentrations</a:t>
            </a: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1907704" y="123825"/>
            <a:ext cx="691244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ko-K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Contributions to O3 Concentrations</a:t>
            </a:r>
            <a:endParaRPr lang="en-US" altLang="ko-KR" sz="2800" b="1" dirty="0">
              <a:solidFill>
                <a:schemeClr val="accent5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4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4" grpId="0" animBg="1"/>
      <p:bldP spid="301065" grpId="0" animBg="1"/>
      <p:bldP spid="301074" grpId="0" animBg="1"/>
      <p:bldP spid="301075" grpId="0" animBg="1"/>
      <p:bldP spid="30107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Horizontal Grid </a:t>
            </a:r>
            <a:r>
              <a:rPr lang="en-US" altLang="ko-KR" b="1" dirty="0" smtClean="0"/>
              <a:t>Structure</a:t>
            </a:r>
            <a:endParaRPr lang="ko-KR" altLang="en-US" dirty="0"/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190145"/>
              </p:ext>
            </p:extLst>
          </p:nvPr>
        </p:nvGraphicFramePr>
        <p:xfrm>
          <a:off x="395536" y="1896616"/>
          <a:ext cx="7829992" cy="1676400"/>
        </p:xfrm>
        <a:graphic>
          <a:graphicData uri="http://schemas.openxmlformats.org/drawingml/2006/table">
            <a:tbl>
              <a:tblPr/>
              <a:tblGrid>
                <a:gridCol w="3613843"/>
                <a:gridCol w="4216149"/>
              </a:tblGrid>
              <a:tr h="200025"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>
                          <a:latin typeface="Arial"/>
                        </a:rPr>
                        <a:t>First True Latitude (Alpha</a:t>
                      </a:r>
                      <a:r>
                        <a:rPr lang="en-US" sz="1600" b="1" dirty="0" smtClean="0">
                          <a:latin typeface="Arial"/>
                        </a:rPr>
                        <a:t>)</a:t>
                      </a:r>
                      <a:r>
                        <a:rPr lang="en-US" sz="1600" dirty="0" smtClean="0">
                          <a:latin typeface="Arial"/>
                        </a:rPr>
                        <a:t>:     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Arial"/>
                        </a:rPr>
                        <a:t>30°N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 smtClean="0">
                          <a:latin typeface="Arial"/>
                        </a:rPr>
                        <a:t>Second </a:t>
                      </a:r>
                      <a:r>
                        <a:rPr lang="en-US" sz="1600" b="1" dirty="0">
                          <a:latin typeface="Arial"/>
                        </a:rPr>
                        <a:t>True Latitude (Beta)</a:t>
                      </a:r>
                      <a:r>
                        <a:rPr lang="en-US" sz="1600" dirty="0">
                          <a:latin typeface="Arial"/>
                        </a:rPr>
                        <a:t>: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latin typeface="Arial"/>
                        </a:rPr>
                        <a:t>60°N</a:t>
                      </a:r>
                      <a:endParaRPr lang="en-US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 smtClean="0">
                          <a:latin typeface="Arial"/>
                        </a:rPr>
                        <a:t>Central </a:t>
                      </a:r>
                      <a:r>
                        <a:rPr lang="en-US" sz="1600" b="1" dirty="0">
                          <a:latin typeface="Arial"/>
                        </a:rPr>
                        <a:t>Longitude (Gamma)</a:t>
                      </a:r>
                      <a:r>
                        <a:rPr lang="en-US" sz="1600" dirty="0">
                          <a:latin typeface="Arial"/>
                        </a:rPr>
                        <a:t>: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smtClean="0">
                          <a:latin typeface="Arial"/>
                        </a:rPr>
                        <a:t>126°W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 smtClean="0">
                          <a:latin typeface="Arial"/>
                        </a:rPr>
                        <a:t>Projection </a:t>
                      </a:r>
                      <a:r>
                        <a:rPr lang="en-US" sz="1600" b="1" dirty="0">
                          <a:latin typeface="Arial"/>
                        </a:rPr>
                        <a:t>Origin</a:t>
                      </a:r>
                      <a:r>
                        <a:rPr lang="en-US" sz="1600" dirty="0">
                          <a:latin typeface="Arial"/>
                        </a:rPr>
                        <a:t>: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Arial"/>
                        </a:rPr>
                        <a:t>(</a:t>
                      </a:r>
                      <a:r>
                        <a:rPr lang="en-US" sz="1600" dirty="0" smtClean="0">
                          <a:latin typeface="Arial"/>
                        </a:rPr>
                        <a:t>126°W</a:t>
                      </a:r>
                      <a:r>
                        <a:rPr lang="en-US" sz="1600" dirty="0">
                          <a:latin typeface="Arial"/>
                        </a:rPr>
                        <a:t>, </a:t>
                      </a:r>
                      <a:r>
                        <a:rPr lang="en-US" sz="1600" dirty="0" smtClean="0">
                          <a:latin typeface="Arial"/>
                        </a:rPr>
                        <a:t>38°N</a:t>
                      </a:r>
                      <a:r>
                        <a:rPr lang="en-US" sz="1600" dirty="0">
                          <a:latin typeface="Arial"/>
                        </a:rPr>
                        <a:t>)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 smtClean="0">
                          <a:latin typeface="Arial"/>
                        </a:rPr>
                        <a:t>Spheroid</a:t>
                      </a:r>
                      <a:r>
                        <a:rPr lang="en-US" sz="1600" dirty="0" smtClean="0">
                          <a:latin typeface="Arial"/>
                        </a:rPr>
                        <a:t>: 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Arial"/>
                        </a:rPr>
                        <a:t>Perfect Sphere, Radius = 6,370,997 meters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42975" y="16716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굴림" pitchFamily="50" charset="-127"/>
                <a:cs typeface="Arial" pitchFamily="34" charset="0"/>
              </a:rPr>
              <a:t> 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991385"/>
              </p:ext>
            </p:extLst>
          </p:nvPr>
        </p:nvGraphicFramePr>
        <p:xfrm>
          <a:off x="179512" y="3861048"/>
          <a:ext cx="8712968" cy="2273267"/>
        </p:xfrm>
        <a:graphic>
          <a:graphicData uri="http://schemas.openxmlformats.org/drawingml/2006/table">
            <a:tbl>
              <a:tblPr/>
              <a:tblGrid>
                <a:gridCol w="2448272"/>
                <a:gridCol w="1512168"/>
                <a:gridCol w="1432180"/>
                <a:gridCol w="812425"/>
                <a:gridCol w="847749"/>
                <a:gridCol w="847749"/>
                <a:gridCol w="812425"/>
              </a:tblGrid>
              <a:tr h="355054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/>
                          <a:latin typeface="Arial"/>
                        </a:rPr>
                        <a:t>CMAQ</a:t>
                      </a:r>
                    </a:p>
                    <a:p>
                      <a:pPr algn="ctr"/>
                      <a:r>
                        <a:rPr lang="en-US" sz="1400" b="1" dirty="0" smtClean="0">
                          <a:effectLst/>
                          <a:latin typeface="Arial"/>
                        </a:rPr>
                        <a:t>Domain </a:t>
                      </a:r>
                      <a:r>
                        <a:rPr lang="en-US" sz="1400" b="1" dirty="0">
                          <a:effectLst/>
                          <a:latin typeface="Arial"/>
                        </a:rPr>
                        <a:t>Name</a:t>
                      </a:r>
                      <a:endParaRPr lang="en-US" sz="14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/>
                        </a:rPr>
                        <a:t>Range (km)</a:t>
                      </a:r>
                      <a:endParaRPr lang="en-US" sz="14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Arial"/>
                        </a:rPr>
                        <a:t>Number of Cells</a:t>
                      </a:r>
                      <a:endParaRPr lang="en-US" sz="1400" b="1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/>
                        </a:rPr>
                        <a:t>Cell Size (km)</a:t>
                      </a:r>
                      <a:endParaRPr lang="en-US" sz="14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550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/>
                        </a:rPr>
                        <a:t>Easting</a:t>
                      </a:r>
                      <a:endParaRPr lang="en-US" sz="14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/>
                        </a:rPr>
                        <a:t>Northing</a:t>
                      </a:r>
                      <a:endParaRPr lang="en-US" sz="14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/>
                        </a:rPr>
                        <a:t>Easting</a:t>
                      </a:r>
                      <a:endParaRPr lang="en-US" sz="14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/>
                        </a:rPr>
                        <a:t>Northing</a:t>
                      </a:r>
                      <a:endParaRPr lang="en-US" sz="14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/>
                        </a:rPr>
                        <a:t>Easting</a:t>
                      </a:r>
                      <a:endParaRPr lang="en-US" sz="14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/>
                        </a:rPr>
                        <a:t>Northing</a:t>
                      </a:r>
                      <a:endParaRPr lang="en-US" sz="14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52105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</a:rPr>
                        <a:t>KNU_27_01</a:t>
                      </a:r>
                      <a:endParaRPr lang="en-US" sz="16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  <a:latin typeface="Arial"/>
                        </a:rPr>
                        <a:t>(-2349000, </a:t>
                      </a:r>
                    </a:p>
                    <a:p>
                      <a:pPr algn="ctr"/>
                      <a:r>
                        <a:rPr lang="en-US" altLang="ko-KR" sz="1400" dirty="0" smtClean="0">
                          <a:effectLst/>
                          <a:latin typeface="Arial"/>
                        </a:rPr>
                        <a:t>-2344302)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  <a:latin typeface="Arial"/>
                        </a:rPr>
                        <a:t>(-1728000,</a:t>
                      </a:r>
                    </a:p>
                    <a:p>
                      <a:pPr algn="ctr"/>
                      <a:r>
                        <a:rPr lang="en-US" altLang="ko-KR" sz="1400" dirty="0" smtClean="0">
                          <a:effectLst/>
                          <a:latin typeface="Arial"/>
                        </a:rPr>
                        <a:t>-1724544)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174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128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  <a:latin typeface="Arial"/>
                        </a:rPr>
                        <a:t>27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27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05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</a:rPr>
                        <a:t>KNU_09_01</a:t>
                      </a:r>
                      <a:endParaRPr lang="en-US" sz="16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(-180000,</a:t>
                      </a:r>
                    </a:p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-179397)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(-585000,</a:t>
                      </a:r>
                    </a:p>
                    <a:p>
                      <a:pPr algn="ctr"/>
                      <a:r>
                        <a:rPr lang="en-US" altLang="ko-KR" sz="1400" smtClean="0">
                          <a:effectLst/>
                        </a:rPr>
                        <a:t>-584262)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67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82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9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9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05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</a:rPr>
                        <a:t>NIER_03_01</a:t>
                      </a:r>
                      <a:endParaRPr lang="en-US" sz="1600" b="1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(0, 174)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(-135000,</a:t>
                      </a:r>
                    </a:p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-134817)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58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61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3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effectLst/>
                        </a:rPr>
                        <a:t>3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075922"/>
            <a:ext cx="2663593" cy="210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슬라이드 번호 개체 틀 12"/>
          <p:cNvSpPr>
            <a:spLocks noGrp="1"/>
          </p:cNvSpPr>
          <p:nvPr>
            <p:ph type="sldNum" sz="quarter" idx="12"/>
          </p:nvPr>
        </p:nvSpPr>
        <p:spPr>
          <a:xfrm>
            <a:off x="7740352" y="6309320"/>
            <a:ext cx="1161826" cy="365125"/>
          </a:xfrm>
        </p:spPr>
        <p:txBody>
          <a:bodyPr/>
          <a:lstStyle/>
          <a:p>
            <a:fld id="{A9ECEDAB-0A2A-4B0B-A8EF-D6674F2AEA13}" type="slidenum">
              <a:rPr lang="ko-KR" altLang="en-US" sz="1000" smtClean="0"/>
              <a:pPr/>
              <a:t>4</a:t>
            </a:fld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6256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914400"/>
            <a:ext cx="4694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Averaged over Seoul Metropolitan Area &amp; Seoul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6556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Note: Boundary conditions (&gt; 50%) and cross-terms are not shown.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447702" y="6491288"/>
            <a:ext cx="16962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June </a:t>
            </a:r>
            <a:r>
              <a:rPr lang="en-US" altLang="ko-KR" sz="16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3</a:t>
            </a:r>
            <a:r>
              <a:rPr lang="en-US" altLang="ko-KR" sz="1600" baseline="300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rd</a:t>
            </a:r>
            <a:r>
              <a:rPr lang="en-US" altLang="ko-KR" sz="16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~4</a:t>
            </a:r>
            <a:r>
              <a:rPr lang="en-US" altLang="ko-KR" sz="1600" baseline="300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th</a:t>
            </a:r>
            <a:r>
              <a:rPr lang="en-US" altLang="ko-KR" sz="1600" baseline="300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,</a:t>
            </a:r>
            <a:r>
              <a:rPr lang="en-US" altLang="ko-KR" sz="16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  2004</a:t>
            </a:r>
          </a:p>
        </p:txBody>
      </p:sp>
      <p:graphicFrame>
        <p:nvGraphicFramePr>
          <p:cNvPr id="12" name="차트 11"/>
          <p:cNvGraphicFramePr/>
          <p:nvPr/>
        </p:nvGraphicFramePr>
        <p:xfrm>
          <a:off x="914400" y="1524000"/>
          <a:ext cx="7134226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907704" y="123825"/>
            <a:ext cx="691244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ko-K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Contributions to Daily Max O3 Concentrations</a:t>
            </a:r>
            <a:endParaRPr lang="en-US" altLang="ko-KR" sz="2800" b="1" dirty="0">
              <a:solidFill>
                <a:schemeClr val="accent5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 descr="O3_SU.png"/>
          <p:cNvPicPr>
            <a:picLocks noChangeAspect="1"/>
          </p:cNvPicPr>
          <p:nvPr/>
        </p:nvPicPr>
        <p:blipFill>
          <a:blip r:embed="rId2"/>
          <a:srcRect t="19483" r="8302"/>
          <a:stretch>
            <a:fillRect/>
          </a:stretch>
        </p:blipFill>
        <p:spPr>
          <a:xfrm>
            <a:off x="3124200" y="1600200"/>
            <a:ext cx="2895600" cy="2519325"/>
          </a:xfrm>
          <a:prstGeom prst="rect">
            <a:avLst/>
          </a:prstGeom>
        </p:spPr>
      </p:pic>
      <p:pic>
        <p:nvPicPr>
          <p:cNvPr id="34" name="그림 33" descr="O3_GG.png"/>
          <p:cNvPicPr>
            <a:picLocks noChangeAspect="1"/>
          </p:cNvPicPr>
          <p:nvPr/>
        </p:nvPicPr>
        <p:blipFill>
          <a:blip r:embed="rId3"/>
          <a:srcRect t="19483" r="8302"/>
          <a:stretch>
            <a:fillRect/>
          </a:stretch>
        </p:blipFill>
        <p:spPr>
          <a:xfrm>
            <a:off x="6248400" y="1600200"/>
            <a:ext cx="2895600" cy="2519325"/>
          </a:xfrm>
          <a:prstGeom prst="rect">
            <a:avLst/>
          </a:prstGeom>
        </p:spPr>
      </p:pic>
      <p:pic>
        <p:nvPicPr>
          <p:cNvPr id="35" name="그림 34" descr="O3_GS.png"/>
          <p:cNvPicPr>
            <a:picLocks noChangeAspect="1"/>
          </p:cNvPicPr>
          <p:nvPr/>
        </p:nvPicPr>
        <p:blipFill>
          <a:blip r:embed="rId4"/>
          <a:srcRect t="19483" r="8302"/>
          <a:stretch>
            <a:fillRect/>
          </a:stretch>
        </p:blipFill>
        <p:spPr>
          <a:xfrm>
            <a:off x="6248400" y="4338675"/>
            <a:ext cx="2895600" cy="2519325"/>
          </a:xfrm>
          <a:prstGeom prst="rect">
            <a:avLst/>
          </a:prstGeom>
        </p:spPr>
      </p:pic>
      <p:pic>
        <p:nvPicPr>
          <p:cNvPr id="36" name="그림 35" descr="O3_IC.png"/>
          <p:cNvPicPr>
            <a:picLocks noChangeAspect="1"/>
          </p:cNvPicPr>
          <p:nvPr/>
        </p:nvPicPr>
        <p:blipFill>
          <a:blip r:embed="rId5"/>
          <a:srcRect t="19455" r="8302"/>
          <a:stretch>
            <a:fillRect/>
          </a:stretch>
        </p:blipFill>
        <p:spPr>
          <a:xfrm>
            <a:off x="3124200" y="4343400"/>
            <a:ext cx="2895600" cy="2514600"/>
          </a:xfrm>
          <a:prstGeom prst="rect">
            <a:avLst/>
          </a:prstGeom>
        </p:spPr>
      </p:pic>
      <p:pic>
        <p:nvPicPr>
          <p:cNvPr id="9218" name="Picture 2" descr="http://geossun2.geosc.uh.edu/web/skim/graph/ambi/conc/K50_K58_03k_3/O3/K50_K58_03k_3.O3.2004156.06utc.B.gif"/>
          <p:cNvPicPr>
            <a:picLocks noChangeAspect="1" noChangeArrowheads="1"/>
          </p:cNvPicPr>
          <p:nvPr/>
        </p:nvPicPr>
        <p:blipFill>
          <a:blip r:embed="rId6"/>
          <a:srcRect t="13750" r="6462"/>
          <a:stretch>
            <a:fillRect/>
          </a:stretch>
        </p:blipFill>
        <p:spPr bwMode="auto">
          <a:xfrm>
            <a:off x="99116" y="1524000"/>
            <a:ext cx="2853634" cy="2590800"/>
          </a:xfrm>
          <a:prstGeom prst="rect">
            <a:avLst/>
          </a:prstGeom>
          <a:noFill/>
        </p:spPr>
      </p:pic>
      <p:sp>
        <p:nvSpPr>
          <p:cNvPr id="301066" name="Text Box 10"/>
          <p:cNvSpPr txBox="1">
            <a:spLocks noChangeArrowheads="1"/>
          </p:cNvSpPr>
          <p:nvPr/>
        </p:nvSpPr>
        <p:spPr bwMode="auto">
          <a:xfrm>
            <a:off x="152400" y="4953000"/>
            <a:ext cx="2667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The cross-term (Seoul + Gyeonggi) becomes important to explain O3 over Southern Gyeonggi</a:t>
            </a:r>
            <a:endParaRPr lang="en-US" altLang="ko-KR" sz="1600" dirty="0"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867415" y="0"/>
            <a:ext cx="22765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ko-KR" sz="1400" b="1" dirty="0">
                <a:ea typeface="굴림" pitchFamily="50" charset="-127"/>
              </a:rPr>
              <a:t>June </a:t>
            </a:r>
            <a:r>
              <a:rPr lang="en-US" altLang="ko-KR" sz="1400" b="1" dirty="0" smtClean="0">
                <a:ea typeface="굴림" pitchFamily="50" charset="-127"/>
              </a:rPr>
              <a:t>4</a:t>
            </a:r>
            <a:r>
              <a:rPr lang="en-US" altLang="ko-KR" sz="1400" b="1" baseline="30000" dirty="0" smtClean="0">
                <a:ea typeface="굴림" pitchFamily="50" charset="-127"/>
              </a:rPr>
              <a:t>th</a:t>
            </a:r>
            <a:r>
              <a:rPr lang="en-US" altLang="ko-KR" sz="1400" b="1" dirty="0" smtClean="0">
                <a:ea typeface="굴림" pitchFamily="50" charset="-127"/>
              </a:rPr>
              <a:t>, 2004 </a:t>
            </a:r>
            <a:r>
              <a:rPr lang="en-US" altLang="ko-KR" sz="1400" b="1" dirty="0">
                <a:ea typeface="굴림" pitchFamily="50" charset="-127"/>
              </a:rPr>
              <a:t>at </a:t>
            </a:r>
            <a:r>
              <a:rPr lang="en-US" altLang="ko-KR" sz="1400" b="1" dirty="0" smtClean="0">
                <a:ea typeface="굴림" pitchFamily="50" charset="-127"/>
              </a:rPr>
              <a:t>15 </a:t>
            </a:r>
            <a:r>
              <a:rPr lang="en-US" altLang="ko-KR" sz="1400" b="1" dirty="0">
                <a:ea typeface="굴림" pitchFamily="50" charset="-127"/>
              </a:rPr>
              <a:t>KST</a:t>
            </a:r>
            <a:r>
              <a:rPr lang="en-US" altLang="ko-KR" sz="1400" dirty="0">
                <a:ea typeface="굴림" pitchFamily="50" charset="-127"/>
              </a:rPr>
              <a:t> </a:t>
            </a:r>
            <a:endParaRPr lang="ko-KR" altLang="en-US" sz="1400" dirty="0">
              <a:ea typeface="굴림" pitchFamily="50" charset="-127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3810000" y="1600200"/>
            <a:ext cx="1752600" cy="276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굴림" pitchFamily="50" charset="-127"/>
                <a:cs typeface="Times New Roman" pitchFamily="18" charset="0"/>
              </a:rPr>
              <a:t>Seoul Emissions</a:t>
            </a:r>
            <a:endParaRPr lang="en-US" altLang="ko-KR" sz="1200" b="1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6867525" y="1600200"/>
            <a:ext cx="1981200" cy="276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굴림" pitchFamily="50" charset="-127"/>
                <a:cs typeface="Times New Roman" pitchFamily="18" charset="0"/>
              </a:rPr>
              <a:t>Gyeonggi Emissions</a:t>
            </a:r>
            <a:endParaRPr lang="en-US" altLang="ko-KR" sz="1200" b="1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3733800" y="4311650"/>
            <a:ext cx="1981200" cy="276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굴림" pitchFamily="50" charset="-127"/>
                <a:cs typeface="Times New Roman" pitchFamily="18" charset="0"/>
              </a:rPr>
              <a:t>Incheon Emissions</a:t>
            </a:r>
            <a:endParaRPr lang="en-US" altLang="ko-KR" sz="1200" b="1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31" name="Rectangle 17"/>
          <p:cNvSpPr>
            <a:spLocks noChangeArrowheads="1"/>
          </p:cNvSpPr>
          <p:nvPr/>
        </p:nvSpPr>
        <p:spPr bwMode="auto">
          <a:xfrm>
            <a:off x="3124200" y="1600200"/>
            <a:ext cx="6019800" cy="5257800"/>
          </a:xfrm>
          <a:prstGeom prst="rect">
            <a:avLst/>
          </a:prstGeom>
          <a:noFill/>
          <a:ln w="38100" cmpd="dbl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4572000" y="1244600"/>
            <a:ext cx="42594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FF9900"/>
                </a:solidFill>
                <a:ea typeface="굴림" pitchFamily="50" charset="-127"/>
              </a:rPr>
              <a:t>Contributions to O3 </a:t>
            </a:r>
            <a:r>
              <a:rPr lang="en-US" altLang="ko-KR" sz="1600" b="1" dirty="0">
                <a:solidFill>
                  <a:srgbClr val="FF9900"/>
                </a:solidFill>
                <a:ea typeface="굴림" pitchFamily="50" charset="-127"/>
              </a:rPr>
              <a:t>Concentrations</a:t>
            </a: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6858000" y="4416623"/>
            <a:ext cx="1981200" cy="276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굴림" pitchFamily="50" charset="-127"/>
                <a:cs typeface="Times New Roman" pitchFamily="18" charset="0"/>
              </a:rPr>
              <a:t>Seoul + Gyeonggi</a:t>
            </a:r>
            <a:endParaRPr lang="en-US" altLang="ko-KR" sz="1200" b="1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327150" y="1549400"/>
            <a:ext cx="1752600" cy="33655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600" b="1" dirty="0" smtClean="0">
                <a:latin typeface="Arial" pitchFamily="34" charset="0"/>
                <a:ea typeface="굴림" pitchFamily="50" charset="-127"/>
                <a:cs typeface="Arial" pitchFamily="34" charset="0"/>
              </a:rPr>
              <a:t>O3 Conc.</a:t>
            </a:r>
            <a:endParaRPr lang="en-US" altLang="ko-KR" sz="1600" b="1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524000" y="838200"/>
            <a:ext cx="632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Biogenic emissions are excluded</a:t>
            </a:r>
            <a:endParaRPr lang="en-US" altLang="ko-KR" dirty="0">
              <a:solidFill>
                <a:schemeClr val="accent1"/>
              </a:solidFill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835696" y="123825"/>
            <a:ext cx="698445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ko-K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Contributions to O3 Concentrations</a:t>
            </a:r>
            <a:endParaRPr lang="en-US" altLang="ko-KR" sz="2800" b="1" dirty="0">
              <a:solidFill>
                <a:schemeClr val="accent5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6" grpId="0"/>
      <p:bldP spid="28" grpId="0" animBg="1"/>
      <p:bldP spid="29" grpId="0" animBg="1"/>
      <p:bldP spid="30" grpId="0" animBg="1"/>
      <p:bldP spid="31" grpId="0" animBg="1"/>
      <p:bldP spid="32" grpId="0"/>
      <p:bldP spid="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00200" y="838200"/>
            <a:ext cx="586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Biogenic emissions are excluded</a:t>
            </a:r>
            <a:endParaRPr lang="en-US" altLang="ko-KR" dirty="0">
              <a:solidFill>
                <a:schemeClr val="accent1"/>
              </a:solidFill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447702" y="6491288"/>
            <a:ext cx="16962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June </a:t>
            </a:r>
            <a:r>
              <a:rPr lang="en-US" altLang="ko-KR" sz="16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3</a:t>
            </a:r>
            <a:r>
              <a:rPr lang="en-US" altLang="ko-KR" sz="1600" baseline="300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rd</a:t>
            </a:r>
            <a:r>
              <a:rPr lang="en-US" altLang="ko-KR" sz="16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~4</a:t>
            </a:r>
            <a:r>
              <a:rPr lang="en-US" altLang="ko-KR" sz="1600" baseline="3000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th</a:t>
            </a:r>
            <a:r>
              <a:rPr lang="en-US" altLang="ko-KR" sz="1600" baseline="300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,</a:t>
            </a:r>
            <a:r>
              <a:rPr lang="en-US" altLang="ko-KR" sz="16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  2004</a:t>
            </a:r>
          </a:p>
        </p:txBody>
      </p:sp>
      <p:graphicFrame>
        <p:nvGraphicFramePr>
          <p:cNvPr id="7" name="차트 6"/>
          <p:cNvGraphicFramePr/>
          <p:nvPr/>
        </p:nvGraphicFramePr>
        <p:xfrm>
          <a:off x="762000" y="1905000"/>
          <a:ext cx="7696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81200" y="123825"/>
            <a:ext cx="68389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ko-K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Contributions to Daily Max O3 Concentrations</a:t>
            </a:r>
            <a:endParaRPr lang="en-US" altLang="ko-KR" sz="2800" b="1" dirty="0">
              <a:solidFill>
                <a:schemeClr val="accent5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1524000"/>
            <a:ext cx="2499402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NO + O3 </a:t>
            </a:r>
            <a:r>
              <a:rPr lang="en-US" altLang="ko-KR" sz="1600" dirty="0" smtClean="0">
                <a:sym typeface="Wingdings" pitchFamily="2" charset="2"/>
              </a:rPr>
              <a:t> NO2 + O3</a:t>
            </a:r>
            <a:endParaRPr lang="ko-KR" altLang="en-US" sz="1600" dirty="0"/>
          </a:p>
        </p:txBody>
      </p:sp>
      <p:cxnSp>
        <p:nvCxnSpPr>
          <p:cNvPr id="9" name="직선 화살표 연결선 8"/>
          <p:cNvCxnSpPr/>
          <p:nvPr/>
        </p:nvCxnSpPr>
        <p:spPr bwMode="auto">
          <a:xfrm rot="5400000">
            <a:off x="1295400" y="3124200"/>
            <a:ext cx="2971800" cy="5334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705600" y="3048000"/>
            <a:ext cx="1765227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ym typeface="Wingdings" pitchFamily="2" charset="2"/>
              </a:rPr>
              <a:t>NO2  NO + O</a:t>
            </a:r>
          </a:p>
          <a:p>
            <a:r>
              <a:rPr lang="en-US" altLang="ko-KR" sz="1600" dirty="0" smtClean="0">
                <a:sym typeface="Wingdings" pitchFamily="2" charset="2"/>
              </a:rPr>
              <a:t>O + O2  O3</a:t>
            </a:r>
            <a:endParaRPr lang="ko-KR" altLang="en-US" sz="1600" dirty="0"/>
          </a:p>
        </p:txBody>
      </p:sp>
      <p:cxnSp>
        <p:nvCxnSpPr>
          <p:cNvPr id="13" name="직선 화살표 연결선 12"/>
          <p:cNvCxnSpPr>
            <a:stCxn id="10" idx="1"/>
          </p:cNvCxnSpPr>
          <p:nvPr/>
        </p:nvCxnSpPr>
        <p:spPr bwMode="auto">
          <a:xfrm flipH="1">
            <a:off x="6096000" y="3340388"/>
            <a:ext cx="609600" cy="39341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2518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99060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After anthropogenic VOC emission reductions for Seoul Metropolitan Area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1981200"/>
            <a:ext cx="165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June 3</a:t>
            </a:r>
            <a:r>
              <a:rPr lang="en-US" altLang="ko-KR" baseline="30000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rd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, 2004</a:t>
            </a:r>
            <a:endParaRPr lang="ko-KR" altLang="en-US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graphicFrame>
        <p:nvGraphicFramePr>
          <p:cNvPr id="6" name="차트 5"/>
          <p:cNvGraphicFramePr/>
          <p:nvPr/>
        </p:nvGraphicFramePr>
        <p:xfrm>
          <a:off x="0" y="2438400"/>
          <a:ext cx="478155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차트 6"/>
          <p:cNvGraphicFramePr/>
          <p:nvPr/>
        </p:nvGraphicFramePr>
        <p:xfrm>
          <a:off x="4362450" y="2514600"/>
          <a:ext cx="478155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324600" y="1981200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June 4</a:t>
            </a:r>
            <a:r>
              <a:rPr lang="en-US" altLang="ko-KR" baseline="30000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th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, 2004</a:t>
            </a:r>
            <a:endParaRPr lang="ko-KR" altLang="en-US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05000" y="5715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ko-K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Changes in Daily Max O3 Concentrations</a:t>
            </a:r>
            <a:endParaRPr lang="en-US" altLang="ko-KR" sz="2800" b="1" dirty="0">
              <a:solidFill>
                <a:schemeClr val="accent5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6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4" y="35252"/>
            <a:ext cx="8310711" cy="642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12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/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6" y="513137"/>
            <a:ext cx="8980884" cy="578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8222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/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2" r="16447"/>
          <a:stretch/>
        </p:blipFill>
        <p:spPr bwMode="auto">
          <a:xfrm>
            <a:off x="0" y="542028"/>
            <a:ext cx="5349667" cy="607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/>
          <a:stretch/>
        </p:blipFill>
        <p:spPr bwMode="auto">
          <a:xfrm>
            <a:off x="5292081" y="1124744"/>
            <a:ext cx="385192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072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/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2" y="476672"/>
            <a:ext cx="8349952" cy="58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6374624"/>
            <a:ext cx="2400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err="1" smtClean="0"/>
              <a:t>Itahashi</a:t>
            </a:r>
            <a:r>
              <a:rPr lang="en-US" altLang="ko-KR" sz="1600" dirty="0" smtClean="0"/>
              <a:t> et al. (2012)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7713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/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Ajou University AQML</a:t>
            </a:r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414463"/>
            <a:ext cx="72675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91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ko-KR" sz="4800" dirty="0" smtClean="0">
                <a:latin typeface="맑은 고딕" pitchFamily="50" charset="-127"/>
                <a:ea typeface="맑은 고딕" pitchFamily="50" charset="-127"/>
              </a:rPr>
              <a:t>Thank You!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35825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539484"/>
              </p:ext>
            </p:extLst>
          </p:nvPr>
        </p:nvGraphicFramePr>
        <p:xfrm>
          <a:off x="457200" y="1700808"/>
          <a:ext cx="8363271" cy="3796290"/>
        </p:xfrm>
        <a:graphic>
          <a:graphicData uri="http://schemas.openxmlformats.org/drawingml/2006/table">
            <a:tbl>
              <a:tblPr/>
              <a:tblGrid>
                <a:gridCol w="2298700"/>
                <a:gridCol w="4552404"/>
                <a:gridCol w="1512167"/>
              </a:tblGrid>
              <a:tr h="4218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ko-KR" altLang="en-US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Options</a:t>
                      </a:r>
                      <a:endParaRPr lang="en-US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659" marR="46659" marT="23330" marB="2333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Test options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6659" marR="46659" marT="23330" marB="2333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42181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WRF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Version 3.4.1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81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Landuse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marL="76711" marR="76711" marT="38356" marB="383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KMOE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SRTM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81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Micro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physics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 smtClean="0">
                          <a:latin typeface="Arial" pitchFamily="34" charset="0"/>
                          <a:cs typeface="Arial" pitchFamily="34" charset="0"/>
                        </a:rPr>
                        <a:t>WSM3 (Hong et al. 1998; Hong et al. 2004)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WSM6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81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Cumulus scheme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 err="1" smtClean="0">
                          <a:latin typeface="Arial" pitchFamily="34" charset="0"/>
                          <a:cs typeface="Arial" pitchFamily="34" charset="0"/>
                        </a:rPr>
                        <a:t>Kain</a:t>
                      </a:r>
                      <a:r>
                        <a:rPr lang="en-US" altLang="ko-KR" sz="1800" b="0" dirty="0" smtClean="0">
                          <a:latin typeface="Arial" pitchFamily="34" charset="0"/>
                          <a:cs typeface="Arial" pitchFamily="34" charset="0"/>
                        </a:rPr>
                        <a:t>-Fritsch (</a:t>
                      </a:r>
                      <a:r>
                        <a:rPr lang="en-US" altLang="ko-KR" sz="1800" b="0" dirty="0" err="1" smtClean="0">
                          <a:latin typeface="Arial" pitchFamily="34" charset="0"/>
                          <a:cs typeface="Arial" pitchFamily="34" charset="0"/>
                        </a:rPr>
                        <a:t>Kain</a:t>
                      </a:r>
                      <a:r>
                        <a:rPr lang="en-US" altLang="ko-KR" sz="1800" b="0" dirty="0" smtClean="0">
                          <a:latin typeface="Arial" pitchFamily="34" charset="0"/>
                          <a:cs typeface="Arial" pitchFamily="34" charset="0"/>
                        </a:rPr>
                        <a:t> 2004)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81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Long wave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radiation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 smtClean="0">
                          <a:latin typeface="Arial" pitchFamily="34" charset="0"/>
                          <a:cs typeface="Arial" pitchFamily="34" charset="0"/>
                        </a:rPr>
                        <a:t>RRTM (</a:t>
                      </a:r>
                      <a:r>
                        <a:rPr lang="en-US" altLang="ko-KR" sz="1800" b="0" dirty="0" err="1" smtClean="0">
                          <a:latin typeface="Arial" pitchFamily="34" charset="0"/>
                          <a:cs typeface="Arial" pitchFamily="34" charset="0"/>
                        </a:rPr>
                        <a:t>Mlawer</a:t>
                      </a:r>
                      <a:r>
                        <a:rPr lang="en-US" altLang="ko-KR" sz="1800" b="0" dirty="0" smtClean="0">
                          <a:latin typeface="Arial" pitchFamily="34" charset="0"/>
                          <a:cs typeface="Arial" pitchFamily="34" charset="0"/>
                        </a:rPr>
                        <a:t> et al. 1997)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81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Short wave radiation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 err="1" smtClean="0">
                          <a:latin typeface="Arial" pitchFamily="34" charset="0"/>
                          <a:cs typeface="Arial" pitchFamily="34" charset="0"/>
                        </a:rPr>
                        <a:t>Dudhia</a:t>
                      </a:r>
                      <a:r>
                        <a:rPr lang="en-US" altLang="ko-KR" sz="1800" b="0" baseline="0" dirty="0" smtClean="0">
                          <a:latin typeface="Arial" pitchFamily="34" charset="0"/>
                          <a:cs typeface="Arial" pitchFamily="34" charset="0"/>
                        </a:rPr>
                        <a:t> Scheme</a:t>
                      </a:r>
                      <a:endParaRPr lang="en-US" altLang="ko-KR" sz="18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Goddard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81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PBL scheme</a:t>
                      </a:r>
                    </a:p>
                  </a:txBody>
                  <a:tcPr marL="76711" marR="76711" marT="38356" marB="383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 smtClean="0">
                          <a:latin typeface="Arial" pitchFamily="34" charset="0"/>
                          <a:cs typeface="Arial" pitchFamily="34" charset="0"/>
                        </a:rPr>
                        <a:t>YSU (Hong et al. 2006)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81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LSM scheme</a:t>
                      </a:r>
                    </a:p>
                  </a:txBody>
                  <a:tcPr marL="76711" marR="76711" marT="38356" marB="3835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 smtClean="0">
                          <a:latin typeface="Arial" pitchFamily="34" charset="0"/>
                          <a:cs typeface="Arial" pitchFamily="34" charset="0"/>
                        </a:rPr>
                        <a:t>NOAH (Chen and </a:t>
                      </a:r>
                      <a:r>
                        <a:rPr lang="en-US" altLang="ko-KR" sz="1800" b="0" dirty="0" err="1" smtClean="0">
                          <a:latin typeface="Arial" pitchFamily="34" charset="0"/>
                          <a:cs typeface="Arial" pitchFamily="34" charset="0"/>
                        </a:rPr>
                        <a:t>Duhia</a:t>
                      </a:r>
                      <a:r>
                        <a:rPr lang="en-US" altLang="ko-KR" sz="1800" b="0" dirty="0" smtClean="0">
                          <a:latin typeface="Arial" pitchFamily="34" charset="0"/>
                          <a:cs typeface="Arial" pitchFamily="34" charset="0"/>
                        </a:rPr>
                        <a:t> 2001)</a:t>
                      </a: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0000"/>
                        </a:lnSpc>
                      </a:pP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711" marR="76711" marT="38356" marB="3835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제목 1"/>
          <p:cNvSpPr txBox="1">
            <a:spLocks/>
          </p:cNvSpPr>
          <p:nvPr/>
        </p:nvSpPr>
        <p:spPr>
          <a:xfrm>
            <a:off x="457200" y="116632"/>
            <a:ext cx="8229600" cy="75544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800" b="1" kern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dirty="0" smtClean="0"/>
              <a:t>WRF Configurations</a:t>
            </a:r>
            <a:endParaRPr lang="ko-KR" altLang="en-US" dirty="0"/>
          </a:p>
        </p:txBody>
      </p:sp>
      <p:sp>
        <p:nvSpPr>
          <p:cNvPr id="9" name="슬라이드 번호 개체 틀 12"/>
          <p:cNvSpPr>
            <a:spLocks noGrp="1"/>
          </p:cNvSpPr>
          <p:nvPr>
            <p:ph type="sldNum" sz="quarter" idx="12"/>
          </p:nvPr>
        </p:nvSpPr>
        <p:spPr>
          <a:xfrm>
            <a:off x="7740352" y="6305732"/>
            <a:ext cx="1161826" cy="365125"/>
          </a:xfrm>
        </p:spPr>
        <p:txBody>
          <a:bodyPr/>
          <a:lstStyle/>
          <a:p>
            <a:fld id="{A9ECEDAB-0A2A-4B0B-A8EF-D6674F2AEA13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233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2" name="Picture 2" descr="pm10_1"/>
          <p:cNvPicPr>
            <a:picLocks noChangeAspect="1" noChangeArrowheads="1"/>
          </p:cNvPicPr>
          <p:nvPr/>
        </p:nvPicPr>
        <p:blipFill>
          <a:blip r:embed="rId2" cstate="print"/>
          <a:srcRect l="18629" r="31694"/>
          <a:stretch>
            <a:fillRect/>
          </a:stretch>
        </p:blipFill>
        <p:spPr bwMode="auto">
          <a:xfrm>
            <a:off x="1447800" y="0"/>
            <a:ext cx="12192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23" name="Picture 3"/>
          <p:cNvPicPr>
            <a:picLocks noChangeAspect="1" noChangeArrowheads="1"/>
          </p:cNvPicPr>
          <p:nvPr/>
        </p:nvPicPr>
        <p:blipFill>
          <a:blip r:embed="rId3" cstate="print"/>
          <a:srcRect l="9320" r="31650"/>
          <a:stretch>
            <a:fillRect/>
          </a:stretch>
        </p:blipFill>
        <p:spPr bwMode="auto">
          <a:xfrm>
            <a:off x="0" y="0"/>
            <a:ext cx="14478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7524" name="Rectangle 4"/>
          <p:cNvSpPr>
            <a:spLocks noChangeArrowheads="1"/>
          </p:cNvSpPr>
          <p:nvPr/>
        </p:nvSpPr>
        <p:spPr bwMode="auto">
          <a:xfrm>
            <a:off x="0" y="1981200"/>
            <a:ext cx="9144000" cy="449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ko-KR" altLang="en-US">
              <a:ea typeface="굴림" pitchFamily="50" charset="-127"/>
            </a:endParaRPr>
          </a:p>
        </p:txBody>
      </p:sp>
      <p:sp>
        <p:nvSpPr>
          <p:cNvPr id="747525" name="Rectangle 5"/>
          <p:cNvSpPr>
            <a:spLocks noChangeArrowheads="1"/>
          </p:cNvSpPr>
          <p:nvPr/>
        </p:nvSpPr>
        <p:spPr bwMode="auto">
          <a:xfrm>
            <a:off x="457200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747526" name="Rectangle 6"/>
          <p:cNvSpPr>
            <a:spLocks noChangeArrowheads="1"/>
          </p:cNvSpPr>
          <p:nvPr/>
        </p:nvSpPr>
        <p:spPr bwMode="auto">
          <a:xfrm>
            <a:off x="457200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747527" name="Rectangle 7"/>
          <p:cNvSpPr>
            <a:spLocks noChangeArrowheads="1"/>
          </p:cNvSpPr>
          <p:nvPr/>
        </p:nvSpPr>
        <p:spPr bwMode="auto">
          <a:xfrm>
            <a:off x="457200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ko-KR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95313" y="1971675"/>
            <a:ext cx="8377237" cy="4360863"/>
            <a:chOff x="375" y="906"/>
            <a:chExt cx="5277" cy="2747"/>
          </a:xfrm>
        </p:grpSpPr>
        <p:sp>
          <p:nvSpPr>
            <p:cNvPr id="747529" name="Rectangle 9"/>
            <p:cNvSpPr>
              <a:spLocks noChangeArrowheads="1"/>
            </p:cNvSpPr>
            <p:nvPr/>
          </p:nvSpPr>
          <p:spPr bwMode="auto">
            <a:xfrm>
              <a:off x="383" y="945"/>
              <a:ext cx="67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eaLnBrk="1" latinLnBrk="1" hangingPunct="1"/>
              <a:r>
                <a:rPr kumimoji="1" lang="en-US" altLang="ko-KR" sz="1400" b="1" dirty="0">
                  <a:solidFill>
                    <a:schemeClr val="accent5">
                      <a:lumMod val="75000"/>
                    </a:schemeClr>
                  </a:solidFill>
                  <a:latin typeface="Verdana" pitchFamily="34" charset="0"/>
                  <a:ea typeface="굴림" pitchFamily="50" charset="-127"/>
                </a:rPr>
                <a:t>Input data</a:t>
              </a:r>
            </a:p>
          </p:txBody>
        </p:sp>
        <p:sp>
          <p:nvSpPr>
            <p:cNvPr id="747530" name="Line 10"/>
            <p:cNvSpPr>
              <a:spLocks noChangeShapeType="1"/>
            </p:cNvSpPr>
            <p:nvPr/>
          </p:nvSpPr>
          <p:spPr bwMode="auto">
            <a:xfrm>
              <a:off x="1217" y="1333"/>
              <a:ext cx="27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47531" name="Line 11"/>
            <p:cNvSpPr>
              <a:spLocks noChangeShapeType="1"/>
            </p:cNvSpPr>
            <p:nvPr/>
          </p:nvSpPr>
          <p:spPr bwMode="auto">
            <a:xfrm>
              <a:off x="1217" y="2014"/>
              <a:ext cx="27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47532" name="Line 12"/>
            <p:cNvSpPr>
              <a:spLocks noChangeShapeType="1"/>
            </p:cNvSpPr>
            <p:nvPr/>
          </p:nvSpPr>
          <p:spPr bwMode="auto">
            <a:xfrm>
              <a:off x="1217" y="3312"/>
              <a:ext cx="27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47533" name="Line 13"/>
            <p:cNvSpPr>
              <a:spLocks noChangeShapeType="1"/>
            </p:cNvSpPr>
            <p:nvPr/>
          </p:nvSpPr>
          <p:spPr bwMode="auto">
            <a:xfrm>
              <a:off x="1217" y="2667"/>
              <a:ext cx="27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384" y="1189"/>
              <a:ext cx="829" cy="288"/>
              <a:chOff x="524" y="1326"/>
              <a:chExt cx="829" cy="288"/>
            </a:xfrm>
          </p:grpSpPr>
          <p:sp>
            <p:nvSpPr>
              <p:cNvPr id="747535" name="Rectangle 15"/>
              <p:cNvSpPr>
                <a:spLocks noChangeArrowheads="1"/>
              </p:cNvSpPr>
              <p:nvPr/>
            </p:nvSpPr>
            <p:spPr bwMode="auto">
              <a:xfrm>
                <a:off x="528" y="1344"/>
                <a:ext cx="816" cy="266"/>
              </a:xfrm>
              <a:prstGeom prst="rect">
                <a:avLst/>
              </a:prstGeom>
              <a:solidFill>
                <a:srgbClr val="E4EEC8"/>
              </a:solidFill>
              <a:ln w="2857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1402" tIns="45701" rIns="91402" bIns="45701" anchor="ctr"/>
              <a:lstStyle/>
              <a:p>
                <a:pPr algn="ctr" eaLnBrk="1" latinLnBrk="1" hangingPunct="1"/>
                <a:r>
                  <a:rPr kumimoji="1" lang="en-US" altLang="ko-KR" b="1" dirty="0">
                    <a:solidFill>
                      <a:schemeClr val="bg2">
                        <a:lumMod val="50000"/>
                      </a:schemeClr>
                    </a:solidFill>
                    <a:latin typeface="Century Gothic" pitchFamily="34" charset="0"/>
                    <a:ea typeface="굴림" pitchFamily="50" charset="-127"/>
                  </a:rPr>
                  <a:t>Area</a:t>
                </a:r>
              </a:p>
            </p:txBody>
          </p:sp>
          <p:sp>
            <p:nvSpPr>
              <p:cNvPr id="747536" name="Rectangle 16"/>
              <p:cNvSpPr>
                <a:spLocks noChangeArrowheads="1"/>
              </p:cNvSpPr>
              <p:nvPr/>
            </p:nvSpPr>
            <p:spPr bwMode="auto">
              <a:xfrm>
                <a:off x="524" y="1326"/>
                <a:ext cx="829" cy="288"/>
              </a:xfrm>
              <a:prstGeom prst="rect">
                <a:avLst/>
              </a:prstGeom>
              <a:noFill/>
              <a:ln w="28575">
                <a:solidFill>
                  <a:srgbClr val="FF9933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375" y="1868"/>
              <a:ext cx="829" cy="293"/>
              <a:chOff x="515" y="1989"/>
              <a:chExt cx="829" cy="293"/>
            </a:xfrm>
          </p:grpSpPr>
          <p:sp>
            <p:nvSpPr>
              <p:cNvPr id="747538" name="Rectangle 18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816" cy="266"/>
              </a:xfrm>
              <a:prstGeom prst="rect">
                <a:avLst/>
              </a:prstGeom>
              <a:solidFill>
                <a:srgbClr val="E4EEC8"/>
              </a:solidFill>
              <a:ln w="2857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1402" tIns="45701" rIns="91402" bIns="45701" anchor="ctr"/>
              <a:lstStyle/>
              <a:p>
                <a:pPr algn="ctr" eaLnBrk="1" latinLnBrk="1" hangingPunct="1"/>
                <a:r>
                  <a:rPr kumimoji="1" lang="en-US" altLang="ko-KR" b="1">
                    <a:solidFill>
                      <a:schemeClr val="bg2">
                        <a:lumMod val="50000"/>
                      </a:schemeClr>
                    </a:solidFill>
                    <a:latin typeface="Century Gothic" pitchFamily="34" charset="0"/>
                    <a:ea typeface="굴림" pitchFamily="50" charset="-127"/>
                  </a:rPr>
                  <a:t>Nonroad</a:t>
                </a:r>
              </a:p>
            </p:txBody>
          </p:sp>
          <p:sp>
            <p:nvSpPr>
              <p:cNvPr id="747539" name="Rectangle 19"/>
              <p:cNvSpPr>
                <a:spLocks noChangeArrowheads="1"/>
              </p:cNvSpPr>
              <p:nvPr/>
            </p:nvSpPr>
            <p:spPr bwMode="auto">
              <a:xfrm>
                <a:off x="515" y="1989"/>
                <a:ext cx="829" cy="288"/>
              </a:xfrm>
              <a:prstGeom prst="rect">
                <a:avLst/>
              </a:prstGeom>
              <a:noFill/>
              <a:ln w="28575">
                <a:solidFill>
                  <a:srgbClr val="FF9933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388" y="2523"/>
              <a:ext cx="829" cy="288"/>
              <a:chOff x="528" y="2640"/>
              <a:chExt cx="829" cy="288"/>
            </a:xfrm>
          </p:grpSpPr>
          <p:sp>
            <p:nvSpPr>
              <p:cNvPr id="747541" name="Rectangle 21"/>
              <p:cNvSpPr>
                <a:spLocks noChangeArrowheads="1"/>
              </p:cNvSpPr>
              <p:nvPr/>
            </p:nvSpPr>
            <p:spPr bwMode="auto">
              <a:xfrm>
                <a:off x="528" y="2653"/>
                <a:ext cx="816" cy="266"/>
              </a:xfrm>
              <a:prstGeom prst="rect">
                <a:avLst/>
              </a:prstGeom>
              <a:solidFill>
                <a:srgbClr val="E4EEC8"/>
              </a:solidFill>
              <a:ln w="2857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1402" tIns="45701" rIns="91402" bIns="45701" anchor="ctr"/>
              <a:lstStyle/>
              <a:p>
                <a:pPr algn="ctr" eaLnBrk="1" latinLnBrk="1" hangingPunct="1"/>
                <a:r>
                  <a:rPr kumimoji="1" lang="en-US" altLang="ko-KR" b="1">
                    <a:solidFill>
                      <a:schemeClr val="bg2">
                        <a:lumMod val="50000"/>
                      </a:schemeClr>
                    </a:solidFill>
                    <a:latin typeface="Century Gothic" pitchFamily="34" charset="0"/>
                    <a:ea typeface="굴림" pitchFamily="50" charset="-127"/>
                  </a:rPr>
                  <a:t>Mobile</a:t>
                </a:r>
              </a:p>
            </p:txBody>
          </p:sp>
          <p:sp>
            <p:nvSpPr>
              <p:cNvPr id="747542" name="Rectangle 22"/>
              <p:cNvSpPr>
                <a:spLocks noChangeArrowheads="1"/>
              </p:cNvSpPr>
              <p:nvPr/>
            </p:nvSpPr>
            <p:spPr bwMode="auto">
              <a:xfrm>
                <a:off x="528" y="2640"/>
                <a:ext cx="829" cy="288"/>
              </a:xfrm>
              <a:prstGeom prst="rect">
                <a:avLst/>
              </a:prstGeom>
              <a:noFill/>
              <a:ln w="28575">
                <a:solidFill>
                  <a:srgbClr val="FF9933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388" y="3168"/>
              <a:ext cx="829" cy="288"/>
              <a:chOff x="528" y="3417"/>
              <a:chExt cx="829" cy="288"/>
            </a:xfrm>
          </p:grpSpPr>
          <p:sp>
            <p:nvSpPr>
              <p:cNvPr id="747544" name="Rectangle 24"/>
              <p:cNvSpPr>
                <a:spLocks noChangeArrowheads="1"/>
              </p:cNvSpPr>
              <p:nvPr/>
            </p:nvSpPr>
            <p:spPr bwMode="auto">
              <a:xfrm>
                <a:off x="528" y="3430"/>
                <a:ext cx="816" cy="266"/>
              </a:xfrm>
              <a:prstGeom prst="rect">
                <a:avLst/>
              </a:prstGeom>
              <a:solidFill>
                <a:srgbClr val="E4EEC8"/>
              </a:solidFill>
              <a:ln w="2857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1402" tIns="45701" rIns="91402" bIns="45701" anchor="ctr"/>
              <a:lstStyle/>
              <a:p>
                <a:pPr algn="ctr" eaLnBrk="1" latinLnBrk="1" hangingPunct="1"/>
                <a:r>
                  <a:rPr kumimoji="1" lang="en-US" altLang="ko-KR" b="1">
                    <a:solidFill>
                      <a:schemeClr val="bg2">
                        <a:lumMod val="50000"/>
                      </a:schemeClr>
                    </a:solidFill>
                    <a:latin typeface="Century Gothic" pitchFamily="34" charset="0"/>
                    <a:ea typeface="굴림" pitchFamily="50" charset="-127"/>
                  </a:rPr>
                  <a:t>Point</a:t>
                </a:r>
              </a:p>
            </p:txBody>
          </p:sp>
          <p:sp>
            <p:nvSpPr>
              <p:cNvPr id="747545" name="Rectangle 25"/>
              <p:cNvSpPr>
                <a:spLocks noChangeArrowheads="1"/>
              </p:cNvSpPr>
              <p:nvPr/>
            </p:nvSpPr>
            <p:spPr bwMode="auto">
              <a:xfrm>
                <a:off x="528" y="3417"/>
                <a:ext cx="829" cy="288"/>
              </a:xfrm>
              <a:prstGeom prst="rect">
                <a:avLst/>
              </a:prstGeom>
              <a:noFill/>
              <a:ln w="28575">
                <a:solidFill>
                  <a:srgbClr val="FF9933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747546" name="Text Box 26"/>
            <p:cNvSpPr txBox="1">
              <a:spLocks noChangeArrowheads="1"/>
            </p:cNvSpPr>
            <p:nvPr/>
          </p:nvSpPr>
          <p:spPr bwMode="auto">
            <a:xfrm>
              <a:off x="798" y="1488"/>
              <a:ext cx="44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02" tIns="45701" rIns="91402" bIns="45701">
              <a:spAutoFit/>
            </a:bodyPr>
            <a:lstStyle/>
            <a:p>
              <a:pPr eaLnBrk="1" latinLnBrk="1" hangingPunct="1"/>
              <a:r>
                <a:rPr kumimoji="1" lang="en-US" altLang="ko-KR" sz="1200" b="1" i="1" dirty="0">
                  <a:solidFill>
                    <a:srgbClr val="FF6600"/>
                  </a:solidFill>
                  <a:latin typeface="Century Gothic" pitchFamily="34" charset="0"/>
                  <a:ea typeface="굴림" pitchFamily="50" charset="-127"/>
                </a:rPr>
                <a:t>Annual</a:t>
              </a:r>
            </a:p>
          </p:txBody>
        </p:sp>
        <p:sp>
          <p:nvSpPr>
            <p:cNvPr id="747547" name="Rectangle 27"/>
            <p:cNvSpPr>
              <a:spLocks noChangeArrowheads="1"/>
            </p:cNvSpPr>
            <p:nvPr/>
          </p:nvSpPr>
          <p:spPr bwMode="auto">
            <a:xfrm>
              <a:off x="2020" y="3294"/>
              <a:ext cx="777" cy="348"/>
            </a:xfrm>
            <a:prstGeom prst="rect">
              <a:avLst/>
            </a:prstGeom>
            <a:solidFill>
              <a:srgbClr val="E4EEC8"/>
            </a:solidFill>
            <a:ln w="2857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1402" tIns="45701" rIns="91402" bIns="45701" anchor="ctr"/>
            <a:lstStyle/>
            <a:p>
              <a:pPr algn="ctr" eaLnBrk="1" latinLnBrk="1" hangingPunct="1"/>
              <a:r>
                <a:rPr kumimoji="1" lang="en-US" altLang="ko-KR" sz="1400" b="1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Emissions</a:t>
              </a:r>
            </a:p>
            <a:p>
              <a:pPr algn="ctr" eaLnBrk="1" latinLnBrk="1" hangingPunct="1"/>
              <a:r>
                <a:rPr kumimoji="1" lang="en-US" altLang="ko-KR" sz="1400" b="1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Shape files</a:t>
              </a:r>
            </a:p>
          </p:txBody>
        </p:sp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4980" y="1968"/>
              <a:ext cx="672" cy="240"/>
              <a:chOff x="524" y="1326"/>
              <a:chExt cx="829" cy="288"/>
            </a:xfrm>
          </p:grpSpPr>
          <p:sp>
            <p:nvSpPr>
              <p:cNvPr id="747549" name="Rectangle 29"/>
              <p:cNvSpPr>
                <a:spLocks noChangeArrowheads="1"/>
              </p:cNvSpPr>
              <p:nvPr/>
            </p:nvSpPr>
            <p:spPr bwMode="auto">
              <a:xfrm>
                <a:off x="528" y="1344"/>
                <a:ext cx="816" cy="266"/>
              </a:xfrm>
              <a:prstGeom prst="rect">
                <a:avLst/>
              </a:prstGeom>
              <a:solidFill>
                <a:srgbClr val="E4EEC8"/>
              </a:solidFill>
              <a:ln w="2857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lIns="91402" tIns="45701" rIns="91402" bIns="45701" anchor="ctr"/>
              <a:lstStyle/>
              <a:p>
                <a:pPr algn="ctr" eaLnBrk="1" latinLnBrk="1" hangingPunct="1"/>
                <a:r>
                  <a:rPr kumimoji="1" lang="en-US" altLang="ko-KR" b="1">
                    <a:solidFill>
                      <a:schemeClr val="bg2">
                        <a:lumMod val="50000"/>
                      </a:schemeClr>
                    </a:solidFill>
                    <a:latin typeface="Century Gothic" pitchFamily="34" charset="0"/>
                    <a:ea typeface="굴림" pitchFamily="50" charset="-127"/>
                  </a:rPr>
                  <a:t>AQM</a:t>
                </a:r>
              </a:p>
            </p:txBody>
          </p:sp>
          <p:sp>
            <p:nvSpPr>
              <p:cNvPr id="747550" name="Rectangle 30"/>
              <p:cNvSpPr>
                <a:spLocks noChangeArrowheads="1"/>
              </p:cNvSpPr>
              <p:nvPr/>
            </p:nvSpPr>
            <p:spPr bwMode="auto">
              <a:xfrm>
                <a:off x="524" y="1326"/>
                <a:ext cx="829" cy="288"/>
              </a:xfrm>
              <a:prstGeom prst="rect">
                <a:avLst/>
              </a:prstGeom>
              <a:noFill/>
              <a:ln w="28575">
                <a:solidFill>
                  <a:srgbClr val="FF9933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747551" name="Rectangle 31"/>
            <p:cNvSpPr>
              <a:spLocks noChangeArrowheads="1"/>
            </p:cNvSpPr>
            <p:nvPr/>
          </p:nvSpPr>
          <p:spPr bwMode="auto">
            <a:xfrm>
              <a:off x="2020" y="2798"/>
              <a:ext cx="816" cy="336"/>
            </a:xfrm>
            <a:prstGeom prst="rect">
              <a:avLst/>
            </a:prstGeom>
            <a:solidFill>
              <a:srgbClr val="E4EEC8"/>
            </a:solidFill>
            <a:ln w="2857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1402" tIns="45701" rIns="91402" bIns="45701" anchor="ctr"/>
            <a:lstStyle/>
            <a:p>
              <a:pPr algn="ctr" eaLnBrk="1" latinLnBrk="1" hangingPunct="1"/>
              <a:r>
                <a:rPr kumimoji="1" lang="en-US" altLang="ko-KR" sz="1400" b="1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MIMS Spatial </a:t>
              </a:r>
            </a:p>
            <a:p>
              <a:pPr algn="ctr" eaLnBrk="1" latinLnBrk="1" hangingPunct="1"/>
              <a:r>
                <a:rPr kumimoji="1" lang="en-US" altLang="ko-KR" sz="1400" b="1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Allocator</a:t>
              </a:r>
            </a:p>
          </p:txBody>
        </p:sp>
        <p:sp>
          <p:nvSpPr>
            <p:cNvPr id="747552" name="Line 32"/>
            <p:cNvSpPr>
              <a:spLocks noChangeShapeType="1"/>
            </p:cNvSpPr>
            <p:nvPr/>
          </p:nvSpPr>
          <p:spPr bwMode="auto">
            <a:xfrm flipV="1">
              <a:off x="2404" y="3159"/>
              <a:ext cx="0" cy="11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47553" name="Text Box 33"/>
            <p:cNvSpPr txBox="1">
              <a:spLocks noChangeArrowheads="1"/>
            </p:cNvSpPr>
            <p:nvPr/>
          </p:nvSpPr>
          <p:spPr bwMode="auto">
            <a:xfrm>
              <a:off x="798" y="3480"/>
              <a:ext cx="8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02" tIns="45701" rIns="91402" bIns="45701">
              <a:spAutoFit/>
            </a:bodyPr>
            <a:lstStyle/>
            <a:p>
              <a:pPr eaLnBrk="1" latinLnBrk="1" hangingPunct="1"/>
              <a:r>
                <a:rPr kumimoji="1" lang="en-US" altLang="ko-KR" sz="1200" b="1" i="1" dirty="0">
                  <a:solidFill>
                    <a:srgbClr val="FF6600"/>
                  </a:solidFill>
                  <a:latin typeface="Century Gothic" pitchFamily="34" charset="0"/>
                  <a:ea typeface="굴림" pitchFamily="50" charset="-127"/>
                </a:rPr>
                <a:t>Annual, Monthly</a:t>
              </a:r>
            </a:p>
          </p:txBody>
        </p:sp>
        <p:sp>
          <p:nvSpPr>
            <p:cNvPr id="747554" name="Text Box 34"/>
            <p:cNvSpPr txBox="1">
              <a:spLocks noChangeArrowheads="1"/>
            </p:cNvSpPr>
            <p:nvPr/>
          </p:nvSpPr>
          <p:spPr bwMode="auto">
            <a:xfrm>
              <a:off x="798" y="2155"/>
              <a:ext cx="44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02" tIns="45701" rIns="91402" bIns="45701">
              <a:spAutoFit/>
            </a:bodyPr>
            <a:lstStyle/>
            <a:p>
              <a:pPr eaLnBrk="1" latinLnBrk="1" hangingPunct="1"/>
              <a:r>
                <a:rPr kumimoji="1" lang="en-US" altLang="ko-KR" sz="1200" b="1" i="1" dirty="0">
                  <a:solidFill>
                    <a:srgbClr val="FF6600"/>
                  </a:solidFill>
                  <a:latin typeface="Century Gothic" pitchFamily="34" charset="0"/>
                  <a:ea typeface="굴림" pitchFamily="50" charset="-127"/>
                </a:rPr>
                <a:t>Annual</a:t>
              </a:r>
            </a:p>
          </p:txBody>
        </p:sp>
        <p:sp>
          <p:nvSpPr>
            <p:cNvPr id="747555" name="Text Box 35"/>
            <p:cNvSpPr txBox="1">
              <a:spLocks noChangeArrowheads="1"/>
            </p:cNvSpPr>
            <p:nvPr/>
          </p:nvSpPr>
          <p:spPr bwMode="auto">
            <a:xfrm>
              <a:off x="798" y="2803"/>
              <a:ext cx="44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02" tIns="45701" rIns="91402" bIns="45701">
              <a:spAutoFit/>
            </a:bodyPr>
            <a:lstStyle/>
            <a:p>
              <a:pPr eaLnBrk="1" latinLnBrk="1" hangingPunct="1"/>
              <a:r>
                <a:rPr kumimoji="1" lang="en-US" altLang="ko-KR" sz="1200" b="1" i="1" dirty="0">
                  <a:solidFill>
                    <a:srgbClr val="FF6600"/>
                  </a:solidFill>
                  <a:latin typeface="Century Gothic" pitchFamily="34" charset="0"/>
                  <a:ea typeface="굴림" pitchFamily="50" charset="-127"/>
                </a:rPr>
                <a:t>Annual</a:t>
              </a:r>
            </a:p>
          </p:txBody>
        </p:sp>
        <p:sp>
          <p:nvSpPr>
            <p:cNvPr id="747556" name="Line 36"/>
            <p:cNvSpPr>
              <a:spLocks noChangeShapeType="1"/>
            </p:cNvSpPr>
            <p:nvPr/>
          </p:nvSpPr>
          <p:spPr bwMode="auto">
            <a:xfrm>
              <a:off x="1486" y="1328"/>
              <a:ext cx="0" cy="1984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47557" name="Line 37"/>
            <p:cNvSpPr>
              <a:spLocks noChangeShapeType="1"/>
            </p:cNvSpPr>
            <p:nvPr/>
          </p:nvSpPr>
          <p:spPr bwMode="auto">
            <a:xfrm>
              <a:off x="1518" y="2112"/>
              <a:ext cx="144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47558" name="Line 38"/>
            <p:cNvSpPr>
              <a:spLocks noChangeShapeType="1"/>
            </p:cNvSpPr>
            <p:nvPr/>
          </p:nvSpPr>
          <p:spPr bwMode="auto">
            <a:xfrm flipV="1">
              <a:off x="2404" y="2643"/>
              <a:ext cx="0" cy="11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47559" name="Line 39"/>
            <p:cNvSpPr>
              <a:spLocks noChangeShapeType="1"/>
            </p:cNvSpPr>
            <p:nvPr/>
          </p:nvSpPr>
          <p:spPr bwMode="auto">
            <a:xfrm>
              <a:off x="3219" y="2112"/>
              <a:ext cx="144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47560" name="Line 40"/>
            <p:cNvSpPr>
              <a:spLocks noChangeShapeType="1"/>
            </p:cNvSpPr>
            <p:nvPr/>
          </p:nvSpPr>
          <p:spPr bwMode="auto">
            <a:xfrm>
              <a:off x="4797" y="2112"/>
              <a:ext cx="144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47561" name="Rectangle 41"/>
            <p:cNvSpPr>
              <a:spLocks noChangeArrowheads="1"/>
            </p:cNvSpPr>
            <p:nvPr/>
          </p:nvSpPr>
          <p:spPr bwMode="auto">
            <a:xfrm>
              <a:off x="3408" y="1154"/>
              <a:ext cx="1355" cy="1632"/>
            </a:xfrm>
            <a:prstGeom prst="rect">
              <a:avLst/>
            </a:prstGeom>
            <a:solidFill>
              <a:srgbClr val="B1D8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747562" name="Rectangle 42"/>
            <p:cNvSpPr>
              <a:spLocks noChangeArrowheads="1"/>
            </p:cNvSpPr>
            <p:nvPr/>
          </p:nvSpPr>
          <p:spPr bwMode="auto">
            <a:xfrm>
              <a:off x="3481" y="1298"/>
              <a:ext cx="1245" cy="1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eaLnBrk="1" latinLnBrk="1" hangingPunct="1"/>
              <a:r>
                <a:rPr kumimoji="1" lang="en-US" altLang="ko-KR" sz="14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Spatial allocation</a:t>
              </a:r>
            </a:p>
            <a:p>
              <a:pPr eaLnBrk="1" latinLnBrk="1" hangingPunct="1"/>
              <a:r>
                <a:rPr kumimoji="1" lang="en-US" altLang="ko-KR" sz="12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; domain-specific</a:t>
              </a:r>
            </a:p>
            <a:p>
              <a:pPr eaLnBrk="1" latinLnBrk="1" hangingPunct="1"/>
              <a:endParaRPr kumimoji="1" lang="en-US" altLang="ko-KR" sz="12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굴림" pitchFamily="50" charset="-127"/>
              </a:endParaRPr>
            </a:p>
            <a:p>
              <a:pPr eaLnBrk="1" latinLnBrk="1" hangingPunct="1"/>
              <a:r>
                <a:rPr kumimoji="1" lang="en-US" altLang="ko-KR" sz="14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Temporal allocation</a:t>
              </a:r>
            </a:p>
            <a:p>
              <a:pPr eaLnBrk="1" latinLnBrk="1" hangingPunct="1"/>
              <a:r>
                <a:rPr kumimoji="1" lang="en-US" altLang="ko-KR" sz="12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; hourly resolved emissions</a:t>
              </a:r>
            </a:p>
            <a:p>
              <a:pPr eaLnBrk="1" latinLnBrk="1" hangingPunct="1"/>
              <a:endParaRPr kumimoji="1" lang="en-US" altLang="ko-KR" sz="12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굴림" pitchFamily="50" charset="-127"/>
              </a:endParaRPr>
            </a:p>
            <a:p>
              <a:pPr eaLnBrk="1" latinLnBrk="1" hangingPunct="1"/>
              <a:r>
                <a:rPr kumimoji="1" lang="en-US" altLang="ko-KR" sz="14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Chemical speciation</a:t>
              </a:r>
            </a:p>
            <a:p>
              <a:pPr eaLnBrk="1" latinLnBrk="1" hangingPunct="1"/>
              <a:r>
                <a:rPr kumimoji="1" lang="en-US" altLang="ko-KR" sz="12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; CB4, SAPRC99, RADM2</a:t>
              </a:r>
            </a:p>
            <a:p>
              <a:pPr eaLnBrk="1" latinLnBrk="1" hangingPunct="1"/>
              <a:endParaRPr kumimoji="1" lang="en-US" altLang="ko-KR" sz="12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굴림" pitchFamily="50" charset="-127"/>
              </a:endParaRPr>
            </a:p>
            <a:p>
              <a:pPr eaLnBrk="1" latinLnBrk="1" hangingPunct="1"/>
              <a:r>
                <a:rPr kumimoji="1" lang="en-US" altLang="ko-KR" sz="14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Plume rise</a:t>
              </a:r>
            </a:p>
            <a:p>
              <a:pPr eaLnBrk="1" latinLnBrk="1" hangingPunct="1"/>
              <a:r>
                <a:rPr kumimoji="1" lang="en-US" altLang="ko-KR" sz="12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; </a:t>
              </a:r>
              <a:r>
                <a:rPr kumimoji="1" lang="en-US" altLang="ko-KR" sz="1200" b="1" dirty="0" smtClean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w/ meteorology</a:t>
              </a:r>
              <a:endParaRPr kumimoji="1" lang="ko-KR" altLang="en-US" sz="1200" b="1" i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굴림" pitchFamily="50" charset="-127"/>
              </a:endParaRPr>
            </a:p>
          </p:txBody>
        </p:sp>
        <p:sp>
          <p:nvSpPr>
            <p:cNvPr id="747563" name="Text Box 43"/>
            <p:cNvSpPr txBox="1">
              <a:spLocks noChangeArrowheads="1"/>
            </p:cNvSpPr>
            <p:nvPr/>
          </p:nvSpPr>
          <p:spPr bwMode="auto">
            <a:xfrm>
              <a:off x="3433" y="906"/>
              <a:ext cx="126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02" tIns="45701" rIns="91402" bIns="45701">
              <a:spAutoFit/>
            </a:bodyPr>
            <a:lstStyle/>
            <a:p>
              <a:pPr eaLnBrk="1" latinLnBrk="1" hangingPunct="1"/>
              <a:r>
                <a:rPr kumimoji="1" lang="en-US" altLang="ko-KR" sz="1600" b="1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SMOKE processing</a:t>
              </a:r>
            </a:p>
          </p:txBody>
        </p:sp>
        <p:sp>
          <p:nvSpPr>
            <p:cNvPr id="747564" name="Rectangle 44"/>
            <p:cNvSpPr>
              <a:spLocks noChangeArrowheads="1"/>
            </p:cNvSpPr>
            <p:nvPr/>
          </p:nvSpPr>
          <p:spPr bwMode="auto">
            <a:xfrm>
              <a:off x="1682" y="1164"/>
              <a:ext cx="1468" cy="1440"/>
            </a:xfrm>
            <a:prstGeom prst="rect">
              <a:avLst/>
            </a:prstGeom>
            <a:solidFill>
              <a:srgbClr val="E4EEC8"/>
            </a:solidFill>
            <a:ln w="2857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lIns="91402" tIns="45701" rIns="91402" bIns="45701" anchor="ctr"/>
            <a:lstStyle/>
            <a:p>
              <a:pPr eaLnBrk="1" latinLnBrk="1" hangingPunct="1">
                <a:buFontTx/>
                <a:buChar char="•"/>
              </a:pPr>
              <a:endParaRPr kumimoji="1" lang="ko-KR" altLang="en-US" sz="1200" b="1" i="1">
                <a:solidFill>
                  <a:srgbClr val="777777"/>
                </a:solidFill>
                <a:latin typeface="Century Gothic" pitchFamily="34" charset="0"/>
                <a:ea typeface="굴림" pitchFamily="50" charset="-127"/>
              </a:endParaRPr>
            </a:p>
          </p:txBody>
        </p:sp>
        <p:sp>
          <p:nvSpPr>
            <p:cNvPr id="747565" name="Text Box 45"/>
            <p:cNvSpPr txBox="1">
              <a:spLocks noChangeArrowheads="1"/>
            </p:cNvSpPr>
            <p:nvPr/>
          </p:nvSpPr>
          <p:spPr bwMode="auto">
            <a:xfrm>
              <a:off x="1710" y="906"/>
              <a:ext cx="12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02" tIns="45701" rIns="91402" bIns="45701">
              <a:spAutoFit/>
            </a:bodyPr>
            <a:lstStyle/>
            <a:p>
              <a:pPr eaLnBrk="1" latinLnBrk="1" hangingPunct="1"/>
              <a:r>
                <a:rPr kumimoji="1" lang="en-US" altLang="ko-KR" sz="1600" b="1" dirty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Input preparation</a:t>
              </a:r>
            </a:p>
          </p:txBody>
        </p:sp>
        <p:sp>
          <p:nvSpPr>
            <p:cNvPr id="747566" name="Text Box 46"/>
            <p:cNvSpPr txBox="1">
              <a:spLocks noChangeArrowheads="1"/>
            </p:cNvSpPr>
            <p:nvPr/>
          </p:nvSpPr>
          <p:spPr bwMode="auto">
            <a:xfrm>
              <a:off x="1710" y="1164"/>
              <a:ext cx="1392" cy="15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buFontTx/>
                <a:buChar char="•"/>
              </a:pPr>
              <a:r>
                <a:rPr kumimoji="1" lang="en-US" altLang="ko-KR" sz="14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Format conversion</a:t>
              </a:r>
            </a:p>
            <a:p>
              <a:pPr eaLnBrk="1" latinLnBrk="1" hangingPunct="1"/>
              <a:r>
                <a:rPr kumimoji="1" lang="en-US" altLang="ko-KR" sz="12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  DB/ASCII </a:t>
              </a:r>
              <a:r>
                <a:rPr kumimoji="1" lang="en-US" altLang="ko-KR" sz="12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  <a:sym typeface="Wingdings" pitchFamily="2" charset="2"/>
                </a:rPr>
                <a:t> IDA</a:t>
              </a:r>
            </a:p>
            <a:p>
              <a:pPr eaLnBrk="1" latinLnBrk="1" hangingPunct="1">
                <a:buFontTx/>
                <a:buChar char="•"/>
              </a:pPr>
              <a:endParaRPr kumimoji="1" lang="en-US" altLang="ko-KR" sz="14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굴림" pitchFamily="50" charset="-127"/>
                <a:sym typeface="Wingdings" pitchFamily="2" charset="2"/>
              </a:endParaRPr>
            </a:p>
            <a:p>
              <a:pPr eaLnBrk="1" latinLnBrk="1" hangingPunct="1">
                <a:buFontTx/>
                <a:buChar char="•"/>
              </a:pPr>
              <a:r>
                <a:rPr kumimoji="1" lang="en-US" altLang="ko-KR" sz="14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SCC mapping</a:t>
              </a:r>
            </a:p>
            <a:p>
              <a:pPr eaLnBrk="1" latinLnBrk="1" hangingPunct="1"/>
              <a:r>
                <a:rPr kumimoji="1" lang="en-US" altLang="ko-KR" sz="1200" b="1" i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   Split factors for </a:t>
              </a:r>
            </a:p>
            <a:p>
              <a:pPr eaLnBrk="1" latinLnBrk="1" hangingPunct="1"/>
              <a:r>
                <a:rPr kumimoji="1" lang="en-US" altLang="ko-KR" sz="1200" b="1" i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     chemical speciation</a:t>
              </a:r>
            </a:p>
            <a:p>
              <a:pPr eaLnBrk="1" latinLnBrk="1" hangingPunct="1"/>
              <a:r>
                <a:rPr kumimoji="1" lang="en-US" altLang="ko-KR" sz="1200" b="1" i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   Temporal profiles</a:t>
              </a:r>
              <a:endParaRPr kumimoji="1" lang="en-US" altLang="ko-KR" sz="12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굴림" pitchFamily="50" charset="-127"/>
              </a:endParaRPr>
            </a:p>
            <a:p>
              <a:pPr eaLnBrk="1" latinLnBrk="1" hangingPunct="1">
                <a:buFontTx/>
                <a:buChar char="•"/>
              </a:pPr>
              <a:endParaRPr kumimoji="1" lang="en-US" altLang="ko-KR" sz="12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굴림" pitchFamily="50" charset="-127"/>
              </a:endParaRPr>
            </a:p>
            <a:p>
              <a:pPr eaLnBrk="1" latinLnBrk="1" hangingPunct="1">
                <a:buFontTx/>
                <a:buChar char="•"/>
              </a:pPr>
              <a:r>
                <a:rPr kumimoji="1" lang="en-US" altLang="ko-KR" sz="14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Surrogates</a:t>
              </a:r>
            </a:p>
            <a:p>
              <a:pPr eaLnBrk="1" latinLnBrk="1" hangingPunct="1"/>
              <a:r>
                <a:rPr kumimoji="1" lang="en-US" altLang="ko-KR" sz="12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  Spatial allocation for </a:t>
              </a:r>
            </a:p>
            <a:p>
              <a:pPr eaLnBrk="1" latinLnBrk="1" hangingPunct="1"/>
              <a:r>
                <a:rPr kumimoji="1" lang="en-US" altLang="ko-KR" sz="1200" b="1" dirty="0">
                  <a:solidFill>
                    <a:schemeClr val="bg2">
                      <a:lumMod val="50000"/>
                    </a:schemeClr>
                  </a:solidFill>
                  <a:latin typeface="Century Gothic" pitchFamily="34" charset="0"/>
                  <a:ea typeface="굴림" pitchFamily="50" charset="-127"/>
                </a:rPr>
                <a:t>    county-based emissions</a:t>
              </a:r>
            </a:p>
            <a:p>
              <a:pPr eaLnBrk="1" latinLnBrk="1" hangingPunct="1">
                <a:buFontTx/>
                <a:buChar char="•"/>
              </a:pPr>
              <a:endParaRPr kumimoji="1" lang="ko-KR" altLang="en-US" sz="12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  <a:ea typeface="굴림" pitchFamily="50" charset="-127"/>
              </a:endParaRPr>
            </a:p>
          </p:txBody>
        </p:sp>
      </p:grpSp>
      <p:sp>
        <p:nvSpPr>
          <p:cNvPr id="747567" name="Rectangle 47"/>
          <p:cNvSpPr>
            <a:spLocks noRot="1" noChangeArrowheads="1"/>
          </p:cNvSpPr>
          <p:nvPr/>
        </p:nvSpPr>
        <p:spPr bwMode="auto">
          <a:xfrm>
            <a:off x="2590800" y="381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altLang="ko-K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</a:rPr>
              <a:t>SMOKE w/ Korean NEI</a:t>
            </a:r>
            <a:endParaRPr lang="en-US" altLang="ko-KR" sz="2800" b="1" dirty="0">
              <a:solidFill>
                <a:schemeClr val="accent5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47568" name="Picture 48" descr="9k"/>
          <p:cNvPicPr>
            <a:picLocks noChangeAspect="1" noChangeArrowheads="1"/>
          </p:cNvPicPr>
          <p:nvPr/>
        </p:nvPicPr>
        <p:blipFill>
          <a:blip r:embed="rId4"/>
          <a:srcRect l="20724" t="26491" r="10849" b="11086"/>
          <a:stretch>
            <a:fillRect/>
          </a:stretch>
        </p:blipFill>
        <p:spPr bwMode="auto">
          <a:xfrm>
            <a:off x="4940300" y="4876800"/>
            <a:ext cx="2122488" cy="1981200"/>
          </a:xfrm>
          <a:prstGeom prst="rect">
            <a:avLst/>
          </a:prstGeom>
          <a:noFill/>
        </p:spPr>
      </p:pic>
      <p:pic>
        <p:nvPicPr>
          <p:cNvPr id="747569" name="Picture 49" descr="9k"/>
          <p:cNvPicPr>
            <a:picLocks noChangeAspect="1" noChangeArrowheads="1"/>
          </p:cNvPicPr>
          <p:nvPr/>
        </p:nvPicPr>
        <p:blipFill>
          <a:blip r:embed="rId5"/>
          <a:srcRect l="17705" t="22629" r="15617" b="15271"/>
          <a:stretch>
            <a:fillRect/>
          </a:stretch>
        </p:blipFill>
        <p:spPr bwMode="auto">
          <a:xfrm>
            <a:off x="7062788" y="4876800"/>
            <a:ext cx="2081212" cy="1981200"/>
          </a:xfrm>
          <a:prstGeom prst="rect">
            <a:avLst/>
          </a:prstGeom>
          <a:noFill/>
        </p:spPr>
      </p:pic>
      <p:sp>
        <p:nvSpPr>
          <p:cNvPr id="747571" name="Text Box 51"/>
          <p:cNvSpPr txBox="1">
            <a:spLocks noChangeArrowheads="1"/>
          </p:cNvSpPr>
          <p:nvPr/>
        </p:nvSpPr>
        <p:spPr bwMode="auto">
          <a:xfrm>
            <a:off x="5334000" y="2209800"/>
            <a:ext cx="2882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FF9900"/>
                </a:solidFill>
                <a:ea typeface="굴림" pitchFamily="50" charset="-127"/>
              </a:rPr>
              <a:t>Sparse Matrix Operator Kernel for Emissions</a:t>
            </a:r>
          </a:p>
        </p:txBody>
      </p:sp>
      <p:sp>
        <p:nvSpPr>
          <p:cNvPr id="53" name="Rectangle 47"/>
          <p:cNvSpPr>
            <a:spLocks noChangeArrowheads="1"/>
          </p:cNvSpPr>
          <p:nvPr/>
        </p:nvSpPr>
        <p:spPr bwMode="auto">
          <a:xfrm>
            <a:off x="2971800" y="1295400"/>
            <a:ext cx="586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ko-KR" sz="1400" dirty="0">
                <a:latin typeface="Times New Roman" pitchFamily="18" charset="0"/>
                <a:ea typeface="굴림" pitchFamily="50" charset="-127"/>
              </a:rPr>
              <a:t>Korean Emissions Inventory Processing using the US EPA's SMOKE System (2008), </a:t>
            </a:r>
            <a:r>
              <a:rPr lang="en-US" altLang="ko-KR" sz="1400" i="1" dirty="0">
                <a:latin typeface="Times New Roman" pitchFamily="18" charset="0"/>
                <a:ea typeface="굴림" pitchFamily="50" charset="-127"/>
              </a:rPr>
              <a:t>Asian Journal of Atmospheric  Environment, </a:t>
            </a:r>
            <a:r>
              <a:rPr lang="en-US" altLang="ko-KR" sz="1400" dirty="0">
                <a:latin typeface="Times New Roman" pitchFamily="18" charset="0"/>
                <a:ea typeface="굴림" pitchFamily="50" charset="-127"/>
              </a:rPr>
              <a:t>2(1), 34-46</a:t>
            </a:r>
            <a:r>
              <a:rPr lang="en-US" altLang="ko-KR" sz="1400" b="1" dirty="0">
                <a:latin typeface="Times New Roman" pitchFamily="18" charset="0"/>
                <a:ea typeface="굴림" pitchFamily="50" charset="-127"/>
              </a:rPr>
              <a:t>.</a:t>
            </a:r>
            <a:endParaRPr lang="en-US" altLang="ko-KR" sz="1400" b="1" i="1" dirty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1A3D0-8308-48FA-896B-70CD36656C37}" type="slidenum">
              <a:rPr lang="ko-KR" altLang="en-US" smtClean="0"/>
              <a:pPr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890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4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24" grpId="0" animBg="1"/>
      <p:bldP spid="747571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화살표 연결선 5"/>
          <p:cNvCxnSpPr/>
          <p:nvPr/>
        </p:nvCxnSpPr>
        <p:spPr>
          <a:xfrm>
            <a:off x="1322496" y="5404574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>
            <a:off x="4445138" y="5404574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1321921" y="5404606"/>
            <a:ext cx="3132000" cy="10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8"/>
          <p:cNvSpPr txBox="1"/>
          <p:nvPr/>
        </p:nvSpPr>
        <p:spPr>
          <a:xfrm>
            <a:off x="2477808" y="5416916"/>
            <a:ext cx="97815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First day</a:t>
            </a:r>
            <a:endParaRPr lang="ko-KR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4500394" y="5406031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7515586" y="5406031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flipV="1">
            <a:off x="4497354" y="5415053"/>
            <a:ext cx="3026232" cy="15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8"/>
          <p:cNvSpPr txBox="1"/>
          <p:nvPr/>
        </p:nvSpPr>
        <p:spPr>
          <a:xfrm>
            <a:off x="5474243" y="5427517"/>
            <a:ext cx="118173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Second day</a:t>
            </a:r>
            <a:endParaRPr lang="ko-KR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98"/>
          <p:cNvSpPr txBox="1"/>
          <p:nvPr/>
        </p:nvSpPr>
        <p:spPr>
          <a:xfrm>
            <a:off x="3828062" y="3815889"/>
            <a:ext cx="1963318" cy="369332"/>
          </a:xfrm>
          <a:prstGeom prst="rect">
            <a:avLst/>
          </a:prstGeom>
          <a:solidFill>
            <a:srgbClr val="FFFFA7">
              <a:alpha val="29804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/>
          </a:lstStyle>
          <a:p>
            <a:r>
              <a:rPr lang="en-US" altLang="ko-KR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WRF / MCIP </a:t>
            </a:r>
            <a:r>
              <a:rPr lang="en-US" altLang="ko-K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ko-K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60hr)</a:t>
            </a:r>
            <a:endParaRPr lang="ko-KR" alt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 flipV="1">
            <a:off x="5674131" y="4324454"/>
            <a:ext cx="0" cy="4825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H="1" flipV="1">
            <a:off x="8684466" y="4336029"/>
            <a:ext cx="1134" cy="4825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5674131" y="4788783"/>
            <a:ext cx="3010335" cy="20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V="1">
            <a:off x="2517354" y="4331473"/>
            <a:ext cx="0" cy="48712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 flipV="1">
            <a:off x="5602123" y="4324454"/>
            <a:ext cx="0" cy="4825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2517354" y="4818599"/>
            <a:ext cx="30847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 flipH="1" flipV="1">
            <a:off x="1292449" y="4326918"/>
            <a:ext cx="770" cy="4916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V="1">
            <a:off x="2445346" y="4326918"/>
            <a:ext cx="0" cy="4916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 flipV="1">
            <a:off x="1296041" y="4818599"/>
            <a:ext cx="1149305" cy="9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18"/>
          <p:cNvSpPr txBox="1"/>
          <p:nvPr/>
        </p:nvSpPr>
        <p:spPr>
          <a:xfrm>
            <a:off x="1798048" y="4768077"/>
            <a:ext cx="28725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TextBox 118"/>
          <p:cNvSpPr txBox="1"/>
          <p:nvPr/>
        </p:nvSpPr>
        <p:spPr>
          <a:xfrm>
            <a:off x="3885506" y="4768077"/>
            <a:ext cx="28725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ko-KR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118"/>
          <p:cNvSpPr txBox="1"/>
          <p:nvPr/>
        </p:nvSpPr>
        <p:spPr>
          <a:xfrm>
            <a:off x="7126639" y="4746591"/>
            <a:ext cx="28725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TextBox 198"/>
          <p:cNvSpPr txBox="1"/>
          <p:nvPr/>
        </p:nvSpPr>
        <p:spPr>
          <a:xfrm>
            <a:off x="3059832" y="4437112"/>
            <a:ext cx="3187716" cy="369332"/>
          </a:xfrm>
          <a:prstGeom prst="rect">
            <a:avLst/>
          </a:prstGeom>
          <a:solidFill>
            <a:srgbClr val="00B0F0">
              <a:alpha val="3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CMAQ / SMOKE / </a:t>
            </a:r>
            <a:r>
              <a:rPr lang="en-US" altLang="ko-KR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MEGAN </a:t>
            </a:r>
            <a:r>
              <a:rPr lang="en-US" altLang="ko-K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(57hr)</a:t>
            </a:r>
            <a:endParaRPr lang="ko-KR" alt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7"/>
          <p:cNvSpPr txBox="1"/>
          <p:nvPr/>
        </p:nvSpPr>
        <p:spPr>
          <a:xfrm>
            <a:off x="7084598" y="511895"/>
            <a:ext cx="1743555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200" b="1" dirty="0" smtClean="0">
                <a:latin typeface="Times New Roman" pitchFamily="18" charset="0"/>
                <a:cs typeface="Times New Roman" pitchFamily="18" charset="0"/>
              </a:rPr>
              <a:t>AQF w/ GFS</a:t>
            </a:r>
            <a:endParaRPr lang="ko-KR" alt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423664" y="1399719"/>
            <a:ext cx="623407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Data download: 15 KST (updated between 14 KST ~ 15 KST)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467544" y="1772816"/>
            <a:ext cx="735488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48-hr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Forecasting:</a:t>
            </a:r>
          </a:p>
          <a:p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Ex) Jun 8</a:t>
            </a:r>
            <a:r>
              <a:rPr lang="en-US" altLang="ko-KR" sz="16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 00 KST ~ Jun 10</a:t>
            </a:r>
            <a:r>
              <a:rPr lang="en-US" altLang="ko-KR" sz="16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 00 KST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altLang="ko-KR" sz="1600" b="1" dirty="0">
                <a:latin typeface="Times New Roman" pitchFamily="18" charset="0"/>
                <a:cs typeface="Times New Roman" pitchFamily="18" charset="0"/>
              </a:rPr>
              <a:t>Jun </a:t>
            </a:r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ko-KR" sz="16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 15 UTC ~ Jun 9</a:t>
            </a:r>
            <a:r>
              <a:rPr lang="en-US" altLang="ko-KR" sz="16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 15 UTC)</a:t>
            </a:r>
            <a:endParaRPr lang="ko-KR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0" y="2905496"/>
            <a:ext cx="8648970" cy="365760"/>
          </a:xfrm>
          <a:prstGeom prst="rect">
            <a:avLst/>
          </a:prstGeom>
        </p:spPr>
      </p:pic>
      <p:sp>
        <p:nvSpPr>
          <p:cNvPr id="32" name="TextBox 93"/>
          <p:cNvSpPr txBox="1"/>
          <p:nvPr/>
        </p:nvSpPr>
        <p:spPr>
          <a:xfrm>
            <a:off x="2098251" y="3265536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00 UTC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101"/>
          <p:cNvSpPr txBox="1"/>
          <p:nvPr/>
        </p:nvSpPr>
        <p:spPr>
          <a:xfrm>
            <a:off x="907602" y="2597719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00 KST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110"/>
          <p:cNvSpPr txBox="1"/>
          <p:nvPr/>
        </p:nvSpPr>
        <p:spPr>
          <a:xfrm>
            <a:off x="5236859" y="3265536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00 UTC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14"/>
          <p:cNvSpPr txBox="1"/>
          <p:nvPr/>
        </p:nvSpPr>
        <p:spPr>
          <a:xfrm>
            <a:off x="4046163" y="2596262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00 KST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143"/>
          <p:cNvSpPr txBox="1"/>
          <p:nvPr/>
        </p:nvSpPr>
        <p:spPr>
          <a:xfrm>
            <a:off x="2078018" y="2597719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09 KST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144"/>
          <p:cNvSpPr txBox="1"/>
          <p:nvPr/>
        </p:nvSpPr>
        <p:spPr>
          <a:xfrm>
            <a:off x="5233723" y="2596262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09 KST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178"/>
          <p:cNvSpPr txBox="1"/>
          <p:nvPr/>
        </p:nvSpPr>
        <p:spPr>
          <a:xfrm>
            <a:off x="8324426" y="3268137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00 UTC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193"/>
          <p:cNvSpPr txBox="1"/>
          <p:nvPr/>
        </p:nvSpPr>
        <p:spPr>
          <a:xfrm>
            <a:off x="7188217" y="2597719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00 KST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199"/>
          <p:cNvSpPr txBox="1"/>
          <p:nvPr/>
        </p:nvSpPr>
        <p:spPr>
          <a:xfrm>
            <a:off x="8358633" y="2597719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09 KST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93"/>
          <p:cNvSpPr txBox="1"/>
          <p:nvPr/>
        </p:nvSpPr>
        <p:spPr>
          <a:xfrm>
            <a:off x="576227" y="3244334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12 UTC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93"/>
          <p:cNvSpPr txBox="1"/>
          <p:nvPr/>
        </p:nvSpPr>
        <p:spPr>
          <a:xfrm>
            <a:off x="3655349" y="3253961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12 UTC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93"/>
          <p:cNvSpPr txBox="1"/>
          <p:nvPr/>
        </p:nvSpPr>
        <p:spPr>
          <a:xfrm>
            <a:off x="6792065" y="3253961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12 UTC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직선 화살표 연결선 43"/>
          <p:cNvCxnSpPr/>
          <p:nvPr/>
        </p:nvCxnSpPr>
        <p:spPr>
          <a:xfrm flipV="1">
            <a:off x="933178" y="3523255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 flipV="1">
            <a:off x="8736876" y="3523820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 flipV="1">
            <a:off x="933178" y="3731459"/>
            <a:ext cx="7803698" cy="45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직사각형 46"/>
          <p:cNvSpPr/>
          <p:nvPr/>
        </p:nvSpPr>
        <p:spPr>
          <a:xfrm>
            <a:off x="916086" y="3878954"/>
            <a:ext cx="7854932" cy="243202"/>
          </a:xfrm>
          <a:prstGeom prst="rect">
            <a:avLst/>
          </a:prstGeom>
          <a:solidFill>
            <a:srgbClr val="FFFFA7">
              <a:alpha val="29804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5613698" y="4795714"/>
            <a:ext cx="3127747" cy="248820"/>
          </a:xfrm>
          <a:prstGeom prst="rect">
            <a:avLst/>
          </a:prstGeom>
          <a:solidFill>
            <a:srgbClr val="00B0F0">
              <a:alpha val="3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2477809" y="4795714"/>
            <a:ext cx="3135890" cy="248820"/>
          </a:xfrm>
          <a:prstGeom prst="rect">
            <a:avLst/>
          </a:prstGeom>
          <a:solidFill>
            <a:srgbClr val="00B0F0">
              <a:alpha val="3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1291680" y="4795714"/>
            <a:ext cx="1179373" cy="248820"/>
          </a:xfrm>
          <a:prstGeom prst="rect">
            <a:avLst/>
          </a:prstGeom>
          <a:solidFill>
            <a:srgbClr val="00B0F0">
              <a:alpha val="3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198"/>
          <p:cNvSpPr txBox="1"/>
          <p:nvPr/>
        </p:nvSpPr>
        <p:spPr>
          <a:xfrm>
            <a:off x="1270638" y="5795972"/>
            <a:ext cx="3187716" cy="369332"/>
          </a:xfrm>
          <a:prstGeom prst="rect">
            <a:avLst/>
          </a:prstGeom>
          <a:solidFill>
            <a:srgbClr val="00B0F0">
              <a:alpha val="3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Diagnostic Models </a:t>
            </a:r>
            <a:r>
              <a:rPr lang="en-US" altLang="ko-KR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(24hr)</a:t>
            </a:r>
            <a:endParaRPr lang="ko-KR" alt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제목 4"/>
          <p:cNvSpPr txBox="1">
            <a:spLocks/>
          </p:cNvSpPr>
          <p:nvPr/>
        </p:nvSpPr>
        <p:spPr>
          <a:xfrm>
            <a:off x="457200" y="183550"/>
            <a:ext cx="8229600" cy="94119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800" b="1" kern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dirty="0" smtClean="0"/>
              <a:t>Daily AQF </a:t>
            </a:r>
            <a:r>
              <a:rPr lang="en-US" altLang="ko-KR" dirty="0" smtClean="0"/>
              <a:t>Schedule</a:t>
            </a:r>
            <a:endParaRPr lang="ko-KR" altLang="en-US" dirty="0"/>
          </a:p>
        </p:txBody>
      </p:sp>
      <p:sp>
        <p:nvSpPr>
          <p:cNvPr id="53" name="슬라이드 번호 개체 틀 12"/>
          <p:cNvSpPr>
            <a:spLocks noGrp="1"/>
          </p:cNvSpPr>
          <p:nvPr>
            <p:ph type="sldNum" sz="quarter" idx="12"/>
          </p:nvPr>
        </p:nvSpPr>
        <p:spPr>
          <a:xfrm>
            <a:off x="7740352" y="6305732"/>
            <a:ext cx="1161826" cy="365125"/>
          </a:xfrm>
        </p:spPr>
        <p:txBody>
          <a:bodyPr/>
          <a:lstStyle/>
          <a:p>
            <a:fld id="{A9ECEDAB-0A2A-4B0B-A8EF-D6674F2AEA13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53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EDAB-0A2A-4B0B-A8EF-D6674F2AEA13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4" name="제목 3"/>
          <p:cNvSpPr txBox="1">
            <a:spLocks/>
          </p:cNvSpPr>
          <p:nvPr/>
        </p:nvSpPr>
        <p:spPr>
          <a:xfrm>
            <a:off x="1547664" y="116632"/>
            <a:ext cx="7128792" cy="94119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3800" b="1" kern="120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3600" dirty="0" smtClean="0"/>
              <a:t>System Update &amp; Evaluation</a:t>
            </a:r>
            <a:endParaRPr lang="ko-KR" altLang="en-US" sz="3600" dirty="0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31530"/>
              </p:ext>
            </p:extLst>
          </p:nvPr>
        </p:nvGraphicFramePr>
        <p:xfrm>
          <a:off x="1211796" y="2060848"/>
          <a:ext cx="6720408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136"/>
                <a:gridCol w="2240136"/>
                <a:gridCol w="2240136"/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Base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AQFv6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WRF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Version</a:t>
                      </a:r>
                      <a:r>
                        <a:rPr lang="en-US" altLang="ko-KR" sz="2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3.3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Version</a:t>
                      </a:r>
                      <a:r>
                        <a:rPr lang="en-US" altLang="ko-KR" sz="20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3.4.1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Microphysics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WSM3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WSM6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Emissions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CAPSS 2007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CAPSS 2008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3-km Land use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Revised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13208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MCIP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LPBL 1 &amp; 2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LPBL 1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26416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SMOKE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w/  new MCIP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  <a:tr h="13208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MEGAN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맑은 고딕" pitchFamily="50" charset="-127"/>
                          <a:ea typeface="맑은 고딕" pitchFamily="50" charset="-127"/>
                        </a:rPr>
                        <a:t>w/  new MCIP</a:t>
                      </a:r>
                      <a:endParaRPr lang="ko-KR" altLang="en-US" sz="20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0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" y="116632"/>
            <a:ext cx="6753535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" y="2401903"/>
            <a:ext cx="6755993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" y="4677025"/>
            <a:ext cx="6755993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11" y="135007"/>
            <a:ext cx="227246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23" y="2370326"/>
            <a:ext cx="227689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01" y="2377395"/>
            <a:ext cx="227689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92" y="4596396"/>
            <a:ext cx="227689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12" y="4601715"/>
            <a:ext cx="227689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92" y="137607"/>
            <a:ext cx="227246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82842" y="3815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Base              AQFv6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84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101TGp_figure_diagram</Template>
  <TotalTime>2946</TotalTime>
  <Words>2477</Words>
  <Application>Microsoft Office PowerPoint</Application>
  <PresentationFormat>화면 슬라이드 쇼(4:3)</PresentationFormat>
  <Paragraphs>539</Paragraphs>
  <Slides>49</Slides>
  <Notes>5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0" baseType="lpstr">
      <vt:lpstr>sample</vt:lpstr>
      <vt:lpstr>Air Quality Modeling Studies in South Korea</vt:lpstr>
      <vt:lpstr>PowerPoint 프레젠테이션</vt:lpstr>
      <vt:lpstr>PowerPoint 프레젠테이션</vt:lpstr>
      <vt:lpstr>Horizontal Grid Structure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Contribution and Sensitivity</vt:lpstr>
      <vt:lpstr>PowerPoint 프레젠테이션</vt:lpstr>
      <vt:lpstr>Sensitivity Analysis</vt:lpstr>
      <vt:lpstr>Sensitivity Coefficients</vt:lpstr>
      <vt:lpstr>Sensitivity Coefficients</vt:lpstr>
      <vt:lpstr>Sensitivity Coefficients</vt:lpstr>
      <vt:lpstr>Ozone 1st-Order Sensitivity Coefficients</vt:lpstr>
      <vt:lpstr>Sensitivity Coefficients</vt:lpstr>
      <vt:lpstr>Ozone 2nd-Order Sensitivity Coefficients</vt:lpstr>
      <vt:lpstr>Ozone 2nd-Order Sensitivity Coefficients</vt:lpstr>
      <vt:lpstr>Sensitivity Coefficients: BFM vs HDDM</vt:lpstr>
      <vt:lpstr>Control Strategy</vt:lpstr>
      <vt:lpstr>Control Strategy</vt:lpstr>
      <vt:lpstr>Source Apportionment</vt:lpstr>
      <vt:lpstr>Ozone Simulations over the SMA</vt:lpstr>
      <vt:lpstr>NOx and VOC reductions: BFM vs HDDM</vt:lpstr>
      <vt:lpstr>NOx and VOC reductions: BFM vs HDDM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You!</vt:lpstr>
    </vt:vector>
  </TitlesOfParts>
  <Company>AJOU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오존의 민감도 및 기여도, 저감방안에 따른 농도변화 예측 기법</dc:title>
  <dc:creator>Soontae Kim</dc:creator>
  <cp:lastModifiedBy>Thinknfeel</cp:lastModifiedBy>
  <cp:revision>32</cp:revision>
  <dcterms:created xsi:type="dcterms:W3CDTF">2011-08-15T11:20:47Z</dcterms:created>
  <dcterms:modified xsi:type="dcterms:W3CDTF">2013-02-04T00:41:55Z</dcterms:modified>
</cp:coreProperties>
</file>