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7" r:id="rId1"/>
    <p:sldMasterId id="2147483949" r:id="rId2"/>
  </p:sldMasterIdLst>
  <p:notesMasterIdLst>
    <p:notesMasterId r:id="rId47"/>
  </p:notesMasterIdLst>
  <p:handoutMasterIdLst>
    <p:handoutMasterId r:id="rId48"/>
  </p:handoutMasterIdLst>
  <p:sldIdLst>
    <p:sldId id="274" r:id="rId3"/>
    <p:sldId id="305" r:id="rId4"/>
    <p:sldId id="322" r:id="rId5"/>
    <p:sldId id="323" r:id="rId6"/>
    <p:sldId id="302" r:id="rId7"/>
    <p:sldId id="345" r:id="rId8"/>
    <p:sldId id="291" r:id="rId9"/>
    <p:sldId id="303" r:id="rId10"/>
    <p:sldId id="325" r:id="rId11"/>
    <p:sldId id="304" r:id="rId12"/>
    <p:sldId id="306" r:id="rId13"/>
    <p:sldId id="344" r:id="rId14"/>
    <p:sldId id="341" r:id="rId15"/>
    <p:sldId id="343" r:id="rId16"/>
    <p:sldId id="340" r:id="rId17"/>
    <p:sldId id="357" r:id="rId18"/>
    <p:sldId id="353" r:id="rId19"/>
    <p:sldId id="348" r:id="rId20"/>
    <p:sldId id="349" r:id="rId21"/>
    <p:sldId id="294" r:id="rId22"/>
    <p:sldId id="328" r:id="rId23"/>
    <p:sldId id="329" r:id="rId24"/>
    <p:sldId id="330" r:id="rId25"/>
    <p:sldId id="314" r:id="rId26"/>
    <p:sldId id="312" r:id="rId27"/>
    <p:sldId id="315" r:id="rId28"/>
    <p:sldId id="337" r:id="rId29"/>
    <p:sldId id="326" r:id="rId30"/>
    <p:sldId id="327" r:id="rId31"/>
    <p:sldId id="317" r:id="rId32"/>
    <p:sldId id="298" r:id="rId33"/>
    <p:sldId id="309" r:id="rId34"/>
    <p:sldId id="320" r:id="rId35"/>
    <p:sldId id="319" r:id="rId36"/>
    <p:sldId id="339" r:id="rId37"/>
    <p:sldId id="336" r:id="rId38"/>
    <p:sldId id="333" r:id="rId39"/>
    <p:sldId id="335" r:id="rId40"/>
    <p:sldId id="321" r:id="rId41"/>
    <p:sldId id="297" r:id="rId42"/>
    <p:sldId id="350" r:id="rId43"/>
    <p:sldId id="354" r:id="rId44"/>
    <p:sldId id="355" r:id="rId45"/>
    <p:sldId id="278" r:id="rId46"/>
  </p:sldIdLst>
  <p:sldSz cx="9144000" cy="6858000" type="screen4x3"/>
  <p:notesSz cx="6797675" cy="9928225"/>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18F3"/>
    <a:srgbClr val="0115D1"/>
    <a:srgbClr val="EA0000"/>
    <a:srgbClr val="740000"/>
    <a:srgbClr val="0112B3"/>
    <a:srgbClr val="0113BF"/>
    <a:srgbClr val="0113C3"/>
    <a:srgbClr val="0114C7"/>
    <a:srgbClr val="EEA4E9"/>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59191" autoAdjust="0"/>
  </p:normalViewPr>
  <p:slideViewPr>
    <p:cSldViewPr>
      <p:cViewPr>
        <p:scale>
          <a:sx n="60" d="100"/>
          <a:sy n="60" d="100"/>
        </p:scale>
        <p:origin x="-2472"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notesViewPr>
    <p:cSldViewPr>
      <p:cViewPr varScale="1">
        <p:scale>
          <a:sx n="54" d="100"/>
          <a:sy n="54" d="100"/>
        </p:scale>
        <p:origin x="-2682"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F5A155BA-FF48-4459-8B22-07AA3BECACF3}" type="datetimeFigureOut">
              <a:rPr lang="ko-KR" altLang="en-US" smtClean="0"/>
              <a:pPr/>
              <a:t>2013-01-25</a:t>
            </a:fld>
            <a:endParaRPr lang="ko-KR" altLang="en-US"/>
          </a:p>
        </p:txBody>
      </p:sp>
      <p:sp>
        <p:nvSpPr>
          <p:cNvPr id="4" name="바닥글 개체 틀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92ED2A7A-6E3C-4F6E-A41D-4EF63A33B504}" type="slidenum">
              <a:rPr lang="ko-KR" altLang="en-US" smtClean="0"/>
              <a:pPr/>
              <a:t>‹#›</a:t>
            </a:fld>
            <a:endParaRPr lang="ko-KR" altLang="en-US"/>
          </a:p>
        </p:txBody>
      </p:sp>
    </p:spTree>
    <p:extLst>
      <p:ext uri="{BB962C8B-B14F-4D97-AF65-F5344CB8AC3E}">
        <p14:creationId xmlns:p14="http://schemas.microsoft.com/office/powerpoint/2010/main" val="729800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A5E927D-AF54-4D8E-929A-379BDEC369C6}" type="datetimeFigureOut">
              <a:rPr lang="ko-KR" altLang="en-US" smtClean="0"/>
              <a:pPr/>
              <a:t>2013-01-25</a:t>
            </a:fld>
            <a:endParaRPr lang="ko-KR" altLang="en-US"/>
          </a:p>
        </p:txBody>
      </p:sp>
      <p:sp>
        <p:nvSpPr>
          <p:cNvPr id="4" name="슬라이드 이미지 개체 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6FD070E-5284-47A4-ABA8-36CEB6AF1635}" type="slidenum">
              <a:rPr lang="ko-KR" altLang="en-US" smtClean="0"/>
              <a:pPr/>
              <a:t>‹#›</a:t>
            </a:fld>
            <a:endParaRPr lang="ko-KR" altLang="en-US"/>
          </a:p>
        </p:txBody>
      </p:sp>
    </p:spTree>
    <p:extLst>
      <p:ext uri="{BB962C8B-B14F-4D97-AF65-F5344CB8AC3E}">
        <p14:creationId xmlns:p14="http://schemas.microsoft.com/office/powerpoint/2010/main" val="160156236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altLang="ko-KR" baseline="0" dirty="0" smtClean="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1</a:t>
            </a:fld>
            <a:endParaRPr lang="ko-K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10</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11</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12</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13</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14</a:t>
            </a:fld>
            <a:endParaRPr lang="ko-K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15</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16</a:t>
            </a:fld>
            <a:endParaRPr lang="ko-K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17</a:t>
            </a:fld>
            <a:endParaRPr lang="ko-K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18</a:t>
            </a:fld>
            <a:endParaRPr lang="ko-K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19</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2</a:t>
            </a:fld>
            <a:endParaRPr lang="ko-K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20</a:t>
            </a:fld>
            <a:endParaRPr lang="ko-K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altLang="ko-KR" baseline="0" dirty="0" smtClean="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21</a:t>
            </a:fld>
            <a:endParaRPr lang="ko-KR"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22</a:t>
            </a:fld>
            <a:endParaRPr lang="ko-KR"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23</a:t>
            </a:fld>
            <a:endParaRPr lang="ko-K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24</a:t>
            </a:fld>
            <a:endParaRPr lang="ko-K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25</a:t>
            </a:fld>
            <a:endParaRPr lang="ko-KR"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26</a:t>
            </a:fld>
            <a:endParaRPr lang="ko-KR"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TextEdit="1"/>
          </p:cNvSpPr>
          <p:nvPr>
            <p:ph type="sldImg"/>
          </p:nvPr>
        </p:nvSpPr>
        <p:spPr bwMode="auto">
          <a:noFill/>
          <a:ln>
            <a:solidFill>
              <a:srgbClr val="000000"/>
            </a:solidFill>
            <a:miter lim="800000"/>
            <a:headEnd/>
            <a:tailEnd/>
          </a:ln>
        </p:spPr>
      </p:sp>
      <p:sp>
        <p:nvSpPr>
          <p:cNvPr id="142338" name="Rectangle 3"/>
          <p:cNvSpPr>
            <a:spLocks noGrp="1"/>
          </p:cNvSpPr>
          <p:nvPr>
            <p:ph type="body" idx="1"/>
          </p:nvPr>
        </p:nvSpPr>
        <p:spPr bwMode="auto">
          <a:noFill/>
        </p:spPr>
        <p:txBody>
          <a:bodyPr/>
          <a:lstStyle/>
          <a:p>
            <a:pPr eaLnBrk="1" hangingPunct="1"/>
            <a:endParaRPr lang="en-US" altLang="ko-KR" baseline="0"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altLang="ko-KR" baseline="0" dirty="0" smtClean="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28</a:t>
            </a:fld>
            <a:endParaRPr lang="ko-KR"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altLang="ko-KR" sz="1200" dirty="0" smtClean="0">
              <a:latin typeface="Arial" pitchFamily="34" charset="0"/>
              <a:cs typeface="Arial" pitchFamily="34" charset="0"/>
            </a:endParaRPr>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29</a:t>
            </a:fld>
            <a:endParaRPr lang="ko-K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altLang="ko-KR" baseline="0" dirty="0" smtClean="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3</a:t>
            </a:fld>
            <a:endParaRPr lang="ko-KR"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30</a:t>
            </a:fld>
            <a:endParaRPr lang="ko-KR"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31</a:t>
            </a:fld>
            <a:endParaRPr lang="ko-KR"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32</a:t>
            </a:fld>
            <a:endParaRPr lang="ko-KR"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33</a:t>
            </a:fld>
            <a:endParaRPr lang="ko-KR"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34</a:t>
            </a:fld>
            <a:endParaRPr lang="ko-KR"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35</a:t>
            </a:fld>
            <a:endParaRPr lang="ko-KR"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altLang="ko-KR" baseline="0" dirty="0" smtClean="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36</a:t>
            </a:fld>
            <a:endParaRPr lang="ko-KR"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37</a:t>
            </a:fld>
            <a:endParaRPr lang="ko-KR"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38</a:t>
            </a:fld>
            <a:endParaRPr lang="ko-KR"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39</a:t>
            </a:fld>
            <a:endParaRPr lang="ko-K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4</a:t>
            </a:fld>
            <a:endParaRPr lang="ko-KR"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40</a:t>
            </a:fld>
            <a:endParaRPr lang="ko-KR"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41</a:t>
            </a:fld>
            <a:endParaRPr lang="ko-KR"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42</a:t>
            </a:fld>
            <a:endParaRPr lang="ko-KR"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43</a:t>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5</a:t>
            </a:fld>
            <a:endParaRPr lang="ko-K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6</a:t>
            </a:fld>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en-US" altLang="ko-KR" baseline="0" dirty="0" smtClean="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7</a:t>
            </a:fld>
            <a:endParaRPr lang="ko-K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6FD070E-5284-47A4-ABA8-36CEB6AF1635}" type="slidenum">
              <a:rPr lang="ko-KR" altLang="en-US" smtClean="0"/>
              <a:pPr/>
              <a:t>8</a:t>
            </a:fld>
            <a:endParaRPr lang="ko-K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a:lstStyle/>
          <a:p>
            <a:pPr eaLnBrk="1" hangingPunct="1"/>
            <a:endParaRPr lang="en-US" altLang="ko-KR"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A1ADC46C-FE6A-4DC4-AE92-7152691590B8}"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CA38B5D4-7AFA-4862-B484-E66096C5ACE0}"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F884C4E0-5EDB-4F4F-9240-0575026DF326}"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E5CE2F68-CD2D-466C-B5DF-D9805C512EDA}"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7DF522B-C68F-4311-9455-394C9436F18D}"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98B83863-FFDC-4F7A-AC1C-09B25EFD9D8D}"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E48CBC00-936C-439D-A371-15999289DDE0}"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27ECF941-471E-430D-B9EF-E9D226DF99EB}"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5E63D036-184B-4739-A615-41648F53A713}"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08B852D6-47D5-4396-9B89-9D7377431BC7}"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3CC140A6-2C11-4BF4-AC30-C61078B78849}"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DEF096C-25F3-4376-95BE-0CB758A22183}"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148F3C1-82C8-4990-BF30-EBD7E67F402C}"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D84F633-A96C-48F1-AF1D-C21349A8B7B6}"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C139720C-2F03-49A5-A68D-9FFEF127EDE5}"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96BDE16B-D158-4A26-97DE-6BAB72BCC1DF}"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2609A641-1296-45D2-B0AF-1F77A22CD7AF}"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endParaRPr>
          </a:p>
        </p:txBody>
      </p:sp>
      <p:sp>
        <p:nvSpPr>
          <p:cNvPr id="6" name="슬라이드 번호 개체 틀 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486E1FAA-8C1B-4E0C-AB3B-BB7691566879}"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2642130E-7A2D-44FB-99D5-08E0B0DDC872}"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endParaRPr>
          </a:p>
        </p:txBody>
      </p:sp>
      <p:sp>
        <p:nvSpPr>
          <p:cNvPr id="9" name="슬라이드 번호 개체 틀 8"/>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BCD50539-A419-45A7-820E-B255114F4BCF}"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02B4775B-4ABC-4940-ADDA-03D969DAF4F4}"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endParaRPr>
          </a:p>
        </p:txBody>
      </p:sp>
      <p:sp>
        <p:nvSpPr>
          <p:cNvPr id="4" name="슬라이드 번호 개체 틀 3"/>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6378BB7C-C434-4044-B1AB-A988F51EFFC2}"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C21C9232-B758-47D6-8D26-06DDD5DD72B3}"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endParaRPr>
          </a:p>
        </p:txBody>
      </p:sp>
      <p:sp>
        <p:nvSpPr>
          <p:cNvPr id="7" name="슬라이드 번호 개체 틀 6"/>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957CC-2B33-4E52-8BB3-DF405EBB75A5}"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140A6-2C11-4BF4-AC30-C61078B78849}" type="datetime1">
              <a:rPr lang="ko-KR" altLang="en-US" smtClean="0">
                <a:solidFill>
                  <a:prstClr val="black">
                    <a:tint val="75000"/>
                  </a:prstClr>
                </a:solidFill>
              </a:rPr>
              <a:pPr/>
              <a:t>2013-01-25</a:t>
            </a:fld>
            <a:endParaRPr lang="ko-KR" altLang="en-US">
              <a:solidFill>
                <a:prstClr val="black">
                  <a:tint val="75000"/>
                </a:prstClr>
              </a:solidFill>
            </a:endParaRPr>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solidFill>
                <a:prstClr val="black">
                  <a:tint val="75000"/>
                </a:prstClr>
              </a:solidFill>
            </a:endParaRP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4F944-A901-4494-A324-85DE6185BCC1}" type="slidenum">
              <a:rPr lang="ko-KR" altLang="en-US" smtClean="0">
                <a:solidFill>
                  <a:prstClr val="black">
                    <a:tint val="75000"/>
                  </a:prstClr>
                </a:solidFill>
              </a:rPr>
              <a:pPr/>
              <a:t>‹#›</a:t>
            </a:fld>
            <a:endParaRPr lang="ko-KR"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61" r:id="rId8"/>
    <p:sldLayoutId id="2147483957" r:id="rId9"/>
    <p:sldLayoutId id="2147483958" r:id="rId10"/>
    <p:sldLayoutId id="2147483959" r:id="rId11"/>
    <p:sldLayoutId id="2147483960" r:id="rId12"/>
  </p:sldLayoutIdLs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1.bin"/><Relationship Id="rId4" Type="http://schemas.openxmlformats.org/officeDocument/2006/relationships/image" Target="../media/image23.tif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8.wmf"/><Relationship Id="rId3" Type="http://schemas.openxmlformats.org/officeDocument/2006/relationships/notesSlide" Target="../notesSlides/notesSlide11.xml"/><Relationship Id="rId7" Type="http://schemas.openxmlformats.org/officeDocument/2006/relationships/image" Target="../media/image25.wmf"/><Relationship Id="rId12" Type="http://schemas.openxmlformats.org/officeDocument/2006/relationships/oleObject" Target="../embeddings/oleObject6.bin"/><Relationship Id="rId17" Type="http://schemas.openxmlformats.org/officeDocument/2006/relationships/image" Target="../media/image30.tiff"/><Relationship Id="rId2" Type="http://schemas.openxmlformats.org/officeDocument/2006/relationships/slideLayout" Target="../slideLayouts/slideLayout7.xml"/><Relationship Id="rId16" Type="http://schemas.openxmlformats.org/officeDocument/2006/relationships/image" Target="../media/image1.jpeg"/><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27.wmf"/><Relationship Id="rId5" Type="http://schemas.openxmlformats.org/officeDocument/2006/relationships/image" Target="../media/image24.wmf"/><Relationship Id="rId15" Type="http://schemas.openxmlformats.org/officeDocument/2006/relationships/image" Target="../media/image29.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26.wmf"/><Relationship Id="rId1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2.wmf"/><Relationship Id="rId5" Type="http://schemas.openxmlformats.org/officeDocument/2006/relationships/oleObject" Target="../embeddings/oleObject8.bin"/><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47.tif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tif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9.tiff"/></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9.tiff"/><Relationship Id="rId4" Type="http://schemas.openxmlformats.org/officeDocument/2006/relationships/image" Target="../media/image50.tiff"/></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tiff"/></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4.tiff"/></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5.tiff"/></Relationships>
</file>

<file path=ppt/slides/_rels/slide27.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jpeg"/><Relationship Id="rId7" Type="http://schemas.openxmlformats.org/officeDocument/2006/relationships/image" Target="../media/image59.tif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0.tiff"/></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1.tif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7.tif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8.tiff"/></Relationships>
</file>

<file path=ppt/slides/_rels/slide33.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2.tiff"/><Relationship Id="rId5" Type="http://schemas.openxmlformats.org/officeDocument/2006/relationships/image" Target="../media/image71.tiff"/><Relationship Id="rId4" Type="http://schemas.openxmlformats.org/officeDocument/2006/relationships/image" Target="../media/image70.tiff"/></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7.tiff"/><Relationship Id="rId4" Type="http://schemas.openxmlformats.org/officeDocument/2006/relationships/image" Target="../media/image73.tiff"/></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5.tiff"/></Relationships>
</file>

<file path=ppt/slides/_rels/slide38.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7.tiff"/></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jpeg"/><Relationship Id="rId7"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gif"/><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8.tiff"/></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1.jpe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1.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0" y="1569492"/>
            <a:ext cx="9144000" cy="1283443"/>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txBox="1">
            <a:spLocks/>
          </p:cNvSpPr>
          <p:nvPr/>
        </p:nvSpPr>
        <p:spPr>
          <a:xfrm>
            <a:off x="-506251" y="1628800"/>
            <a:ext cx="10153128" cy="1368152"/>
          </a:xfrm>
          <a:prstGeom prst="rect">
            <a:avLst/>
          </a:prstGeom>
        </p:spPr>
        <p:txBody>
          <a:bodyPr>
            <a:noAutofit/>
          </a:bodyPr>
          <a:lstStyle/>
          <a:p>
            <a:pPr lvl="0" algn="ctr">
              <a:lnSpc>
                <a:spcPct val="93000"/>
              </a:lnSpc>
              <a:spcBef>
                <a:spcPct val="0"/>
              </a:spcBef>
              <a:defRPr/>
            </a:pPr>
            <a:r>
              <a:rPr lang="en-US" altLang="ko-KR" sz="3700" b="1" dirty="0" smtClean="0">
                <a:solidFill>
                  <a:schemeClr val="bg1"/>
                </a:solidFill>
                <a:effectLst>
                  <a:outerShdw blurRad="38100" dist="38100" dir="2700000" algn="tl">
                    <a:srgbClr val="000000">
                      <a:alpha val="43137"/>
                    </a:srgbClr>
                  </a:outerShdw>
                </a:effectLst>
                <a:latin typeface="Times New Roman" pitchFamily="18" charset="0"/>
                <a:ea typeface="+mj-ea"/>
                <a:cs typeface="Times New Roman" pitchFamily="18" charset="0"/>
              </a:rPr>
              <a:t>Vertically pointing radar studies of </a:t>
            </a:r>
          </a:p>
          <a:p>
            <a:pPr lvl="0" algn="ctr">
              <a:lnSpc>
                <a:spcPct val="93000"/>
              </a:lnSpc>
              <a:spcBef>
                <a:spcPct val="0"/>
              </a:spcBef>
              <a:defRPr/>
            </a:pPr>
            <a:r>
              <a:rPr lang="en-US" altLang="ko-KR" sz="3700" b="1" dirty="0" smtClean="0">
                <a:solidFill>
                  <a:schemeClr val="bg1"/>
                </a:solidFill>
                <a:effectLst>
                  <a:outerShdw blurRad="38100" dist="38100" dir="2700000" algn="tl">
                    <a:srgbClr val="000000">
                      <a:alpha val="43137"/>
                    </a:srgbClr>
                  </a:outerShdw>
                </a:effectLst>
                <a:latin typeface="Times New Roman" pitchFamily="18" charset="0"/>
                <a:ea typeface="맑은 고딕" pitchFamily="50" charset="-127"/>
                <a:cs typeface="Times New Roman" pitchFamily="18" charset="0"/>
              </a:rPr>
              <a:t>precipitation</a:t>
            </a:r>
          </a:p>
        </p:txBody>
      </p:sp>
      <p:sp>
        <p:nvSpPr>
          <p:cNvPr id="3" name="TextBox 2"/>
          <p:cNvSpPr txBox="1"/>
          <p:nvPr/>
        </p:nvSpPr>
        <p:spPr>
          <a:xfrm>
            <a:off x="1926713" y="5013176"/>
            <a:ext cx="5365507" cy="1283428"/>
          </a:xfrm>
          <a:prstGeom prst="rect">
            <a:avLst/>
          </a:prstGeom>
          <a:noFill/>
        </p:spPr>
        <p:txBody>
          <a:bodyPr wrap="none" rtlCol="0">
            <a:spAutoFit/>
          </a:bodyPr>
          <a:lstStyle/>
          <a:p>
            <a:pPr algn="ctr">
              <a:lnSpc>
                <a:spcPct val="60000"/>
              </a:lnSpc>
            </a:pPr>
            <a:r>
              <a:rPr lang="en-US" altLang="ko-KR" sz="3000" i="1" dirty="0" smtClean="0">
                <a:latin typeface="Times New Roman" pitchFamily="18" charset="0"/>
                <a:ea typeface="맑은 고딕" pitchFamily="50" charset="-127"/>
                <a:cs typeface="Times New Roman" pitchFamily="18" charset="0"/>
              </a:rPr>
              <a:t>Dong-</a:t>
            </a:r>
            <a:r>
              <a:rPr lang="en-US" altLang="ko-KR" sz="3000" i="1" dirty="0" err="1" smtClean="0">
                <a:latin typeface="Times New Roman" pitchFamily="18" charset="0"/>
                <a:ea typeface="맑은 고딕" pitchFamily="50" charset="-127"/>
                <a:cs typeface="Times New Roman" pitchFamily="18" charset="0"/>
              </a:rPr>
              <a:t>Kyun</a:t>
            </a:r>
            <a:r>
              <a:rPr lang="en-US" altLang="ko-KR" sz="3000" i="1" dirty="0" smtClean="0">
                <a:latin typeface="Times New Roman" pitchFamily="18" charset="0"/>
                <a:ea typeface="맑은 고딕" pitchFamily="50" charset="-127"/>
                <a:cs typeface="Times New Roman" pitchFamily="18" charset="0"/>
              </a:rPr>
              <a:t> </a:t>
            </a:r>
            <a:r>
              <a:rPr lang="en-US" altLang="ko-KR" sz="3000" i="1" dirty="0" smtClean="0">
                <a:latin typeface="Times New Roman" pitchFamily="18" charset="0"/>
                <a:ea typeface="맑은 고딕" pitchFamily="50" charset="-127"/>
                <a:cs typeface="Times New Roman" pitchFamily="18" charset="0"/>
              </a:rPr>
              <a:t>Kim</a:t>
            </a:r>
          </a:p>
          <a:p>
            <a:pPr algn="ctr">
              <a:lnSpc>
                <a:spcPct val="60000"/>
              </a:lnSpc>
            </a:pPr>
            <a:endParaRPr lang="en-US" altLang="ko-KR" sz="3000" i="1" dirty="0">
              <a:latin typeface="Times New Roman" pitchFamily="18" charset="0"/>
              <a:ea typeface="맑은 고딕" pitchFamily="50" charset="-127"/>
              <a:cs typeface="Times New Roman" pitchFamily="18" charset="0"/>
            </a:endParaRPr>
          </a:p>
          <a:p>
            <a:pPr algn="ctr">
              <a:lnSpc>
                <a:spcPct val="60000"/>
              </a:lnSpc>
            </a:pPr>
            <a:r>
              <a:rPr lang="en-US" altLang="ko-KR" sz="2200" i="1" dirty="0" smtClean="0">
                <a:latin typeface="Times New Roman" pitchFamily="18" charset="0"/>
                <a:ea typeface="맑은 고딕" pitchFamily="50" charset="-127"/>
                <a:cs typeface="Times New Roman" pitchFamily="18" charset="0"/>
              </a:rPr>
              <a:t>National Institute of Meteorological Research</a:t>
            </a:r>
            <a:endParaRPr lang="en-US" altLang="ko-KR" sz="2200" i="1" dirty="0" smtClean="0">
              <a:latin typeface="Times New Roman" pitchFamily="18" charset="0"/>
              <a:ea typeface="맑은 고딕" pitchFamily="50" charset="-127"/>
              <a:cs typeface="Times New Roman" pitchFamily="18" charset="0"/>
            </a:endParaRPr>
          </a:p>
          <a:p>
            <a:pPr algn="ctr">
              <a:lnSpc>
                <a:spcPct val="60000"/>
              </a:lnSpc>
            </a:pPr>
            <a:endParaRPr lang="en-US" altLang="ko-KR" sz="2500" i="1" dirty="0" smtClean="0">
              <a:latin typeface="Times New Roman" pitchFamily="18" charset="0"/>
              <a:ea typeface="맑은 고딕" pitchFamily="50" charset="-127"/>
              <a:cs typeface="Times New Roman" pitchFamily="18" charset="0"/>
            </a:endParaRPr>
          </a:p>
          <a:p>
            <a:pPr algn="ctr">
              <a:lnSpc>
                <a:spcPct val="60000"/>
              </a:lnSpc>
            </a:pPr>
            <a:r>
              <a:rPr lang="en-US" altLang="ko-KR" sz="2200" i="1" dirty="0" smtClean="0">
                <a:latin typeface="Times New Roman" pitchFamily="18" charset="0"/>
                <a:ea typeface="맑은 고딕" pitchFamily="50" charset="-127"/>
                <a:cs typeface="Times New Roman" pitchFamily="18" charset="0"/>
              </a:rPr>
              <a:t>25 January 2013</a:t>
            </a:r>
          </a:p>
        </p:txBody>
      </p:sp>
      <p:sp>
        <p:nvSpPr>
          <p:cNvPr id="8" name="슬라이드 번호 개체 틀 7"/>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1</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C:\Documents and Settings\june\바탕 화면\태풍메아리\RSDs_example.tif"/>
          <p:cNvPicPr>
            <a:picLocks noChangeAspect="1" noChangeArrowheads="1"/>
          </p:cNvPicPr>
          <p:nvPr/>
        </p:nvPicPr>
        <p:blipFill>
          <a:blip r:embed="rId4" cstate="print"/>
          <a:srcRect/>
          <a:stretch>
            <a:fillRect/>
          </a:stretch>
        </p:blipFill>
        <p:spPr bwMode="auto">
          <a:xfrm>
            <a:off x="1475656" y="4221088"/>
            <a:ext cx="5921410" cy="2160240"/>
          </a:xfrm>
          <a:prstGeom prst="rect">
            <a:avLst/>
          </a:prstGeom>
          <a:noFill/>
        </p:spPr>
      </p:pic>
      <p:graphicFrame>
        <p:nvGraphicFramePr>
          <p:cNvPr id="21506" name="Object 2"/>
          <p:cNvGraphicFramePr>
            <a:graphicFrameLocks noChangeAspect="1"/>
          </p:cNvGraphicFramePr>
          <p:nvPr/>
        </p:nvGraphicFramePr>
        <p:xfrm>
          <a:off x="2741828" y="1780769"/>
          <a:ext cx="3049311" cy="496103"/>
        </p:xfrm>
        <a:graphic>
          <a:graphicData uri="http://schemas.openxmlformats.org/presentationml/2006/ole">
            <mc:AlternateContent xmlns:mc="http://schemas.openxmlformats.org/markup-compatibility/2006">
              <mc:Choice xmlns:v="urn:schemas-microsoft-com:vml" Requires="v">
                <p:oleObj spid="_x0000_s2051" name="수식" r:id="rId5" imgW="1562040" imgH="241200" progId="Equation.3">
                  <p:embed/>
                </p:oleObj>
              </mc:Choice>
              <mc:Fallback>
                <p:oleObj name="수식" r:id="rId5" imgW="1562040" imgH="2412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1828" y="1780769"/>
                        <a:ext cx="3049311" cy="496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534555" y="3212976"/>
            <a:ext cx="8467383" cy="677108"/>
          </a:xfrm>
          <a:prstGeom prst="rect">
            <a:avLst/>
          </a:prstGeom>
          <a:noFill/>
        </p:spPr>
        <p:txBody>
          <a:bodyPr wrap="none" rtlCol="0">
            <a:spAutoFit/>
          </a:bodyPr>
          <a:lstStyle/>
          <a:p>
            <a:r>
              <a:rPr lang="en-US" altLang="ko-KR" dirty="0" smtClean="0">
                <a:latin typeface="Times New Roman" pitchFamily="18" charset="0"/>
                <a:cs typeface="Times New Roman" pitchFamily="18" charset="0"/>
              </a:rPr>
              <a:t>: </a:t>
            </a:r>
            <a:r>
              <a:rPr lang="en-US" altLang="ko-KR" sz="1900" dirty="0" smtClean="0">
                <a:latin typeface="Times New Roman" pitchFamily="18" charset="0"/>
                <a:cs typeface="Times New Roman" pitchFamily="18" charset="0"/>
              </a:rPr>
              <a:t>To retrieve the DSDs, we must obtain three unknowns : </a:t>
            </a:r>
            <a:r>
              <a:rPr lang="en-US" altLang="ko-KR" sz="1900" b="1" i="1" dirty="0" smtClean="0">
                <a:solidFill>
                  <a:srgbClr val="FF0000"/>
                </a:solidFill>
                <a:latin typeface="Times New Roman" pitchFamily="18" charset="0"/>
                <a:cs typeface="Times New Roman" pitchFamily="18" charset="0"/>
              </a:rPr>
              <a:t>N</a:t>
            </a:r>
            <a:r>
              <a:rPr lang="en-US" altLang="ko-KR" sz="1900" b="1" i="1" baseline="-25000" dirty="0" smtClean="0">
                <a:solidFill>
                  <a:srgbClr val="FF0000"/>
                </a:solidFill>
                <a:latin typeface="Times New Roman" pitchFamily="18" charset="0"/>
                <a:cs typeface="Times New Roman" pitchFamily="18" charset="0"/>
              </a:rPr>
              <a:t>0</a:t>
            </a:r>
            <a:r>
              <a:rPr lang="en-US" altLang="ko-KR" sz="1900" b="1" dirty="0" smtClean="0">
                <a:solidFill>
                  <a:srgbClr val="FF0000"/>
                </a:solidFill>
                <a:latin typeface="Times New Roman" pitchFamily="18" charset="0"/>
                <a:cs typeface="Times New Roman" pitchFamily="18" charset="0"/>
              </a:rPr>
              <a:t>,  </a:t>
            </a:r>
            <a:r>
              <a:rPr lang="en-US" altLang="ko-KR" sz="1900" b="1" i="1" dirty="0" smtClean="0">
                <a:solidFill>
                  <a:srgbClr val="FF0000"/>
                </a:solidFill>
                <a:latin typeface="Times New Roman" pitchFamily="18" charset="0"/>
                <a:cs typeface="Times New Roman" pitchFamily="18" charset="0"/>
              </a:rPr>
              <a:t>μ (shape)</a:t>
            </a:r>
            <a:r>
              <a:rPr lang="en-US" altLang="ko-KR" sz="1900" b="1" dirty="0" smtClean="0">
                <a:solidFill>
                  <a:srgbClr val="FF0000"/>
                </a:solidFill>
                <a:latin typeface="Times New Roman" pitchFamily="18" charset="0"/>
                <a:cs typeface="Times New Roman" pitchFamily="18" charset="0"/>
              </a:rPr>
              <a:t>,  </a:t>
            </a:r>
            <a:r>
              <a:rPr lang="el-GR" altLang="ko-KR" sz="1900" b="1" i="1" dirty="0" smtClean="0">
                <a:solidFill>
                  <a:srgbClr val="FF0000"/>
                </a:solidFill>
                <a:latin typeface="Times New Roman" pitchFamily="18" charset="0"/>
                <a:cs typeface="Times New Roman" pitchFamily="18" charset="0"/>
              </a:rPr>
              <a:t>Λ</a:t>
            </a:r>
            <a:r>
              <a:rPr lang="en-US" altLang="ko-KR" sz="1900" b="1" i="1" dirty="0" smtClean="0">
                <a:solidFill>
                  <a:srgbClr val="FF0000"/>
                </a:solidFill>
                <a:latin typeface="Times New Roman" pitchFamily="18" charset="0"/>
                <a:cs typeface="Times New Roman" pitchFamily="18" charset="0"/>
              </a:rPr>
              <a:t> (slope), </a:t>
            </a:r>
          </a:p>
          <a:p>
            <a:r>
              <a:rPr lang="en-US" altLang="ko-KR" sz="1900" b="1" i="1" dirty="0" smtClean="0">
                <a:solidFill>
                  <a:srgbClr val="FF0000"/>
                </a:solidFill>
                <a:latin typeface="Times New Roman" pitchFamily="18" charset="0"/>
                <a:cs typeface="Times New Roman" pitchFamily="18" charset="0"/>
              </a:rPr>
              <a:t>  </a:t>
            </a:r>
            <a:r>
              <a:rPr lang="en-US" altLang="ko-KR" sz="1900" dirty="0" smtClean="0">
                <a:latin typeface="Times New Roman" pitchFamily="18" charset="0"/>
                <a:cs typeface="Times New Roman" pitchFamily="18" charset="0"/>
              </a:rPr>
              <a:t>which are called </a:t>
            </a:r>
            <a:r>
              <a:rPr lang="en-US" altLang="ko-KR" sz="1900" b="1" dirty="0" smtClean="0">
                <a:latin typeface="Times New Roman" pitchFamily="18" charset="0"/>
                <a:cs typeface="Times New Roman" pitchFamily="18" charset="0"/>
              </a:rPr>
              <a:t>DSD parameters</a:t>
            </a:r>
            <a:r>
              <a:rPr lang="en-US" altLang="ko-KR" sz="1900" dirty="0" smtClean="0">
                <a:latin typeface="Times New Roman" pitchFamily="18" charset="0"/>
                <a:cs typeface="Times New Roman" pitchFamily="18" charset="0"/>
              </a:rPr>
              <a:t>.</a:t>
            </a:r>
          </a:p>
        </p:txBody>
      </p:sp>
      <p:sp>
        <p:nvSpPr>
          <p:cNvPr id="5" name="TextBox 4"/>
          <p:cNvSpPr txBox="1"/>
          <p:nvPr/>
        </p:nvSpPr>
        <p:spPr>
          <a:xfrm>
            <a:off x="534555" y="2420888"/>
            <a:ext cx="7560840" cy="384721"/>
          </a:xfrm>
          <a:prstGeom prst="rect">
            <a:avLst/>
          </a:prstGeom>
          <a:noFill/>
        </p:spPr>
        <p:txBody>
          <a:bodyPr wrap="square" rtlCol="0">
            <a:spAutoFit/>
          </a:bodyPr>
          <a:lstStyle/>
          <a:p>
            <a:r>
              <a:rPr lang="en-US" altLang="ko-KR" dirty="0" smtClean="0">
                <a:latin typeface="Times New Roman" pitchFamily="18" charset="0"/>
                <a:cs typeface="Times New Roman" pitchFamily="18" charset="0"/>
              </a:rPr>
              <a:t>: </a:t>
            </a:r>
            <a:r>
              <a:rPr lang="en-US" altLang="ko-KR" sz="1900" dirty="0" smtClean="0">
                <a:latin typeface="Times New Roman" pitchFamily="18" charset="0"/>
                <a:cs typeface="Times New Roman" pitchFamily="18" charset="0"/>
              </a:rPr>
              <a:t>can describe the fluctuations of the DSDs on small time scales and spaces.</a:t>
            </a:r>
          </a:p>
        </p:txBody>
      </p:sp>
      <p:sp>
        <p:nvSpPr>
          <p:cNvPr id="6" name="TextBox 5"/>
          <p:cNvSpPr txBox="1"/>
          <p:nvPr/>
        </p:nvSpPr>
        <p:spPr>
          <a:xfrm>
            <a:off x="606563" y="1196752"/>
            <a:ext cx="3605218" cy="384721"/>
          </a:xfrm>
          <a:prstGeom prst="rect">
            <a:avLst/>
          </a:prstGeom>
          <a:noFill/>
        </p:spPr>
        <p:txBody>
          <a:bodyPr wrap="none" rtlCol="0">
            <a:spAutoFit/>
          </a:bodyPr>
          <a:lstStyle/>
          <a:p>
            <a:r>
              <a:rPr lang="en-US" altLang="ko-KR" sz="1900" dirty="0" smtClean="0">
                <a:latin typeface="Times New Roman" pitchFamily="18" charset="0"/>
                <a:cs typeface="Times New Roman" pitchFamily="18" charset="0"/>
              </a:rPr>
              <a:t>We use a gamma DSD of the form:</a:t>
            </a:r>
            <a:endParaRPr lang="ko-KR" altLang="en-US" sz="1900" dirty="0">
              <a:latin typeface="Times New Roman" pitchFamily="18" charset="0"/>
              <a:cs typeface="Times New Roman" pitchFamily="18" charset="0"/>
            </a:endParaRPr>
          </a:p>
        </p:txBody>
      </p:sp>
      <p:sp>
        <p:nvSpPr>
          <p:cNvPr id="22" name="직사각형 21"/>
          <p:cNvSpPr/>
          <p:nvPr/>
        </p:nvSpPr>
        <p:spPr>
          <a:xfrm>
            <a:off x="3635896" y="5373216"/>
            <a:ext cx="1152128" cy="276999"/>
          </a:xfrm>
          <a:prstGeom prst="rect">
            <a:avLst/>
          </a:prstGeom>
        </p:spPr>
        <p:txBody>
          <a:bodyPr wrap="square">
            <a:spAutoFit/>
          </a:bodyPr>
          <a:lstStyle/>
          <a:p>
            <a:r>
              <a:rPr lang="en-US" altLang="ko-KR" sz="1200" dirty="0" smtClean="0">
                <a:latin typeface="Times New Roman" pitchFamily="18" charset="0"/>
                <a:cs typeface="Times New Roman" pitchFamily="18" charset="0"/>
              </a:rPr>
              <a:t>Decrease of </a:t>
            </a:r>
            <a:r>
              <a:rPr lang="el-GR" altLang="ko-KR" sz="1200" i="1" dirty="0" smtClean="0">
                <a:latin typeface="Times New Roman" pitchFamily="18" charset="0"/>
                <a:cs typeface="Times New Roman" pitchFamily="18" charset="0"/>
              </a:rPr>
              <a:t>Λ</a:t>
            </a:r>
            <a:r>
              <a:rPr lang="en-US" altLang="ko-KR" sz="1200" i="1" dirty="0" smtClean="0">
                <a:latin typeface="Times New Roman" pitchFamily="18" charset="0"/>
                <a:cs typeface="Times New Roman" pitchFamily="18" charset="0"/>
              </a:rPr>
              <a:t> </a:t>
            </a:r>
            <a:endParaRPr lang="ko-KR" altLang="en-US" sz="1200" dirty="0"/>
          </a:p>
        </p:txBody>
      </p:sp>
      <p:sp>
        <p:nvSpPr>
          <p:cNvPr id="23" name="직사각형 22"/>
          <p:cNvSpPr/>
          <p:nvPr/>
        </p:nvSpPr>
        <p:spPr>
          <a:xfrm>
            <a:off x="2483768" y="5949280"/>
            <a:ext cx="1152128" cy="276999"/>
          </a:xfrm>
          <a:prstGeom prst="rect">
            <a:avLst/>
          </a:prstGeom>
        </p:spPr>
        <p:txBody>
          <a:bodyPr wrap="square">
            <a:spAutoFit/>
          </a:bodyPr>
          <a:lstStyle/>
          <a:p>
            <a:r>
              <a:rPr lang="en-US" altLang="ko-KR" sz="1200" dirty="0" smtClean="0">
                <a:latin typeface="Times New Roman" pitchFamily="18" charset="0"/>
                <a:cs typeface="Times New Roman" pitchFamily="18" charset="0"/>
              </a:rPr>
              <a:t>Increase of </a:t>
            </a:r>
            <a:r>
              <a:rPr lang="el-GR" altLang="ko-KR" sz="1200" i="1" dirty="0" smtClean="0">
                <a:latin typeface="Times New Roman" pitchFamily="18" charset="0"/>
                <a:cs typeface="Times New Roman" pitchFamily="18" charset="0"/>
              </a:rPr>
              <a:t>Λ</a:t>
            </a:r>
            <a:r>
              <a:rPr lang="en-US" altLang="ko-KR" sz="1200" i="1" dirty="0" smtClean="0">
                <a:latin typeface="Times New Roman" pitchFamily="18" charset="0"/>
                <a:cs typeface="Times New Roman" pitchFamily="18" charset="0"/>
              </a:rPr>
              <a:t> </a:t>
            </a:r>
            <a:endParaRPr lang="ko-KR" altLang="en-US" sz="1200" dirty="0"/>
          </a:p>
        </p:txBody>
      </p:sp>
      <p:sp>
        <p:nvSpPr>
          <p:cNvPr id="26" name="직사각형 25"/>
          <p:cNvSpPr/>
          <p:nvPr/>
        </p:nvSpPr>
        <p:spPr>
          <a:xfrm>
            <a:off x="5364088" y="4221088"/>
            <a:ext cx="455574" cy="292388"/>
          </a:xfrm>
          <a:prstGeom prst="rect">
            <a:avLst/>
          </a:prstGeom>
        </p:spPr>
        <p:txBody>
          <a:bodyPr wrap="none">
            <a:spAutoFit/>
          </a:bodyPr>
          <a:lstStyle/>
          <a:p>
            <a:r>
              <a:rPr lang="en-US" altLang="ko-KR" sz="1300" b="1" i="1" dirty="0" smtClean="0">
                <a:latin typeface="Times New Roman" pitchFamily="18" charset="0"/>
                <a:cs typeface="Times New Roman" pitchFamily="18" charset="0"/>
              </a:rPr>
              <a:t>μ</a:t>
            </a:r>
            <a:r>
              <a:rPr lang="en-US" altLang="ko-KR" sz="1300" b="1" dirty="0" smtClean="0">
                <a:latin typeface="Times New Roman" pitchFamily="18" charset="0"/>
                <a:cs typeface="Times New Roman" pitchFamily="18" charset="0"/>
              </a:rPr>
              <a:t>=0</a:t>
            </a:r>
            <a:endParaRPr lang="ko-KR" altLang="en-US" sz="1300" dirty="0"/>
          </a:p>
        </p:txBody>
      </p:sp>
      <p:sp>
        <p:nvSpPr>
          <p:cNvPr id="27" name="직사각형 26"/>
          <p:cNvSpPr/>
          <p:nvPr/>
        </p:nvSpPr>
        <p:spPr>
          <a:xfrm>
            <a:off x="5329214" y="4864804"/>
            <a:ext cx="538930" cy="292388"/>
          </a:xfrm>
          <a:prstGeom prst="rect">
            <a:avLst/>
          </a:prstGeom>
        </p:spPr>
        <p:txBody>
          <a:bodyPr wrap="none">
            <a:spAutoFit/>
          </a:bodyPr>
          <a:lstStyle/>
          <a:p>
            <a:r>
              <a:rPr lang="en-US" altLang="ko-KR" sz="1300" b="1" i="1" dirty="0" smtClean="0">
                <a:latin typeface="Times New Roman" pitchFamily="18" charset="0"/>
                <a:cs typeface="Times New Roman" pitchFamily="18" charset="0"/>
              </a:rPr>
              <a:t>μ</a:t>
            </a:r>
            <a:r>
              <a:rPr lang="en-US" altLang="ko-KR" sz="1300" b="1" dirty="0" smtClean="0">
                <a:latin typeface="Times New Roman" pitchFamily="18" charset="0"/>
                <a:cs typeface="Times New Roman" pitchFamily="18" charset="0"/>
              </a:rPr>
              <a:t> &gt; 0</a:t>
            </a:r>
            <a:endParaRPr lang="ko-KR" altLang="en-US" sz="1300" dirty="0"/>
          </a:p>
        </p:txBody>
      </p:sp>
      <p:sp>
        <p:nvSpPr>
          <p:cNvPr id="28" name="직사각형 27"/>
          <p:cNvSpPr/>
          <p:nvPr/>
        </p:nvSpPr>
        <p:spPr>
          <a:xfrm>
            <a:off x="5796136" y="4077072"/>
            <a:ext cx="538930" cy="292388"/>
          </a:xfrm>
          <a:prstGeom prst="rect">
            <a:avLst/>
          </a:prstGeom>
        </p:spPr>
        <p:txBody>
          <a:bodyPr wrap="none">
            <a:spAutoFit/>
          </a:bodyPr>
          <a:lstStyle/>
          <a:p>
            <a:r>
              <a:rPr lang="en-US" altLang="ko-KR" sz="1300" b="1" i="1" dirty="0" smtClean="0">
                <a:latin typeface="Times New Roman" pitchFamily="18" charset="0"/>
                <a:cs typeface="Times New Roman" pitchFamily="18" charset="0"/>
              </a:rPr>
              <a:t>μ</a:t>
            </a:r>
            <a:r>
              <a:rPr lang="en-US" altLang="ko-KR" sz="1300" b="1" dirty="0" smtClean="0">
                <a:latin typeface="Times New Roman" pitchFamily="18" charset="0"/>
                <a:cs typeface="Times New Roman" pitchFamily="18" charset="0"/>
              </a:rPr>
              <a:t> &lt; 0</a:t>
            </a:r>
            <a:endParaRPr lang="ko-KR" altLang="en-US" sz="1300" dirty="0"/>
          </a:p>
        </p:txBody>
      </p:sp>
      <p:cxnSp>
        <p:nvCxnSpPr>
          <p:cNvPr id="19" name="직선 화살표 연결선 18"/>
          <p:cNvCxnSpPr/>
          <p:nvPr/>
        </p:nvCxnSpPr>
        <p:spPr>
          <a:xfrm flipH="1">
            <a:off x="7236296" y="3562935"/>
            <a:ext cx="570422" cy="58614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48264" y="4048036"/>
            <a:ext cx="2225289" cy="677108"/>
          </a:xfrm>
          <a:prstGeom prst="rect">
            <a:avLst/>
          </a:prstGeom>
          <a:noFill/>
        </p:spPr>
        <p:txBody>
          <a:bodyPr wrap="none" rtlCol="0">
            <a:spAutoFit/>
          </a:bodyPr>
          <a:lstStyle/>
          <a:p>
            <a:r>
              <a:rPr lang="en-US" altLang="ko-KR" sz="1900" b="1" i="1" dirty="0" smtClean="0">
                <a:solidFill>
                  <a:srgbClr val="FF0000"/>
                </a:solidFill>
                <a:latin typeface="Times New Roman" pitchFamily="18" charset="0"/>
                <a:cs typeface="Times New Roman" pitchFamily="18" charset="0"/>
              </a:rPr>
              <a:t>D</a:t>
            </a:r>
            <a:r>
              <a:rPr lang="en-US" altLang="ko-KR" sz="1900" b="1" i="1" baseline="-25000" dirty="0" smtClean="0">
                <a:solidFill>
                  <a:srgbClr val="FF0000"/>
                </a:solidFill>
                <a:latin typeface="Times New Roman" pitchFamily="18" charset="0"/>
                <a:cs typeface="Times New Roman" pitchFamily="18" charset="0"/>
              </a:rPr>
              <a:t>m</a:t>
            </a:r>
            <a:r>
              <a:rPr lang="en-US" altLang="ko-KR" sz="1900" b="1" i="1" dirty="0" smtClean="0">
                <a:solidFill>
                  <a:srgbClr val="FF0000"/>
                </a:solidFill>
                <a:latin typeface="Times New Roman" pitchFamily="18" charset="0"/>
                <a:cs typeface="Times New Roman" pitchFamily="18" charset="0"/>
              </a:rPr>
              <a:t>  (mass-weighted </a:t>
            </a:r>
          </a:p>
          <a:p>
            <a:r>
              <a:rPr lang="en-US" altLang="ko-KR" sz="1900" b="1" i="1" dirty="0" smtClean="0">
                <a:solidFill>
                  <a:srgbClr val="FF0000"/>
                </a:solidFill>
                <a:latin typeface="Times New Roman" pitchFamily="18" charset="0"/>
                <a:cs typeface="Times New Roman" pitchFamily="18" charset="0"/>
              </a:rPr>
              <a:t>mean diameter)</a:t>
            </a:r>
            <a:endParaRPr lang="ko-KR" altLang="en-US" sz="1900" b="1" i="1" baseline="-25000" dirty="0">
              <a:solidFill>
                <a:srgbClr val="FF0000"/>
              </a:solidFill>
              <a:latin typeface="Times New Roman" pitchFamily="18" charset="0"/>
              <a:cs typeface="Times New Roman" pitchFamily="18" charset="0"/>
            </a:endParaRPr>
          </a:p>
        </p:txBody>
      </p:sp>
      <p:sp>
        <p:nvSpPr>
          <p:cNvPr id="18" name="슬라이드 번호 개체 틀 17"/>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10</a:t>
            </a:fld>
            <a:endParaRPr lang="ko-KR" altLang="en-US">
              <a:solidFill>
                <a:prstClr val="black">
                  <a:tint val="75000"/>
                </a:prstClr>
              </a:solidFill>
            </a:endParaRPr>
          </a:p>
        </p:txBody>
      </p:sp>
      <p:sp>
        <p:nvSpPr>
          <p:cNvPr id="20" name="직사각형 19"/>
          <p:cNvSpPr/>
          <p:nvPr/>
        </p:nvSpPr>
        <p:spPr>
          <a:xfrm>
            <a:off x="0" y="-27384"/>
            <a:ext cx="9144000" cy="792088"/>
          </a:xfrm>
          <a:prstGeom prst="rect">
            <a:avLst/>
          </a:prstGeom>
          <a:blipFill>
            <a:blip r:embed="rId7"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TextBox 23"/>
          <p:cNvSpPr txBox="1"/>
          <p:nvPr/>
        </p:nvSpPr>
        <p:spPr>
          <a:xfrm>
            <a:off x="144016" y="32717"/>
            <a:ext cx="8820472" cy="646331"/>
          </a:xfrm>
          <a:prstGeom prst="rect">
            <a:avLst/>
          </a:prstGeom>
          <a:noFill/>
        </p:spPr>
        <p:txBody>
          <a:bodyPr wrap="square" rtlCol="0">
            <a:spAutoFit/>
          </a:bodyPr>
          <a:lstStyle/>
          <a:p>
            <a:pPr algn="ctr"/>
            <a:r>
              <a:rPr lang="en-US" altLang="ko-KR"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Drop size distribution</a:t>
            </a:r>
            <a:r>
              <a:rPr lang="en-US" altLang="ko-KR" sz="36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6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7"/>
          <p:cNvGraphicFramePr>
            <a:graphicFrameLocks noChangeAspect="1"/>
          </p:cNvGraphicFramePr>
          <p:nvPr/>
        </p:nvGraphicFramePr>
        <p:xfrm>
          <a:off x="464294" y="1268760"/>
          <a:ext cx="3060886" cy="370706"/>
        </p:xfrm>
        <a:graphic>
          <a:graphicData uri="http://schemas.openxmlformats.org/presentationml/2006/ole">
            <mc:AlternateContent xmlns:mc="http://schemas.openxmlformats.org/markup-compatibility/2006">
              <mc:Choice xmlns:v="urn:schemas-microsoft-com:vml" Requires="v">
                <p:oleObj spid="_x0000_s3080" name="수식" r:id="rId4" imgW="1968480" imgH="241200" progId="Equation.3">
                  <p:embed/>
                </p:oleObj>
              </mc:Choice>
              <mc:Fallback>
                <p:oleObj name="수식" r:id="rId4" imgW="1968480" imgH="241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94" y="1268760"/>
                        <a:ext cx="3060886" cy="370706"/>
                      </a:xfrm>
                      <a:prstGeom prst="rect">
                        <a:avLst/>
                      </a:prstGeom>
                      <a:solidFill>
                        <a:srgbClr val="FFFFFF"/>
                      </a:solidFill>
                      <a:ln>
                        <a:noFill/>
                      </a:ln>
                      <a:extLst>
                        <a:ext uri="{91240B29-F687-4F45-9708-019B960494DF}">
                          <a14:hiddenLine xmlns:a14="http://schemas.microsoft.com/office/drawing/2010/main" w="9525">
                            <a:solidFill>
                              <a:srgbClr val="FFFFFF"/>
                            </a:solidFill>
                            <a:miter lim="800000"/>
                            <a:headEnd/>
                            <a:tailEnd/>
                          </a14:hiddenLine>
                        </a:ext>
                      </a:extLst>
                    </p:spPr>
                  </p:pic>
                </p:oleObj>
              </mc:Fallback>
            </mc:AlternateContent>
          </a:graphicData>
        </a:graphic>
      </p:graphicFrame>
      <p:graphicFrame>
        <p:nvGraphicFramePr>
          <p:cNvPr id="15" name="Object 9"/>
          <p:cNvGraphicFramePr>
            <a:graphicFrameLocks noChangeAspect="1"/>
          </p:cNvGraphicFramePr>
          <p:nvPr/>
        </p:nvGraphicFramePr>
        <p:xfrm>
          <a:off x="1195313" y="1844551"/>
          <a:ext cx="4168775" cy="360363"/>
        </p:xfrm>
        <a:graphic>
          <a:graphicData uri="http://schemas.openxmlformats.org/presentationml/2006/ole">
            <mc:AlternateContent xmlns:mc="http://schemas.openxmlformats.org/markup-compatibility/2006">
              <mc:Choice xmlns:v="urn:schemas-microsoft-com:vml" Requires="v">
                <p:oleObj spid="_x0000_s3081" name="수식" r:id="rId6" imgW="2768400" imgH="241200" progId="Equation.3">
                  <p:embed/>
                </p:oleObj>
              </mc:Choice>
              <mc:Fallback>
                <p:oleObj name="수식" r:id="rId6" imgW="2768400" imgH="2412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5313" y="1844551"/>
                        <a:ext cx="4168775" cy="360363"/>
                      </a:xfrm>
                      <a:prstGeom prst="rect">
                        <a:avLst/>
                      </a:prstGeom>
                      <a:solidFill>
                        <a:srgbClr val="FFFFFF"/>
                      </a:solidFill>
                    </p:spPr>
                  </p:pic>
                </p:oleObj>
              </mc:Fallback>
            </mc:AlternateContent>
          </a:graphicData>
        </a:graphic>
      </p:graphicFrame>
      <p:graphicFrame>
        <p:nvGraphicFramePr>
          <p:cNvPr id="17" name="Object 17"/>
          <p:cNvGraphicFramePr>
            <a:graphicFrameLocks noChangeAspect="1"/>
          </p:cNvGraphicFramePr>
          <p:nvPr/>
        </p:nvGraphicFramePr>
        <p:xfrm>
          <a:off x="827584" y="5789799"/>
          <a:ext cx="3888432" cy="663537"/>
        </p:xfrm>
        <a:graphic>
          <a:graphicData uri="http://schemas.openxmlformats.org/presentationml/2006/ole">
            <mc:AlternateContent xmlns:mc="http://schemas.openxmlformats.org/markup-compatibility/2006">
              <mc:Choice xmlns:v="urn:schemas-microsoft-com:vml" Requires="v">
                <p:oleObj spid="_x0000_s3082" name="Equation" r:id="rId8" imgW="2692400" imgH="457200" progId="Equation.3">
                  <p:embed/>
                </p:oleObj>
              </mc:Choice>
              <mc:Fallback>
                <p:oleObj name="Equation" r:id="rId8" imgW="2692400" imgH="45720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584" y="5789799"/>
                        <a:ext cx="3888432" cy="663537"/>
                      </a:xfrm>
                      <a:prstGeom prst="rect">
                        <a:avLst/>
                      </a:prstGeom>
                      <a:solidFill>
                        <a:srgbClr val="FFFFFF"/>
                      </a:solidFill>
                    </p:spPr>
                  </p:pic>
                </p:oleObj>
              </mc:Fallback>
            </mc:AlternateContent>
          </a:graphicData>
        </a:graphic>
      </p:graphicFrame>
      <p:sp>
        <p:nvSpPr>
          <p:cNvPr id="26" name="직사각형 25"/>
          <p:cNvSpPr/>
          <p:nvPr/>
        </p:nvSpPr>
        <p:spPr>
          <a:xfrm>
            <a:off x="320278" y="1196752"/>
            <a:ext cx="3384376" cy="463732"/>
          </a:xfrm>
          <a:prstGeom prst="rect">
            <a:avLst/>
          </a:prstGeom>
          <a:noFill/>
          <a:ln>
            <a:solidFill>
              <a:srgbClr val="0D1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p:cNvSpPr txBox="1"/>
          <p:nvPr/>
        </p:nvSpPr>
        <p:spPr>
          <a:xfrm>
            <a:off x="5808833" y="3730046"/>
            <a:ext cx="1566454" cy="338554"/>
          </a:xfrm>
          <a:prstGeom prst="rect">
            <a:avLst/>
          </a:prstGeom>
          <a:noFill/>
        </p:spPr>
        <p:txBody>
          <a:bodyPr wrap="none" rtlCol="0">
            <a:spAutoFit/>
          </a:bodyPr>
          <a:lstStyle/>
          <a:p>
            <a:r>
              <a:rPr lang="en-US" altLang="ko-KR" sz="1600" dirty="0" smtClean="0">
                <a:latin typeface="Times New Roman" pitchFamily="18" charset="0"/>
                <a:cs typeface="Times New Roman" pitchFamily="18" charset="0"/>
              </a:rPr>
              <a:t>: Gaussian shape</a:t>
            </a:r>
            <a:endParaRPr lang="ko-KR" altLang="en-US" sz="1600" dirty="0">
              <a:latin typeface="Times New Roman" pitchFamily="18" charset="0"/>
              <a:cs typeface="Times New Roman" pitchFamily="18" charset="0"/>
            </a:endParaRPr>
          </a:p>
        </p:txBody>
      </p:sp>
      <p:sp>
        <p:nvSpPr>
          <p:cNvPr id="29" name="TextBox 28"/>
          <p:cNvSpPr txBox="1"/>
          <p:nvPr/>
        </p:nvSpPr>
        <p:spPr>
          <a:xfrm>
            <a:off x="395536" y="2802414"/>
            <a:ext cx="7915628" cy="338554"/>
          </a:xfrm>
          <a:prstGeom prst="rect">
            <a:avLst/>
          </a:prstGeom>
          <a:noFill/>
        </p:spPr>
        <p:txBody>
          <a:bodyPr wrap="none" rtlCol="0">
            <a:spAutoFit/>
          </a:bodyPr>
          <a:lstStyle/>
          <a:p>
            <a:r>
              <a:rPr lang="en-US" altLang="ko-KR" sz="1600" dirty="0" smtClean="0">
                <a:solidFill>
                  <a:srgbClr val="00B050"/>
                </a:solidFill>
                <a:latin typeface="Times New Roman" pitchFamily="18" charset="0"/>
                <a:cs typeface="Times New Roman" pitchFamily="18" charset="0"/>
                <a:sym typeface="Wingdings" pitchFamily="2" charset="2"/>
              </a:rPr>
              <a:t></a:t>
            </a:r>
            <a:r>
              <a:rPr lang="en-US" altLang="ko-KR" sz="1600" dirty="0" smtClean="0">
                <a:latin typeface="Times New Roman" pitchFamily="18" charset="0"/>
                <a:cs typeface="Times New Roman" pitchFamily="18" charset="0"/>
              </a:rPr>
              <a:t> A profiler-observed spectrum consists of clear-air spectrum, Rayleigh spectrum, and Noise.</a:t>
            </a:r>
            <a:endParaRPr lang="ko-KR" altLang="en-US" sz="1600" dirty="0">
              <a:latin typeface="Times New Roman" pitchFamily="18" charset="0"/>
              <a:cs typeface="Times New Roman" pitchFamily="18" charset="0"/>
            </a:endParaRPr>
          </a:p>
        </p:txBody>
      </p:sp>
      <p:grpSp>
        <p:nvGrpSpPr>
          <p:cNvPr id="2" name="그룹 35"/>
          <p:cNvGrpSpPr/>
          <p:nvPr/>
        </p:nvGrpSpPr>
        <p:grpSpPr>
          <a:xfrm>
            <a:off x="820297" y="3557551"/>
            <a:ext cx="4831823" cy="1872208"/>
            <a:chOff x="820297" y="3140968"/>
            <a:chExt cx="5119856" cy="2008214"/>
          </a:xfrm>
        </p:grpSpPr>
        <p:graphicFrame>
          <p:nvGraphicFramePr>
            <p:cNvPr id="16" name="Object 11"/>
            <p:cNvGraphicFramePr>
              <a:graphicFrameLocks noChangeAspect="1"/>
            </p:cNvGraphicFramePr>
            <p:nvPr/>
          </p:nvGraphicFramePr>
          <p:xfrm>
            <a:off x="830967" y="3140968"/>
            <a:ext cx="5109186" cy="747926"/>
          </p:xfrm>
          <a:graphic>
            <a:graphicData uri="http://schemas.openxmlformats.org/presentationml/2006/ole">
              <mc:AlternateContent xmlns:mc="http://schemas.openxmlformats.org/markup-compatibility/2006">
                <mc:Choice xmlns:v="urn:schemas-microsoft-com:vml" Requires="v">
                  <p:oleObj spid="_x0000_s3083" name="Equation" r:id="rId10" imgW="3314700" imgH="482600" progId="Equation.3">
                    <p:embed/>
                  </p:oleObj>
                </mc:Choice>
                <mc:Fallback>
                  <p:oleObj name="Equation" r:id="rId10" imgW="3314700" imgH="482600" progId="Equation.3">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0967" y="3140968"/>
                          <a:ext cx="5109186" cy="747926"/>
                        </a:xfrm>
                        <a:prstGeom prst="rect">
                          <a:avLst/>
                        </a:prstGeom>
                        <a:solidFill>
                          <a:srgbClr val="FFFFFF"/>
                        </a:solidFill>
                      </p:spPr>
                    </p:pic>
                  </p:oleObj>
                </mc:Fallback>
              </mc:AlternateContent>
            </a:graphicData>
          </a:graphic>
        </p:graphicFrame>
        <p:graphicFrame>
          <p:nvGraphicFramePr>
            <p:cNvPr id="18" name="Object 20"/>
            <p:cNvGraphicFramePr>
              <a:graphicFrameLocks noChangeAspect="1"/>
            </p:cNvGraphicFramePr>
            <p:nvPr/>
          </p:nvGraphicFramePr>
          <p:xfrm>
            <a:off x="820297" y="3963413"/>
            <a:ext cx="3126289" cy="371460"/>
          </p:xfrm>
          <a:graphic>
            <a:graphicData uri="http://schemas.openxmlformats.org/presentationml/2006/ole">
              <mc:AlternateContent xmlns:mc="http://schemas.openxmlformats.org/markup-compatibility/2006">
                <mc:Choice xmlns:v="urn:schemas-microsoft-com:vml" Requires="v">
                  <p:oleObj spid="_x0000_s3084" name="Equation" r:id="rId12" imgW="2019300" imgH="241300" progId="Equation.3">
                    <p:embed/>
                  </p:oleObj>
                </mc:Choice>
                <mc:Fallback>
                  <p:oleObj name="Equation" r:id="rId12" imgW="2019300" imgH="241300" progId="Equation.3">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0297" y="3963413"/>
                          <a:ext cx="3126289" cy="3714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22"/>
            <p:cNvGraphicFramePr>
              <a:graphicFrameLocks noChangeAspect="1"/>
            </p:cNvGraphicFramePr>
            <p:nvPr/>
          </p:nvGraphicFramePr>
          <p:xfrm>
            <a:off x="1804838" y="4415649"/>
            <a:ext cx="3433048" cy="733533"/>
          </p:xfrm>
          <a:graphic>
            <a:graphicData uri="http://schemas.openxmlformats.org/presentationml/2006/ole">
              <mc:AlternateContent xmlns:mc="http://schemas.openxmlformats.org/markup-compatibility/2006">
                <mc:Choice xmlns:v="urn:schemas-microsoft-com:vml" Requires="v">
                  <p:oleObj spid="_x0000_s3085" name="Equation" r:id="rId14" imgW="2286000" imgH="482600" progId="Equation.3">
                    <p:embed/>
                  </p:oleObj>
                </mc:Choice>
                <mc:Fallback>
                  <p:oleObj name="Equation" r:id="rId14" imgW="2286000" imgH="482600" progId="Equation.3">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04838" y="4415649"/>
                          <a:ext cx="3433048" cy="7335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타원 29"/>
            <p:cNvSpPr/>
            <p:nvPr/>
          </p:nvSpPr>
          <p:spPr>
            <a:xfrm>
              <a:off x="4526442" y="4505266"/>
              <a:ext cx="720080" cy="504056"/>
            </a:xfrm>
            <a:prstGeom prst="ellipse">
              <a:avLst/>
            </a:prstGeom>
            <a:noFill/>
            <a:ln>
              <a:solidFill>
                <a:srgbClr val="0D1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2" name="직선 화살표 연결선 31"/>
            <p:cNvCxnSpPr/>
            <p:nvPr/>
          </p:nvCxnSpPr>
          <p:spPr>
            <a:xfrm>
              <a:off x="5238327" y="4738937"/>
              <a:ext cx="406490" cy="2515"/>
            </a:xfrm>
            <a:prstGeom prst="straightConnector1">
              <a:avLst/>
            </a:prstGeom>
            <a:ln w="19050">
              <a:solidFill>
                <a:srgbClr val="0D18F3"/>
              </a:solidFill>
              <a:tailEnd type="arrow"/>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5436096" y="4853695"/>
            <a:ext cx="3600400" cy="615553"/>
          </a:xfrm>
          <a:prstGeom prst="rect">
            <a:avLst/>
          </a:prstGeom>
          <a:noFill/>
          <a:ln>
            <a:noFill/>
          </a:ln>
        </p:spPr>
        <p:txBody>
          <a:bodyPr wrap="square" rtlCol="0">
            <a:spAutoFit/>
          </a:bodyPr>
          <a:lstStyle/>
          <a:p>
            <a:r>
              <a:rPr lang="en-US" altLang="ko-KR" sz="1700" b="1" dirty="0" smtClean="0">
                <a:solidFill>
                  <a:srgbClr val="0D18F3"/>
                </a:solidFill>
                <a:latin typeface="Times New Roman" pitchFamily="18" charset="0"/>
                <a:cs typeface="Times New Roman" pitchFamily="18" charset="0"/>
              </a:rPr>
              <a:t>Raindrop size spectra</a:t>
            </a:r>
          </a:p>
          <a:p>
            <a:r>
              <a:rPr lang="en-US" altLang="ko-KR" sz="1700" b="1" dirty="0" smtClean="0">
                <a:solidFill>
                  <a:srgbClr val="0D18F3"/>
                </a:solidFill>
                <a:latin typeface="Times New Roman" pitchFamily="18" charset="0"/>
                <a:cs typeface="Times New Roman" pitchFamily="18" charset="0"/>
              </a:rPr>
              <a:t>(i.e., hydrometeor size distribution) </a:t>
            </a:r>
            <a:endParaRPr lang="ko-KR" altLang="en-US" sz="1700" b="1" dirty="0">
              <a:solidFill>
                <a:srgbClr val="0D18F3"/>
              </a:solidFill>
              <a:latin typeface="Times New Roman" pitchFamily="18" charset="0"/>
              <a:cs typeface="Times New Roman" pitchFamily="18" charset="0"/>
            </a:endParaRPr>
          </a:p>
        </p:txBody>
      </p:sp>
      <p:sp>
        <p:nvSpPr>
          <p:cNvPr id="24" name="슬라이드 번호 개체 틀 23"/>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11</a:t>
            </a:fld>
            <a:endParaRPr lang="ko-KR" altLang="en-US">
              <a:solidFill>
                <a:prstClr val="black">
                  <a:tint val="75000"/>
                </a:prstClr>
              </a:solidFill>
            </a:endParaRPr>
          </a:p>
        </p:txBody>
      </p:sp>
      <p:sp>
        <p:nvSpPr>
          <p:cNvPr id="20" name="직사각형 19"/>
          <p:cNvSpPr/>
          <p:nvPr/>
        </p:nvSpPr>
        <p:spPr>
          <a:xfrm>
            <a:off x="0" y="-27384"/>
            <a:ext cx="9144000" cy="792088"/>
          </a:xfrm>
          <a:prstGeom prst="rect">
            <a:avLst/>
          </a:prstGeom>
          <a:blipFill>
            <a:blip r:embed="rId16"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TextBox 27"/>
          <p:cNvSpPr txBox="1"/>
          <p:nvPr/>
        </p:nvSpPr>
        <p:spPr>
          <a:xfrm>
            <a:off x="144016" y="32717"/>
            <a:ext cx="8820472" cy="646331"/>
          </a:xfrm>
          <a:prstGeom prst="rect">
            <a:avLst/>
          </a:prstGeom>
          <a:noFill/>
        </p:spPr>
        <p:txBody>
          <a:bodyPr wrap="square" rtlCol="0">
            <a:spAutoFit/>
          </a:bodyPr>
          <a:lstStyle/>
          <a:p>
            <a:pPr algn="ctr"/>
            <a:r>
              <a:rPr lang="en-US" altLang="ko-KR"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Spectra method (SAM model)</a:t>
            </a:r>
            <a:r>
              <a:rPr lang="en-US" altLang="ko-KR" sz="36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6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5" name="그림 24" descr="sample_spectrum_best.tif"/>
          <p:cNvPicPr>
            <a:picLocks noChangeAspect="1"/>
          </p:cNvPicPr>
          <p:nvPr/>
        </p:nvPicPr>
        <p:blipFill>
          <a:blip r:embed="rId17" cstate="print"/>
          <a:stretch>
            <a:fillRect/>
          </a:stretch>
        </p:blipFill>
        <p:spPr>
          <a:xfrm>
            <a:off x="5504858" y="908720"/>
            <a:ext cx="3531638" cy="1728192"/>
          </a:xfrm>
          <a:prstGeom prst="rect">
            <a:avLst/>
          </a:prstGeom>
        </p:spPr>
      </p:pic>
      <p:sp>
        <p:nvSpPr>
          <p:cNvPr id="31" name="TextBox 30"/>
          <p:cNvSpPr txBox="1"/>
          <p:nvPr/>
        </p:nvSpPr>
        <p:spPr>
          <a:xfrm>
            <a:off x="5813858" y="4314582"/>
            <a:ext cx="1321196" cy="338554"/>
          </a:xfrm>
          <a:prstGeom prst="rect">
            <a:avLst/>
          </a:prstGeom>
          <a:noFill/>
        </p:spPr>
        <p:txBody>
          <a:bodyPr wrap="none" rtlCol="0">
            <a:spAutoFit/>
          </a:bodyPr>
          <a:lstStyle/>
          <a:p>
            <a:r>
              <a:rPr lang="en-US" altLang="ko-KR" sz="1600" dirty="0" smtClean="0">
                <a:latin typeface="Times New Roman" pitchFamily="18" charset="0"/>
                <a:cs typeface="Times New Roman" pitchFamily="18" charset="0"/>
              </a:rPr>
              <a:t>: Convolution</a:t>
            </a:r>
            <a:endParaRPr lang="ko-KR" alt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34" descr="C:\Documents and Settings\june\바탕 화면\eq1.jpg"/>
          <p:cNvPicPr>
            <a:picLocks noChangeAspect="1" noChangeArrowheads="1"/>
          </p:cNvPicPr>
          <p:nvPr/>
        </p:nvPicPr>
        <p:blipFill>
          <a:blip r:embed="rId3" cstate="print"/>
          <a:srcRect/>
          <a:stretch>
            <a:fillRect/>
          </a:stretch>
        </p:blipFill>
        <p:spPr bwMode="auto">
          <a:xfrm>
            <a:off x="6804248" y="4869160"/>
            <a:ext cx="1738370" cy="1760562"/>
          </a:xfrm>
          <a:prstGeom prst="rect">
            <a:avLst/>
          </a:prstGeom>
          <a:noFill/>
        </p:spPr>
      </p:pic>
      <p:pic>
        <p:nvPicPr>
          <p:cNvPr id="61" name="Picture 35" descr="C:\Documents and Settings\june\바탕 화면\eq2.jpg"/>
          <p:cNvPicPr>
            <a:picLocks noChangeAspect="1" noChangeArrowheads="1"/>
          </p:cNvPicPr>
          <p:nvPr/>
        </p:nvPicPr>
        <p:blipFill>
          <a:blip r:embed="rId4" cstate="print"/>
          <a:srcRect r="14839"/>
          <a:stretch>
            <a:fillRect/>
          </a:stretch>
        </p:blipFill>
        <p:spPr bwMode="auto">
          <a:xfrm>
            <a:off x="6228184" y="764704"/>
            <a:ext cx="2741143" cy="3895316"/>
          </a:xfrm>
          <a:prstGeom prst="rect">
            <a:avLst/>
          </a:prstGeom>
          <a:noFill/>
        </p:spPr>
      </p:pic>
      <p:sp>
        <p:nvSpPr>
          <p:cNvPr id="7" name="슬라이드 번호 개체 틀 6"/>
          <p:cNvSpPr>
            <a:spLocks noGrp="1"/>
          </p:cNvSpPr>
          <p:nvPr>
            <p:ph type="sldNum" sz="quarter" idx="11"/>
          </p:nvPr>
        </p:nvSpPr>
        <p:spPr>
          <a:xfrm>
            <a:off x="7092280" y="6356350"/>
            <a:ext cx="2895600" cy="365125"/>
          </a:xfrm>
        </p:spPr>
        <p:txBody>
          <a:bodyPr/>
          <a:lstStyle/>
          <a:p>
            <a:fld id="{03C1FE49-9268-430A-925C-5EE78668DAFD}" type="slidenum">
              <a:rPr lang="ko-KR" altLang="en-US" smtClean="0"/>
              <a:pPr/>
              <a:t>12</a:t>
            </a:fld>
            <a:endParaRPr lang="ko-KR" altLang="en-US" dirty="0"/>
          </a:p>
        </p:txBody>
      </p:sp>
      <p:sp>
        <p:nvSpPr>
          <p:cNvPr id="8" name="타원 7"/>
          <p:cNvSpPr/>
          <p:nvPr/>
        </p:nvSpPr>
        <p:spPr bwMode="auto">
          <a:xfrm>
            <a:off x="123528" y="4509120"/>
            <a:ext cx="1800200" cy="1008112"/>
          </a:xfrm>
          <a:prstGeom prst="ellipse">
            <a:avLst/>
          </a:prstGeom>
          <a:solidFill>
            <a:srgbClr val="83FD92"/>
          </a:solidFill>
          <a:ln w="19050">
            <a:noFill/>
            <a:round/>
            <a:headEnd/>
            <a:tailEnd/>
          </a:ln>
          <a:effectLst/>
          <a:scene3d>
            <a:camera prst="orthographicFront"/>
            <a:lightRig rig="threePt" dir="t">
              <a:rot lat="0" lon="0" rev="0"/>
            </a:lightRig>
          </a:scene3d>
          <a:sp3d>
            <a:bevelT w="127000" h="107950"/>
            <a:bevelB w="0" h="0"/>
          </a:sp3d>
        </p:spPr>
        <p:txBody>
          <a:bodyPr wrap="none" rtlCol="0" anchor="ctr"/>
          <a:lstStyle/>
          <a:p>
            <a:pPr algn="ctr"/>
            <a:endParaRPr lang="ko-KR" altLang="en-US" dirty="0">
              <a:latin typeface="Arial" pitchFamily="34" charset="0"/>
              <a:cs typeface="Arial" pitchFamily="34" charset="0"/>
            </a:endParaRPr>
          </a:p>
        </p:txBody>
      </p:sp>
      <p:sp>
        <p:nvSpPr>
          <p:cNvPr id="9" name="타원 8"/>
          <p:cNvSpPr/>
          <p:nvPr/>
        </p:nvSpPr>
        <p:spPr bwMode="auto">
          <a:xfrm>
            <a:off x="2195239" y="4509120"/>
            <a:ext cx="1800200" cy="1008112"/>
          </a:xfrm>
          <a:prstGeom prst="ellipse">
            <a:avLst/>
          </a:prstGeom>
          <a:solidFill>
            <a:srgbClr val="83FD92"/>
          </a:solidFill>
          <a:ln w="19050">
            <a:noFill/>
            <a:round/>
            <a:headEnd/>
            <a:tailEnd/>
          </a:ln>
          <a:effectLst/>
          <a:scene3d>
            <a:camera prst="orthographicFront"/>
            <a:lightRig rig="threePt" dir="t">
              <a:rot lat="0" lon="0" rev="0"/>
            </a:lightRig>
          </a:scene3d>
          <a:sp3d>
            <a:bevelT w="127000" h="107950"/>
            <a:bevelB w="0" h="0"/>
          </a:sp3d>
        </p:spPr>
        <p:txBody>
          <a:bodyPr wrap="none" rtlCol="0" anchor="ctr"/>
          <a:lstStyle/>
          <a:p>
            <a:pPr algn="ctr"/>
            <a:endParaRPr lang="ko-KR" altLang="en-US" dirty="0">
              <a:latin typeface="Arial" pitchFamily="34" charset="0"/>
              <a:cs typeface="Arial" pitchFamily="34" charset="0"/>
            </a:endParaRPr>
          </a:p>
        </p:txBody>
      </p:sp>
      <p:sp>
        <p:nvSpPr>
          <p:cNvPr id="11" name="타원 10"/>
          <p:cNvSpPr/>
          <p:nvPr/>
        </p:nvSpPr>
        <p:spPr bwMode="auto">
          <a:xfrm>
            <a:off x="4283471" y="4509120"/>
            <a:ext cx="1800200" cy="1008112"/>
          </a:xfrm>
          <a:prstGeom prst="ellipse">
            <a:avLst/>
          </a:prstGeom>
          <a:solidFill>
            <a:srgbClr val="83FD92"/>
          </a:solidFill>
          <a:ln w="19050">
            <a:noFill/>
            <a:round/>
            <a:headEnd/>
            <a:tailEnd/>
          </a:ln>
          <a:effectLst/>
          <a:scene3d>
            <a:camera prst="orthographicFront"/>
            <a:lightRig rig="threePt" dir="t">
              <a:rot lat="0" lon="0" rev="0"/>
            </a:lightRig>
          </a:scene3d>
          <a:sp3d>
            <a:bevelT w="127000" h="107950"/>
            <a:bevelB w="0" h="0"/>
          </a:sp3d>
        </p:spPr>
        <p:txBody>
          <a:bodyPr wrap="none" rtlCol="0" anchor="ctr"/>
          <a:lstStyle/>
          <a:p>
            <a:pPr algn="ctr"/>
            <a:endParaRPr lang="ko-KR" altLang="en-US" dirty="0">
              <a:latin typeface="Arial" pitchFamily="34" charset="0"/>
              <a:cs typeface="Arial" pitchFamily="34" charset="0"/>
            </a:endParaRPr>
          </a:p>
        </p:txBody>
      </p:sp>
      <p:sp>
        <p:nvSpPr>
          <p:cNvPr id="16" name="TextBox 15"/>
          <p:cNvSpPr txBox="1"/>
          <p:nvPr/>
        </p:nvSpPr>
        <p:spPr>
          <a:xfrm>
            <a:off x="5243822" y="2744546"/>
            <a:ext cx="1454244" cy="369332"/>
          </a:xfrm>
          <a:prstGeom prst="rect">
            <a:avLst/>
          </a:prstGeom>
          <a:noFill/>
        </p:spPr>
        <p:txBody>
          <a:bodyPr wrap="none" rtlCol="0">
            <a:spAutoFit/>
          </a:bodyPr>
          <a:lstStyle/>
          <a:p>
            <a:r>
              <a:rPr lang="en-US" altLang="ko-KR" b="1" dirty="0" smtClean="0">
                <a:latin typeface="Arial" pitchFamily="34" charset="0"/>
                <a:cs typeface="Arial" pitchFamily="34" charset="0"/>
              </a:rPr>
              <a:t>Noise level </a:t>
            </a:r>
            <a:endParaRPr lang="ko-KR" altLang="en-US" b="1" dirty="0">
              <a:latin typeface="Arial" pitchFamily="34" charset="0"/>
              <a:cs typeface="Arial" pitchFamily="34" charset="0"/>
            </a:endParaRPr>
          </a:p>
        </p:txBody>
      </p:sp>
      <p:pic>
        <p:nvPicPr>
          <p:cNvPr id="2" name="Picture 4" descr="wpr-spectrum"/>
          <p:cNvPicPr>
            <a:picLocks noChangeAspect="1" noChangeArrowheads="1"/>
          </p:cNvPicPr>
          <p:nvPr/>
        </p:nvPicPr>
        <p:blipFill>
          <a:blip r:embed="rId5" cstate="print"/>
          <a:srcRect l="42094" t="11187" r="24271"/>
          <a:stretch>
            <a:fillRect/>
          </a:stretch>
        </p:blipFill>
        <p:spPr bwMode="auto">
          <a:xfrm>
            <a:off x="1187127" y="1167064"/>
            <a:ext cx="3744416" cy="2621977"/>
          </a:xfrm>
          <a:prstGeom prst="rect">
            <a:avLst/>
          </a:prstGeom>
          <a:noFill/>
        </p:spPr>
      </p:pic>
      <p:cxnSp>
        <p:nvCxnSpPr>
          <p:cNvPr id="34" name="직선 화살표 연결선 33"/>
          <p:cNvCxnSpPr/>
          <p:nvPr/>
        </p:nvCxnSpPr>
        <p:spPr>
          <a:xfrm flipH="1">
            <a:off x="3189250" y="2947916"/>
            <a:ext cx="290929" cy="149473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직선 화살표 연결선 37"/>
          <p:cNvCxnSpPr/>
          <p:nvPr/>
        </p:nvCxnSpPr>
        <p:spPr>
          <a:xfrm flipH="1">
            <a:off x="1530102" y="2934269"/>
            <a:ext cx="1956901" cy="15634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직선 화살표 연결선 40"/>
          <p:cNvCxnSpPr/>
          <p:nvPr/>
        </p:nvCxnSpPr>
        <p:spPr>
          <a:xfrm>
            <a:off x="3480179" y="2934269"/>
            <a:ext cx="1383673" cy="150629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직사각형 55"/>
          <p:cNvSpPr/>
          <p:nvPr/>
        </p:nvSpPr>
        <p:spPr>
          <a:xfrm>
            <a:off x="1763291" y="4663500"/>
            <a:ext cx="2736304" cy="584775"/>
          </a:xfrm>
          <a:prstGeom prst="rect">
            <a:avLst/>
          </a:prstGeom>
        </p:spPr>
        <p:txBody>
          <a:bodyPr wrap="square">
            <a:spAutoFit/>
          </a:bodyPr>
          <a:lstStyle/>
          <a:p>
            <a:pPr algn="ctr"/>
            <a:r>
              <a:rPr lang="en-US" altLang="ko-KR" sz="1600" dirty="0" smtClean="0">
                <a:latin typeface="Arial" pitchFamily="34" charset="0"/>
                <a:cs typeface="Arial" pitchFamily="34" charset="0"/>
              </a:rPr>
              <a:t>1</a:t>
            </a:r>
            <a:r>
              <a:rPr lang="en-US" altLang="ko-KR" sz="1600" baseline="30000" dirty="0" smtClean="0">
                <a:latin typeface="Arial" pitchFamily="34" charset="0"/>
                <a:cs typeface="Arial" pitchFamily="34" charset="0"/>
              </a:rPr>
              <a:t>st</a:t>
            </a:r>
            <a:r>
              <a:rPr lang="en-US" altLang="ko-KR" sz="1600" dirty="0" smtClean="0">
                <a:latin typeface="Arial" pitchFamily="34" charset="0"/>
                <a:cs typeface="Arial" pitchFamily="34" charset="0"/>
              </a:rPr>
              <a:t> moment :</a:t>
            </a:r>
          </a:p>
          <a:p>
            <a:pPr algn="ctr"/>
            <a:r>
              <a:rPr lang="en-US" altLang="ko-KR" sz="1600" dirty="0" smtClean="0">
                <a:latin typeface="Arial" pitchFamily="34" charset="0"/>
                <a:cs typeface="Arial" pitchFamily="34" charset="0"/>
              </a:rPr>
              <a:t>Doppler velocity</a:t>
            </a:r>
            <a:endParaRPr lang="ko-KR" altLang="en-US" sz="1600" dirty="0">
              <a:latin typeface="Arial" pitchFamily="34" charset="0"/>
              <a:cs typeface="Arial" pitchFamily="34" charset="0"/>
            </a:endParaRPr>
          </a:p>
        </p:txBody>
      </p:sp>
      <p:sp>
        <p:nvSpPr>
          <p:cNvPr id="57" name="직사각형 56"/>
          <p:cNvSpPr/>
          <p:nvPr/>
        </p:nvSpPr>
        <p:spPr>
          <a:xfrm>
            <a:off x="3813176" y="4666409"/>
            <a:ext cx="2808312" cy="584775"/>
          </a:xfrm>
          <a:prstGeom prst="rect">
            <a:avLst/>
          </a:prstGeom>
        </p:spPr>
        <p:txBody>
          <a:bodyPr wrap="square">
            <a:spAutoFit/>
          </a:bodyPr>
          <a:lstStyle/>
          <a:p>
            <a:pPr algn="ctr"/>
            <a:r>
              <a:rPr lang="en-US" altLang="ko-KR" sz="1600" dirty="0" smtClean="0">
                <a:latin typeface="Arial" pitchFamily="34" charset="0"/>
                <a:cs typeface="Arial" pitchFamily="34" charset="0"/>
              </a:rPr>
              <a:t>2</a:t>
            </a:r>
            <a:r>
              <a:rPr lang="en-US" altLang="ko-KR" sz="1600" baseline="30000" dirty="0" smtClean="0">
                <a:latin typeface="Arial" pitchFamily="34" charset="0"/>
                <a:cs typeface="Arial" pitchFamily="34" charset="0"/>
              </a:rPr>
              <a:t>nd</a:t>
            </a:r>
            <a:r>
              <a:rPr lang="en-US" altLang="ko-KR" sz="1600" dirty="0" smtClean="0">
                <a:latin typeface="Arial" pitchFamily="34" charset="0"/>
                <a:cs typeface="Arial" pitchFamily="34" charset="0"/>
              </a:rPr>
              <a:t> moment : </a:t>
            </a:r>
          </a:p>
          <a:p>
            <a:pPr algn="ctr"/>
            <a:r>
              <a:rPr lang="en-US" altLang="ko-KR" sz="1600" dirty="0" smtClean="0">
                <a:latin typeface="Arial" pitchFamily="34" charset="0"/>
                <a:cs typeface="Arial" pitchFamily="34" charset="0"/>
              </a:rPr>
              <a:t>Spectral width</a:t>
            </a:r>
            <a:endParaRPr lang="ko-KR" altLang="en-US" sz="1600" dirty="0">
              <a:latin typeface="Arial" pitchFamily="34" charset="0"/>
              <a:cs typeface="Arial" pitchFamily="34" charset="0"/>
            </a:endParaRPr>
          </a:p>
        </p:txBody>
      </p:sp>
      <p:sp>
        <p:nvSpPr>
          <p:cNvPr id="58" name="직사각형 57"/>
          <p:cNvSpPr/>
          <p:nvPr/>
        </p:nvSpPr>
        <p:spPr>
          <a:xfrm>
            <a:off x="-137796" y="4607699"/>
            <a:ext cx="2376264" cy="830997"/>
          </a:xfrm>
          <a:prstGeom prst="rect">
            <a:avLst/>
          </a:prstGeom>
        </p:spPr>
        <p:txBody>
          <a:bodyPr wrap="square">
            <a:spAutoFit/>
          </a:bodyPr>
          <a:lstStyle/>
          <a:p>
            <a:pPr algn="ctr"/>
            <a:r>
              <a:rPr lang="en-US" altLang="ko-KR" sz="1600" dirty="0" smtClean="0">
                <a:latin typeface="Arial" pitchFamily="34" charset="0"/>
                <a:cs typeface="Arial" pitchFamily="34" charset="0"/>
              </a:rPr>
              <a:t>0</a:t>
            </a:r>
            <a:r>
              <a:rPr lang="en-US" altLang="ko-KR" sz="1600" baseline="30000" dirty="0" smtClean="0">
                <a:latin typeface="Arial" pitchFamily="34" charset="0"/>
                <a:cs typeface="Arial" pitchFamily="34" charset="0"/>
              </a:rPr>
              <a:t>th</a:t>
            </a:r>
            <a:r>
              <a:rPr lang="en-US" altLang="ko-KR" sz="1600" dirty="0" smtClean="0">
                <a:latin typeface="Arial" pitchFamily="34" charset="0"/>
                <a:cs typeface="Arial" pitchFamily="34" charset="0"/>
              </a:rPr>
              <a:t> moment :</a:t>
            </a:r>
          </a:p>
          <a:p>
            <a:pPr algn="ctr"/>
            <a:r>
              <a:rPr lang="en-US" altLang="ko-KR" sz="1600" dirty="0" smtClean="0">
                <a:latin typeface="Arial" pitchFamily="34" charset="0"/>
                <a:cs typeface="Arial" pitchFamily="34" charset="0"/>
              </a:rPr>
              <a:t>Signal to Noise</a:t>
            </a:r>
          </a:p>
          <a:p>
            <a:pPr algn="ctr"/>
            <a:r>
              <a:rPr lang="en-US" altLang="ko-KR" sz="1600" dirty="0" smtClean="0">
                <a:latin typeface="Arial" pitchFamily="34" charset="0"/>
                <a:cs typeface="Arial" pitchFamily="34" charset="0"/>
              </a:rPr>
              <a:t>Ratio</a:t>
            </a:r>
            <a:endParaRPr lang="ko-KR" altLang="en-US" sz="1600" dirty="0">
              <a:latin typeface="Arial" pitchFamily="34" charset="0"/>
              <a:cs typeface="Arial" pitchFamily="34" charset="0"/>
            </a:endParaRPr>
          </a:p>
        </p:txBody>
      </p:sp>
      <p:cxnSp>
        <p:nvCxnSpPr>
          <p:cNvPr id="18" name="직선 화살표 연결선 17"/>
          <p:cNvCxnSpPr/>
          <p:nvPr/>
        </p:nvCxnSpPr>
        <p:spPr bwMode="auto">
          <a:xfrm>
            <a:off x="4673352" y="2944022"/>
            <a:ext cx="576064"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65" name="TextBox 64"/>
          <p:cNvSpPr txBox="1"/>
          <p:nvPr/>
        </p:nvSpPr>
        <p:spPr>
          <a:xfrm>
            <a:off x="395536" y="5949280"/>
            <a:ext cx="6480720" cy="584775"/>
          </a:xfrm>
          <a:prstGeom prst="rect">
            <a:avLst/>
          </a:prstGeom>
          <a:noFill/>
        </p:spPr>
        <p:txBody>
          <a:bodyPr wrap="square" rtlCol="0">
            <a:spAutoFit/>
          </a:bodyPr>
          <a:lstStyle/>
          <a:p>
            <a:r>
              <a:rPr lang="en-US" altLang="ko-KR" sz="1600" dirty="0" err="1" smtClean="0">
                <a:latin typeface="Arial" pitchFamily="34" charset="0"/>
                <a:cs typeface="Arial" pitchFamily="34" charset="0"/>
              </a:rPr>
              <a:t>Hilderbrand</a:t>
            </a:r>
            <a:r>
              <a:rPr lang="en-US" altLang="ko-KR" sz="1600" dirty="0" smtClean="0">
                <a:latin typeface="Arial" pitchFamily="34" charset="0"/>
                <a:cs typeface="Arial" pitchFamily="34" charset="0"/>
              </a:rPr>
              <a:t> and </a:t>
            </a:r>
            <a:r>
              <a:rPr lang="en-US" altLang="ko-KR" sz="1600" dirty="0" err="1" smtClean="0">
                <a:latin typeface="Arial" pitchFamily="34" charset="0"/>
                <a:cs typeface="Arial" pitchFamily="34" charset="0"/>
              </a:rPr>
              <a:t>Sekhon</a:t>
            </a:r>
            <a:r>
              <a:rPr lang="en-US" altLang="ko-KR" sz="1600" dirty="0" smtClean="0">
                <a:latin typeface="Arial" pitchFamily="34" charset="0"/>
                <a:cs typeface="Arial" pitchFamily="34" charset="0"/>
              </a:rPr>
              <a:t> (1974) method was used for detecting the noise level.</a:t>
            </a:r>
          </a:p>
        </p:txBody>
      </p:sp>
      <p:cxnSp>
        <p:nvCxnSpPr>
          <p:cNvPr id="70" name="직선 연결선 69"/>
          <p:cNvCxnSpPr/>
          <p:nvPr/>
        </p:nvCxnSpPr>
        <p:spPr>
          <a:xfrm>
            <a:off x="1185062" y="1161763"/>
            <a:ext cx="0" cy="2160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rot="10800000">
            <a:off x="755576" y="1509503"/>
            <a:ext cx="415498" cy="1504579"/>
          </a:xfrm>
          <a:prstGeom prst="rect">
            <a:avLst/>
          </a:prstGeom>
          <a:noFill/>
        </p:spPr>
        <p:txBody>
          <a:bodyPr vert="eaVert" wrap="none" rtlCol="0">
            <a:spAutoFit/>
          </a:bodyPr>
          <a:lstStyle/>
          <a:p>
            <a:r>
              <a:rPr lang="en-US" altLang="ko-KR" sz="1500" b="1" dirty="0" smtClean="0">
                <a:latin typeface="Arial" pitchFamily="34" charset="0"/>
                <a:cs typeface="Arial" pitchFamily="34" charset="0"/>
              </a:rPr>
              <a:t>Spectral values</a:t>
            </a:r>
            <a:endParaRPr lang="ko-KR" altLang="en-US" sz="1500" b="1" dirty="0">
              <a:latin typeface="Arial" pitchFamily="34" charset="0"/>
              <a:cs typeface="Arial" pitchFamily="34" charset="0"/>
            </a:endParaRPr>
          </a:p>
        </p:txBody>
      </p:sp>
      <p:sp>
        <p:nvSpPr>
          <p:cNvPr id="28" name="직사각형 27"/>
          <p:cNvSpPr/>
          <p:nvPr/>
        </p:nvSpPr>
        <p:spPr>
          <a:xfrm>
            <a:off x="0" y="-27384"/>
            <a:ext cx="9144000" cy="792088"/>
          </a:xfrm>
          <a:prstGeom prst="rect">
            <a:avLst/>
          </a:prstGeom>
          <a:blipFill>
            <a:blip r:embed="rId6"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TextBox 28"/>
          <p:cNvSpPr txBox="1"/>
          <p:nvPr/>
        </p:nvSpPr>
        <p:spPr>
          <a:xfrm>
            <a:off x="144016" y="32717"/>
            <a:ext cx="8820472" cy="646331"/>
          </a:xfrm>
          <a:prstGeom prst="rect">
            <a:avLst/>
          </a:prstGeom>
          <a:noFill/>
        </p:spPr>
        <p:txBody>
          <a:bodyPr wrap="square" rtlCol="0">
            <a:spAutoFit/>
          </a:bodyPr>
          <a:lstStyle/>
          <a:p>
            <a:pPr algn="ctr"/>
            <a:r>
              <a:rPr lang="en-US" altLang="ko-KR"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Noise level estimation</a:t>
            </a:r>
            <a:r>
              <a:rPr lang="en-US" altLang="ko-KR" sz="36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6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45" name="그룹 44"/>
          <p:cNvGrpSpPr/>
          <p:nvPr/>
        </p:nvGrpSpPr>
        <p:grpSpPr>
          <a:xfrm>
            <a:off x="2880177" y="1180282"/>
            <a:ext cx="1287939" cy="1797518"/>
            <a:chOff x="2880177" y="1180282"/>
            <a:chExt cx="1287939" cy="1797518"/>
          </a:xfrm>
        </p:grpSpPr>
        <p:sp>
          <p:nvSpPr>
            <p:cNvPr id="23" name="자유형 22"/>
            <p:cNvSpPr/>
            <p:nvPr/>
          </p:nvSpPr>
          <p:spPr>
            <a:xfrm>
              <a:off x="2900571" y="1180282"/>
              <a:ext cx="1267545" cy="1797518"/>
            </a:xfrm>
            <a:custGeom>
              <a:avLst/>
              <a:gdLst>
                <a:gd name="connsiteX0" fmla="*/ 0 w 610342"/>
                <a:gd name="connsiteY0" fmla="*/ 1633282 h 1665992"/>
                <a:gd name="connsiteX1" fmla="*/ 13381 w 610342"/>
                <a:gd name="connsiteY1" fmla="*/ 1490547 h 1665992"/>
                <a:gd name="connsiteX2" fmla="*/ 49065 w 610342"/>
                <a:gd name="connsiteY2" fmla="*/ 1365653 h 1665992"/>
                <a:gd name="connsiteX3" fmla="*/ 80288 w 610342"/>
                <a:gd name="connsiteY3" fmla="*/ 1637743 h 1665992"/>
                <a:gd name="connsiteX4" fmla="*/ 107051 w 610342"/>
                <a:gd name="connsiteY4" fmla="*/ 1227378 h 1665992"/>
                <a:gd name="connsiteX5" fmla="*/ 133814 w 610342"/>
                <a:gd name="connsiteY5" fmla="*/ 1254141 h 1665992"/>
                <a:gd name="connsiteX6" fmla="*/ 187340 w 610342"/>
                <a:gd name="connsiteY6" fmla="*/ 558305 h 1665992"/>
                <a:gd name="connsiteX7" fmla="*/ 214103 w 610342"/>
                <a:gd name="connsiteY7" fmla="*/ 580607 h 1665992"/>
                <a:gd name="connsiteX8" fmla="*/ 227484 w 610342"/>
                <a:gd name="connsiteY8" fmla="*/ 72111 h 1665992"/>
                <a:gd name="connsiteX9" fmla="*/ 254247 w 610342"/>
                <a:gd name="connsiteY9" fmla="*/ 147940 h 1665992"/>
                <a:gd name="connsiteX10" fmla="*/ 285471 w 610342"/>
                <a:gd name="connsiteY10" fmla="*/ 103335 h 1665992"/>
                <a:gd name="connsiteX11" fmla="*/ 294392 w 610342"/>
                <a:gd name="connsiteY11" fmla="*/ 339741 h 1665992"/>
                <a:gd name="connsiteX12" fmla="*/ 316694 w 610342"/>
                <a:gd name="connsiteY12" fmla="*/ 304057 h 1665992"/>
                <a:gd name="connsiteX13" fmla="*/ 401443 w 610342"/>
                <a:gd name="connsiteY13" fmla="*/ 1325509 h 1665992"/>
                <a:gd name="connsiteX14" fmla="*/ 428206 w 610342"/>
                <a:gd name="connsiteY14" fmla="*/ 1231838 h 1665992"/>
                <a:gd name="connsiteX15" fmla="*/ 446048 w 610342"/>
                <a:gd name="connsiteY15" fmla="*/ 1584217 h 1665992"/>
                <a:gd name="connsiteX16" fmla="*/ 468351 w 610342"/>
                <a:gd name="connsiteY16" fmla="*/ 1138168 h 1665992"/>
                <a:gd name="connsiteX17" fmla="*/ 486193 w 610342"/>
                <a:gd name="connsiteY17" fmla="*/ 1490547 h 1665992"/>
                <a:gd name="connsiteX18" fmla="*/ 512956 w 610342"/>
                <a:gd name="connsiteY18" fmla="*/ 1383495 h 1665992"/>
                <a:gd name="connsiteX19" fmla="*/ 521877 w 610342"/>
                <a:gd name="connsiteY19" fmla="*/ 1526230 h 1665992"/>
                <a:gd name="connsiteX20" fmla="*/ 553100 w 610342"/>
                <a:gd name="connsiteY20" fmla="*/ 1566375 h 1665992"/>
                <a:gd name="connsiteX21" fmla="*/ 553100 w 610342"/>
                <a:gd name="connsiteY21" fmla="*/ 1432560 h 1665992"/>
                <a:gd name="connsiteX22" fmla="*/ 602165 w 610342"/>
                <a:gd name="connsiteY22" fmla="*/ 1633282 h 1665992"/>
                <a:gd name="connsiteX23" fmla="*/ 602165 w 610342"/>
                <a:gd name="connsiteY23" fmla="*/ 1628822 h 166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0342" h="1665992">
                  <a:moveTo>
                    <a:pt x="0" y="1633282"/>
                  </a:moveTo>
                  <a:cubicBezTo>
                    <a:pt x="2602" y="1584217"/>
                    <a:pt x="5204" y="1535152"/>
                    <a:pt x="13381" y="1490547"/>
                  </a:cubicBezTo>
                  <a:cubicBezTo>
                    <a:pt x="21558" y="1445942"/>
                    <a:pt x="37914" y="1341120"/>
                    <a:pt x="49065" y="1365653"/>
                  </a:cubicBezTo>
                  <a:cubicBezTo>
                    <a:pt x="60216" y="1390186"/>
                    <a:pt x="70624" y="1660789"/>
                    <a:pt x="80288" y="1637743"/>
                  </a:cubicBezTo>
                  <a:cubicBezTo>
                    <a:pt x="89952" y="1614697"/>
                    <a:pt x="98130" y="1291312"/>
                    <a:pt x="107051" y="1227378"/>
                  </a:cubicBezTo>
                  <a:cubicBezTo>
                    <a:pt x="115972" y="1163444"/>
                    <a:pt x="120433" y="1365653"/>
                    <a:pt x="133814" y="1254141"/>
                  </a:cubicBezTo>
                  <a:cubicBezTo>
                    <a:pt x="147195" y="1142629"/>
                    <a:pt x="173959" y="670561"/>
                    <a:pt x="187340" y="558305"/>
                  </a:cubicBezTo>
                  <a:cubicBezTo>
                    <a:pt x="200721" y="446049"/>
                    <a:pt x="207412" y="661639"/>
                    <a:pt x="214103" y="580607"/>
                  </a:cubicBezTo>
                  <a:cubicBezTo>
                    <a:pt x="220794" y="499575"/>
                    <a:pt x="220793" y="144222"/>
                    <a:pt x="227484" y="72111"/>
                  </a:cubicBezTo>
                  <a:cubicBezTo>
                    <a:pt x="234175" y="0"/>
                    <a:pt x="244583" y="142736"/>
                    <a:pt x="254247" y="147940"/>
                  </a:cubicBezTo>
                  <a:cubicBezTo>
                    <a:pt x="263912" y="153144"/>
                    <a:pt x="278780" y="71368"/>
                    <a:pt x="285471" y="103335"/>
                  </a:cubicBezTo>
                  <a:cubicBezTo>
                    <a:pt x="292162" y="135302"/>
                    <a:pt x="289188" y="306287"/>
                    <a:pt x="294392" y="339741"/>
                  </a:cubicBezTo>
                  <a:cubicBezTo>
                    <a:pt x="299596" y="373195"/>
                    <a:pt x="298852" y="139762"/>
                    <a:pt x="316694" y="304057"/>
                  </a:cubicBezTo>
                  <a:cubicBezTo>
                    <a:pt x="334536" y="468352"/>
                    <a:pt x="382858" y="1170879"/>
                    <a:pt x="401443" y="1325509"/>
                  </a:cubicBezTo>
                  <a:cubicBezTo>
                    <a:pt x="420028" y="1480139"/>
                    <a:pt x="420772" y="1188720"/>
                    <a:pt x="428206" y="1231838"/>
                  </a:cubicBezTo>
                  <a:cubicBezTo>
                    <a:pt x="435640" y="1274956"/>
                    <a:pt x="439357" y="1599829"/>
                    <a:pt x="446048" y="1584217"/>
                  </a:cubicBezTo>
                  <a:cubicBezTo>
                    <a:pt x="452739" y="1568605"/>
                    <a:pt x="461660" y="1153780"/>
                    <a:pt x="468351" y="1138168"/>
                  </a:cubicBezTo>
                  <a:cubicBezTo>
                    <a:pt x="475042" y="1122556"/>
                    <a:pt x="478759" y="1449659"/>
                    <a:pt x="486193" y="1490547"/>
                  </a:cubicBezTo>
                  <a:cubicBezTo>
                    <a:pt x="493627" y="1531435"/>
                    <a:pt x="507009" y="1377548"/>
                    <a:pt x="512956" y="1383495"/>
                  </a:cubicBezTo>
                  <a:cubicBezTo>
                    <a:pt x="518903" y="1389442"/>
                    <a:pt x="515186" y="1495750"/>
                    <a:pt x="521877" y="1526230"/>
                  </a:cubicBezTo>
                  <a:cubicBezTo>
                    <a:pt x="528568" y="1556710"/>
                    <a:pt x="547896" y="1581987"/>
                    <a:pt x="553100" y="1566375"/>
                  </a:cubicBezTo>
                  <a:cubicBezTo>
                    <a:pt x="558304" y="1550763"/>
                    <a:pt x="544923" y="1421409"/>
                    <a:pt x="553100" y="1432560"/>
                  </a:cubicBezTo>
                  <a:cubicBezTo>
                    <a:pt x="561278" y="1443711"/>
                    <a:pt x="593988" y="1600572"/>
                    <a:pt x="602165" y="1633282"/>
                  </a:cubicBezTo>
                  <a:cubicBezTo>
                    <a:pt x="610342" y="1665992"/>
                    <a:pt x="606253" y="1647407"/>
                    <a:pt x="602165" y="1628822"/>
                  </a:cubicBezTo>
                </a:path>
              </a:pathLst>
            </a:custGeom>
            <a:ln w="38100">
              <a:solidFill>
                <a:srgbClr val="0D18F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cxnSp>
          <p:nvCxnSpPr>
            <p:cNvPr id="35" name="직선 연결선 34"/>
            <p:cNvCxnSpPr/>
            <p:nvPr/>
          </p:nvCxnSpPr>
          <p:spPr>
            <a:xfrm flipV="1">
              <a:off x="2880177" y="2938214"/>
              <a:ext cx="1250563" cy="4812"/>
            </a:xfrm>
            <a:prstGeom prst="line">
              <a:avLst/>
            </a:prstGeom>
            <a:ln w="28575">
              <a:solidFill>
                <a:srgbClr val="0D18F3"/>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슬라이드 번호 개체 틀 23"/>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13</a:t>
            </a:fld>
            <a:endParaRPr lang="ko-KR" altLang="en-US">
              <a:solidFill>
                <a:prstClr val="black">
                  <a:tint val="75000"/>
                </a:prstClr>
              </a:solidFill>
            </a:endParaRPr>
          </a:p>
        </p:txBody>
      </p:sp>
      <p:pic>
        <p:nvPicPr>
          <p:cNvPr id="58377" name="Picture 9" descr="C:\Documents and Settings\june\바탕 화면\flowchart.tif"/>
          <p:cNvPicPr>
            <a:picLocks noChangeAspect="1" noChangeArrowheads="1"/>
          </p:cNvPicPr>
          <p:nvPr/>
        </p:nvPicPr>
        <p:blipFill>
          <a:blip r:embed="rId3" cstate="print"/>
          <a:srcRect/>
          <a:stretch>
            <a:fillRect/>
          </a:stretch>
        </p:blipFill>
        <p:spPr bwMode="auto">
          <a:xfrm>
            <a:off x="1043608" y="908720"/>
            <a:ext cx="6480720" cy="5811478"/>
          </a:xfrm>
          <a:prstGeom prst="rect">
            <a:avLst/>
          </a:prstGeom>
          <a:noFill/>
        </p:spPr>
      </p:pic>
      <p:sp>
        <p:nvSpPr>
          <p:cNvPr id="7" name="직사각형 6"/>
          <p:cNvSpPr/>
          <p:nvPr/>
        </p:nvSpPr>
        <p:spPr>
          <a:xfrm>
            <a:off x="0" y="-27384"/>
            <a:ext cx="9144000" cy="792088"/>
          </a:xfrm>
          <a:prstGeom prst="rect">
            <a:avLst/>
          </a:prstGeom>
          <a:blipFill>
            <a:blip r:embed="rId4"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144016" y="32717"/>
            <a:ext cx="8820472" cy="646331"/>
          </a:xfrm>
          <a:prstGeom prst="rect">
            <a:avLst/>
          </a:prstGeom>
          <a:noFill/>
        </p:spPr>
        <p:txBody>
          <a:bodyPr wrap="square" rtlCol="0">
            <a:spAutoFit/>
          </a:bodyPr>
          <a:lstStyle/>
          <a:p>
            <a:pPr algn="ctr"/>
            <a:r>
              <a:rPr lang="en-US" altLang="ko-KR"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Retrieval flowchart (SAM model)</a:t>
            </a:r>
            <a:r>
              <a:rPr lang="en-US" altLang="ko-KR" sz="36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6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4499992" y="932527"/>
            <a:ext cx="4608512" cy="1200329"/>
          </a:xfrm>
          <a:prstGeom prst="rect">
            <a:avLst/>
          </a:prstGeom>
          <a:noFill/>
        </p:spPr>
        <p:txBody>
          <a:bodyPr wrap="square" rtlCol="0">
            <a:spAutoFit/>
          </a:bodyPr>
          <a:lstStyle/>
          <a:p>
            <a:r>
              <a:rPr lang="en-US" altLang="ko-KR" b="1" dirty="0" smtClean="0">
                <a:latin typeface="Arial" pitchFamily="34" charset="0"/>
                <a:cs typeface="Arial" pitchFamily="34" charset="0"/>
              </a:rPr>
              <a:t>Important constraint</a:t>
            </a:r>
            <a:r>
              <a:rPr lang="en-US" altLang="ko-KR" dirty="0" smtClean="0">
                <a:latin typeface="Arial" pitchFamily="34" charset="0"/>
                <a:cs typeface="Arial" pitchFamily="34" charset="0"/>
              </a:rPr>
              <a:t>: Reflectivity, Doppler velocity, and spectral width are conserved during iterative steps between the observed and modeled spectrum.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슬라이드 번호 개체 틀 23"/>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14</a:t>
            </a:fld>
            <a:endParaRPr lang="ko-KR" altLang="en-US">
              <a:solidFill>
                <a:prstClr val="black">
                  <a:tint val="75000"/>
                </a:prstClr>
              </a:solidFill>
            </a:endParaRPr>
          </a:p>
        </p:txBody>
      </p:sp>
      <p:pic>
        <p:nvPicPr>
          <p:cNvPr id="59400" name="Picture 8" descr="C:\Documents and Settings\june\바탕 화면\각종그림화일\spectra_change_hts_000.jpg"/>
          <p:cNvPicPr>
            <a:picLocks noChangeAspect="1" noChangeArrowheads="1"/>
          </p:cNvPicPr>
          <p:nvPr/>
        </p:nvPicPr>
        <p:blipFill>
          <a:blip r:embed="rId3" cstate="print"/>
          <a:srcRect/>
          <a:stretch>
            <a:fillRect/>
          </a:stretch>
        </p:blipFill>
        <p:spPr bwMode="auto">
          <a:xfrm>
            <a:off x="3225552" y="908720"/>
            <a:ext cx="3794720" cy="5819006"/>
          </a:xfrm>
          <a:prstGeom prst="rect">
            <a:avLst/>
          </a:prstGeom>
          <a:noFill/>
        </p:spPr>
      </p:pic>
      <p:sp>
        <p:nvSpPr>
          <p:cNvPr id="7" name="직사각형 6"/>
          <p:cNvSpPr/>
          <p:nvPr/>
        </p:nvSpPr>
        <p:spPr>
          <a:xfrm>
            <a:off x="0" y="-27384"/>
            <a:ext cx="9144000" cy="792088"/>
          </a:xfrm>
          <a:prstGeom prst="rect">
            <a:avLst/>
          </a:prstGeom>
          <a:blipFill>
            <a:blip r:embed="rId4"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144016" y="32717"/>
            <a:ext cx="8820472" cy="646331"/>
          </a:xfrm>
          <a:prstGeom prst="rect">
            <a:avLst/>
          </a:prstGeom>
          <a:noFill/>
        </p:spPr>
        <p:txBody>
          <a:bodyPr wrap="square" rtlCol="0">
            <a:spAutoFit/>
          </a:bodyPr>
          <a:lstStyle/>
          <a:p>
            <a:pPr algn="ctr"/>
            <a:r>
              <a:rPr lang="en-US" altLang="ko-KR"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Retrieved spectrum with height</a:t>
            </a:r>
            <a:r>
              <a:rPr lang="en-US" altLang="ko-KR" sz="36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6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0" name="직선 연결선 9"/>
          <p:cNvCxnSpPr/>
          <p:nvPr/>
        </p:nvCxnSpPr>
        <p:spPr>
          <a:xfrm>
            <a:off x="470997" y="1902009"/>
            <a:ext cx="4320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a:off x="467544" y="1541969"/>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03045" y="1722294"/>
            <a:ext cx="2053767" cy="338554"/>
          </a:xfrm>
          <a:prstGeom prst="rect">
            <a:avLst/>
          </a:prstGeom>
          <a:noFill/>
        </p:spPr>
        <p:txBody>
          <a:bodyPr wrap="none" rtlCol="0">
            <a:spAutoFit/>
          </a:bodyPr>
          <a:lstStyle/>
          <a:p>
            <a:r>
              <a:rPr lang="en-US" altLang="ko-KR" sz="1600" dirty="0" smtClean="0">
                <a:latin typeface="Arial" pitchFamily="34" charset="0"/>
                <a:cs typeface="Arial" pitchFamily="34" charset="0"/>
              </a:rPr>
              <a:t>Convolved spectrum</a:t>
            </a:r>
            <a:endParaRPr lang="ko-KR" altLang="en-US" sz="1600" dirty="0">
              <a:latin typeface="Arial" pitchFamily="34" charset="0"/>
              <a:cs typeface="Arial" pitchFamily="34" charset="0"/>
            </a:endParaRPr>
          </a:p>
        </p:txBody>
      </p:sp>
      <p:sp>
        <p:nvSpPr>
          <p:cNvPr id="14" name="TextBox 13"/>
          <p:cNvSpPr txBox="1"/>
          <p:nvPr/>
        </p:nvSpPr>
        <p:spPr>
          <a:xfrm>
            <a:off x="903045" y="1362254"/>
            <a:ext cx="1976823" cy="338554"/>
          </a:xfrm>
          <a:prstGeom prst="rect">
            <a:avLst/>
          </a:prstGeom>
          <a:noFill/>
        </p:spPr>
        <p:txBody>
          <a:bodyPr wrap="none" rtlCol="0">
            <a:spAutoFit/>
          </a:bodyPr>
          <a:lstStyle/>
          <a:p>
            <a:r>
              <a:rPr lang="en-US" altLang="ko-KR" sz="1600" dirty="0" smtClean="0">
                <a:latin typeface="Arial" pitchFamily="34" charset="0"/>
                <a:cs typeface="Arial" pitchFamily="34" charset="0"/>
              </a:rPr>
              <a:t>Observed spectrum</a:t>
            </a:r>
            <a:endParaRPr lang="ko-KR" altLang="en-US" sz="1600" dirty="0">
              <a:latin typeface="Arial" pitchFamily="34" charset="0"/>
              <a:cs typeface="Arial" pitchFamily="34" charset="0"/>
            </a:endParaRPr>
          </a:p>
        </p:txBody>
      </p:sp>
      <p:cxnSp>
        <p:nvCxnSpPr>
          <p:cNvPr id="15" name="직선 연결선 14"/>
          <p:cNvCxnSpPr/>
          <p:nvPr/>
        </p:nvCxnSpPr>
        <p:spPr>
          <a:xfrm>
            <a:off x="470997" y="2255386"/>
            <a:ext cx="432048"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97949" y="2082334"/>
            <a:ext cx="2273379" cy="338554"/>
          </a:xfrm>
          <a:prstGeom prst="rect">
            <a:avLst/>
          </a:prstGeom>
          <a:noFill/>
        </p:spPr>
        <p:txBody>
          <a:bodyPr wrap="none" rtlCol="0">
            <a:spAutoFit/>
          </a:bodyPr>
          <a:lstStyle/>
          <a:p>
            <a:r>
              <a:rPr lang="en-US" altLang="ko-KR" sz="1600" dirty="0" smtClean="0">
                <a:latin typeface="Arial" pitchFamily="34" charset="0"/>
                <a:cs typeface="Arial" pitchFamily="34" charset="0"/>
              </a:rPr>
              <a:t>Hydrometeor spectrum</a:t>
            </a:r>
            <a:endParaRPr lang="ko-KR" alt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슬라이드 번호 개체 틀 23"/>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15</a:t>
            </a:fld>
            <a:endParaRPr lang="ko-KR" altLang="en-US">
              <a:solidFill>
                <a:prstClr val="black">
                  <a:tint val="75000"/>
                </a:prstClr>
              </a:solidFill>
            </a:endParaRPr>
          </a:p>
        </p:txBody>
      </p:sp>
      <p:grpSp>
        <p:nvGrpSpPr>
          <p:cNvPr id="25" name="그룹 12"/>
          <p:cNvGrpSpPr/>
          <p:nvPr/>
        </p:nvGrpSpPr>
        <p:grpSpPr>
          <a:xfrm>
            <a:off x="898634" y="977462"/>
            <a:ext cx="5069754" cy="4467762"/>
            <a:chOff x="2339752" y="1269238"/>
            <a:chExt cx="4752528" cy="4404571"/>
          </a:xfrm>
        </p:grpSpPr>
        <p:pic>
          <p:nvPicPr>
            <p:cNvPr id="28" name="Picture 6" descr="C:\Documents and Settings\june\바탕 화면\1.jpg"/>
            <p:cNvPicPr>
              <a:picLocks noChangeAspect="1" noChangeArrowheads="1"/>
            </p:cNvPicPr>
            <p:nvPr/>
          </p:nvPicPr>
          <p:blipFill>
            <a:blip r:embed="rId3" cstate="print"/>
            <a:srcRect/>
            <a:stretch>
              <a:fillRect/>
            </a:stretch>
          </p:blipFill>
          <p:spPr bwMode="auto">
            <a:xfrm>
              <a:off x="2339752" y="1269238"/>
              <a:ext cx="4752528" cy="958049"/>
            </a:xfrm>
            <a:prstGeom prst="rect">
              <a:avLst/>
            </a:prstGeom>
            <a:noFill/>
          </p:spPr>
        </p:pic>
        <p:pic>
          <p:nvPicPr>
            <p:cNvPr id="31" name="Picture 7" descr="C:\Documents and Settings\june\바탕 화면\1.jpg"/>
            <p:cNvPicPr>
              <a:picLocks noChangeAspect="1" noChangeArrowheads="1"/>
            </p:cNvPicPr>
            <p:nvPr/>
          </p:nvPicPr>
          <p:blipFill>
            <a:blip r:embed="rId4" cstate="print"/>
            <a:srcRect/>
            <a:stretch>
              <a:fillRect/>
            </a:stretch>
          </p:blipFill>
          <p:spPr bwMode="auto">
            <a:xfrm>
              <a:off x="2418912" y="3858193"/>
              <a:ext cx="4673368" cy="1008112"/>
            </a:xfrm>
            <a:prstGeom prst="rect">
              <a:avLst/>
            </a:prstGeom>
            <a:noFill/>
          </p:spPr>
        </p:pic>
        <p:pic>
          <p:nvPicPr>
            <p:cNvPr id="34" name="Picture 8" descr="C:\Documents and Settings\june\바탕 화면\1.jpg"/>
            <p:cNvPicPr>
              <a:picLocks noChangeAspect="1" noChangeArrowheads="1"/>
            </p:cNvPicPr>
            <p:nvPr/>
          </p:nvPicPr>
          <p:blipFill>
            <a:blip r:embed="rId5" cstate="print"/>
            <a:srcRect/>
            <a:stretch>
              <a:fillRect/>
            </a:stretch>
          </p:blipFill>
          <p:spPr bwMode="auto">
            <a:xfrm>
              <a:off x="2372654" y="2264973"/>
              <a:ext cx="1581353" cy="720080"/>
            </a:xfrm>
            <a:prstGeom prst="rect">
              <a:avLst/>
            </a:prstGeom>
            <a:noFill/>
          </p:spPr>
        </p:pic>
        <p:pic>
          <p:nvPicPr>
            <p:cNvPr id="35" name="Picture 9" descr="C:\Documents and Settings\june\바탕 화면\1.jpg"/>
            <p:cNvPicPr>
              <a:picLocks noChangeAspect="1" noChangeArrowheads="1"/>
            </p:cNvPicPr>
            <p:nvPr/>
          </p:nvPicPr>
          <p:blipFill>
            <a:blip r:embed="rId6" cstate="print"/>
            <a:srcRect/>
            <a:stretch>
              <a:fillRect/>
            </a:stretch>
          </p:blipFill>
          <p:spPr bwMode="auto">
            <a:xfrm>
              <a:off x="2370366" y="3034792"/>
              <a:ext cx="1584176" cy="752663"/>
            </a:xfrm>
            <a:prstGeom prst="rect">
              <a:avLst/>
            </a:prstGeom>
            <a:noFill/>
          </p:spPr>
        </p:pic>
        <p:pic>
          <p:nvPicPr>
            <p:cNvPr id="36" name="Picture 10" descr="C:\Documents and Settings\june\바탕 화면\1.jpg"/>
            <p:cNvPicPr>
              <a:picLocks noChangeAspect="1" noChangeArrowheads="1"/>
            </p:cNvPicPr>
            <p:nvPr/>
          </p:nvPicPr>
          <p:blipFill>
            <a:blip r:embed="rId7" cstate="print"/>
            <a:srcRect/>
            <a:stretch>
              <a:fillRect/>
            </a:stretch>
          </p:blipFill>
          <p:spPr bwMode="auto">
            <a:xfrm>
              <a:off x="2443067" y="4953730"/>
              <a:ext cx="1949305" cy="720079"/>
            </a:xfrm>
            <a:prstGeom prst="rect">
              <a:avLst/>
            </a:prstGeom>
            <a:noFill/>
          </p:spPr>
        </p:pic>
      </p:grpSp>
      <p:sp>
        <p:nvSpPr>
          <p:cNvPr id="37" name="TextBox 36"/>
          <p:cNvSpPr txBox="1"/>
          <p:nvPr/>
        </p:nvSpPr>
        <p:spPr>
          <a:xfrm>
            <a:off x="755576" y="5877272"/>
            <a:ext cx="7704856" cy="615553"/>
          </a:xfrm>
          <a:prstGeom prst="rect">
            <a:avLst/>
          </a:prstGeom>
          <a:noFill/>
        </p:spPr>
        <p:txBody>
          <a:bodyPr wrap="square" rtlCol="0">
            <a:spAutoFit/>
          </a:bodyPr>
          <a:lstStyle/>
          <a:p>
            <a:pPr>
              <a:buClr>
                <a:srgbClr val="00B050"/>
              </a:buClr>
              <a:buFont typeface="Wingdings" pitchFamily="2" charset="2"/>
              <a:buChar char="§"/>
            </a:pPr>
            <a:r>
              <a:rPr lang="en-US" altLang="ko-KR" dirty="0" smtClean="0">
                <a:latin typeface="Times New Roman" pitchFamily="18" charset="0"/>
                <a:cs typeface="Times New Roman" pitchFamily="18" charset="0"/>
              </a:rPr>
              <a:t> </a:t>
            </a:r>
            <a:r>
              <a:rPr lang="en-US" altLang="ko-KR" sz="1600" dirty="0" smtClean="0">
                <a:latin typeface="Arial" pitchFamily="34" charset="0"/>
                <a:cs typeface="Arial" pitchFamily="34" charset="0"/>
              </a:rPr>
              <a:t>The moment method was applied to MRR and PARSIVEL spectra to retrieve the DSD parameters.</a:t>
            </a:r>
            <a:endParaRPr lang="ko-KR" altLang="en-US" sz="1600" dirty="0">
              <a:latin typeface="Arial" pitchFamily="34" charset="0"/>
              <a:cs typeface="Arial" pitchFamily="34" charset="0"/>
            </a:endParaRPr>
          </a:p>
        </p:txBody>
      </p:sp>
      <p:pic>
        <p:nvPicPr>
          <p:cNvPr id="38" name="Picture 11" descr="C:\Documents and Settings\june\바탕 화면\1.jpg"/>
          <p:cNvPicPr>
            <a:picLocks noChangeAspect="1" noChangeArrowheads="1"/>
          </p:cNvPicPr>
          <p:nvPr/>
        </p:nvPicPr>
        <p:blipFill>
          <a:blip r:embed="rId8" cstate="print"/>
          <a:srcRect/>
          <a:stretch>
            <a:fillRect/>
          </a:stretch>
        </p:blipFill>
        <p:spPr bwMode="auto">
          <a:xfrm>
            <a:off x="3829305" y="4746847"/>
            <a:ext cx="4176464" cy="797611"/>
          </a:xfrm>
          <a:prstGeom prst="rect">
            <a:avLst/>
          </a:prstGeom>
          <a:noFill/>
        </p:spPr>
      </p:pic>
      <p:sp>
        <p:nvSpPr>
          <p:cNvPr id="39" name="직사각형 38"/>
          <p:cNvSpPr/>
          <p:nvPr/>
        </p:nvSpPr>
        <p:spPr>
          <a:xfrm>
            <a:off x="3832877" y="4818855"/>
            <a:ext cx="4742596" cy="77038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오른쪽 화살표 39"/>
          <p:cNvSpPr/>
          <p:nvPr/>
        </p:nvSpPr>
        <p:spPr>
          <a:xfrm>
            <a:off x="3419872" y="5135130"/>
            <a:ext cx="216024" cy="1440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TextBox 40"/>
          <p:cNvSpPr txBox="1"/>
          <p:nvPr/>
        </p:nvSpPr>
        <p:spPr>
          <a:xfrm>
            <a:off x="7668344" y="5009871"/>
            <a:ext cx="824265" cy="323165"/>
          </a:xfrm>
          <a:prstGeom prst="rect">
            <a:avLst/>
          </a:prstGeom>
          <a:noFill/>
        </p:spPr>
        <p:txBody>
          <a:bodyPr wrap="none" rtlCol="0">
            <a:spAutoFit/>
          </a:bodyPr>
          <a:lstStyle/>
          <a:p>
            <a:r>
              <a:rPr lang="en-US" altLang="ko-KR" sz="1500" dirty="0" smtClean="0">
                <a:latin typeface="Times New Roman" pitchFamily="18" charset="0"/>
                <a:cs typeface="Times New Roman" pitchFamily="18" charset="0"/>
              </a:rPr>
              <a:t>(mm/hr)</a:t>
            </a:r>
            <a:endParaRPr lang="ko-KR" altLang="en-US" sz="1500" dirty="0">
              <a:latin typeface="Times New Roman" pitchFamily="18" charset="0"/>
              <a:cs typeface="Times New Roman" pitchFamily="18" charset="0"/>
            </a:endParaRPr>
          </a:p>
        </p:txBody>
      </p:sp>
      <p:sp>
        <p:nvSpPr>
          <p:cNvPr id="17" name="직사각형 16"/>
          <p:cNvSpPr/>
          <p:nvPr/>
        </p:nvSpPr>
        <p:spPr>
          <a:xfrm>
            <a:off x="0" y="-27384"/>
            <a:ext cx="9144000" cy="792088"/>
          </a:xfrm>
          <a:prstGeom prst="rect">
            <a:avLst/>
          </a:prstGeom>
          <a:blipFill>
            <a:blip r:embed="rId9"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144016" y="32717"/>
            <a:ext cx="8820472" cy="646331"/>
          </a:xfrm>
          <a:prstGeom prst="rect">
            <a:avLst/>
          </a:prstGeom>
          <a:noFill/>
        </p:spPr>
        <p:txBody>
          <a:bodyPr wrap="square" rtlCol="0">
            <a:spAutoFit/>
          </a:bodyPr>
          <a:lstStyle/>
          <a:p>
            <a:pPr algn="ctr"/>
            <a:r>
              <a:rPr lang="en-US" altLang="ko-KR"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Moment method</a:t>
            </a:r>
            <a:r>
              <a:rPr lang="en-US" altLang="ko-KR" sz="36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6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슬라이드 번호 개체 틀 13"/>
          <p:cNvSpPr>
            <a:spLocks noGrp="1"/>
          </p:cNvSpPr>
          <p:nvPr>
            <p:ph type="sldNum" sz="quarter" idx="11"/>
          </p:nvPr>
        </p:nvSpPr>
        <p:spPr>
          <a:xfrm>
            <a:off x="7092280" y="6304235"/>
            <a:ext cx="2895600" cy="365125"/>
          </a:xfrm>
        </p:spPr>
        <p:txBody>
          <a:bodyPr/>
          <a:lstStyle/>
          <a:p>
            <a:fld id="{03C1FE49-9268-430A-925C-5EE78668DAFD}" type="slidenum">
              <a:rPr lang="ko-KR" altLang="en-US" smtClean="0">
                <a:solidFill>
                  <a:schemeClr val="tx1"/>
                </a:solidFill>
              </a:rPr>
              <a:pPr/>
              <a:t>16</a:t>
            </a:fld>
            <a:endParaRPr lang="ko-KR" altLang="en-US" dirty="0">
              <a:solidFill>
                <a:schemeClr val="tx1"/>
              </a:solidFill>
            </a:endParaRPr>
          </a:p>
        </p:txBody>
      </p:sp>
      <p:sp>
        <p:nvSpPr>
          <p:cNvPr id="17" name="직사각형 16"/>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p:cNvSpPr txBox="1"/>
          <p:nvPr/>
        </p:nvSpPr>
        <p:spPr>
          <a:xfrm>
            <a:off x="144016" y="32717"/>
            <a:ext cx="8820472" cy="646331"/>
          </a:xfrm>
          <a:prstGeom prst="rect">
            <a:avLst/>
          </a:prstGeom>
          <a:noFill/>
        </p:spPr>
        <p:txBody>
          <a:bodyPr wrap="square" rtlCol="0">
            <a:spAutoFit/>
          </a:bodyPr>
          <a:lstStyle/>
          <a:p>
            <a:pPr algn="ctr"/>
            <a:r>
              <a:rPr lang="en-US" altLang="ko-KR"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Kinematics: horizontal divergence profile</a:t>
            </a:r>
            <a:r>
              <a:rPr lang="en-US" altLang="ko-KR" sz="36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6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직사각형 14"/>
          <p:cNvSpPr/>
          <p:nvPr/>
        </p:nvSpPr>
        <p:spPr>
          <a:xfrm>
            <a:off x="971600" y="2060848"/>
            <a:ext cx="7560840" cy="2893100"/>
          </a:xfrm>
          <a:prstGeom prst="rect">
            <a:avLst/>
          </a:prstGeom>
        </p:spPr>
        <p:txBody>
          <a:bodyPr wrap="square">
            <a:spAutoFit/>
          </a:bodyPr>
          <a:lstStyle/>
          <a:p>
            <a:pPr>
              <a:buClr>
                <a:srgbClr val="FFC000"/>
              </a:buClr>
              <a:buSzPct val="80000"/>
            </a:pPr>
            <a:r>
              <a:rPr lang="en-US" altLang="ko-KR" sz="2000" dirty="0" smtClean="0">
                <a:latin typeface="Arial" pitchFamily="34" charset="0"/>
                <a:cs typeface="Arial" pitchFamily="34" charset="0"/>
              </a:rPr>
              <a:t> </a:t>
            </a:r>
          </a:p>
          <a:p>
            <a:pPr>
              <a:buClr>
                <a:srgbClr val="FFC000"/>
              </a:buClr>
              <a:buSzPct val="80000"/>
            </a:pPr>
            <a:r>
              <a:rPr lang="en-US" altLang="ko-KR" sz="2200" dirty="0" smtClean="0">
                <a:latin typeface="Arial" pitchFamily="34" charset="0"/>
                <a:cs typeface="Arial" pitchFamily="34" charset="0"/>
              </a:rPr>
              <a:t>• </a:t>
            </a:r>
            <a:r>
              <a:rPr lang="en-US" altLang="ko-KR" sz="2200" dirty="0" smtClean="0">
                <a:solidFill>
                  <a:srgbClr val="0115D1"/>
                </a:solidFill>
                <a:latin typeface="Arial" pitchFamily="34" charset="0"/>
                <a:cs typeface="Arial" pitchFamily="34" charset="0"/>
              </a:rPr>
              <a:t>EVAD</a:t>
            </a:r>
            <a:r>
              <a:rPr lang="en-US" altLang="ko-KR" sz="2200" dirty="0" smtClean="0">
                <a:latin typeface="Arial" pitchFamily="34" charset="0"/>
                <a:cs typeface="Arial" pitchFamily="34" charset="0"/>
              </a:rPr>
              <a:t> (the Extended Velocity Azimuth Display)</a:t>
            </a:r>
          </a:p>
          <a:p>
            <a:pPr>
              <a:buClr>
                <a:srgbClr val="FFC000"/>
              </a:buClr>
              <a:buSzPct val="80000"/>
            </a:pPr>
            <a:r>
              <a:rPr lang="en-US" altLang="ko-KR" dirty="0" smtClean="0">
                <a:latin typeface="Arial" pitchFamily="34" charset="0"/>
                <a:cs typeface="Arial" pitchFamily="34" charset="0"/>
              </a:rPr>
              <a:t>: Scanning radar data</a:t>
            </a:r>
          </a:p>
          <a:p>
            <a:pPr>
              <a:buClr>
                <a:srgbClr val="FFC000"/>
              </a:buClr>
              <a:buSzPct val="80000"/>
            </a:pPr>
            <a:r>
              <a:rPr lang="en-US" altLang="ko-KR" sz="2100" dirty="0" smtClean="0">
                <a:latin typeface="Arial" pitchFamily="34" charset="0"/>
                <a:cs typeface="Arial" pitchFamily="34" charset="0"/>
              </a:rPr>
              <a:t> </a:t>
            </a:r>
          </a:p>
          <a:p>
            <a:pPr>
              <a:buClr>
                <a:srgbClr val="FFC000"/>
              </a:buClr>
              <a:buSzPct val="80000"/>
            </a:pPr>
            <a:r>
              <a:rPr lang="en-US" altLang="ko-KR" sz="2200" dirty="0" smtClean="0">
                <a:latin typeface="Arial" pitchFamily="34" charset="0"/>
                <a:cs typeface="Arial" pitchFamily="34" charset="0"/>
              </a:rPr>
              <a:t>• </a:t>
            </a:r>
            <a:r>
              <a:rPr lang="en-US" altLang="ko-KR" sz="2200" dirty="0" smtClean="0">
                <a:solidFill>
                  <a:srgbClr val="0115D1"/>
                </a:solidFill>
                <a:latin typeface="Arial" pitchFamily="34" charset="0"/>
                <a:cs typeface="Arial" pitchFamily="34" charset="0"/>
              </a:rPr>
              <a:t>Q-VAD</a:t>
            </a:r>
            <a:r>
              <a:rPr lang="en-US" altLang="ko-KR" sz="2200" dirty="0" smtClean="0">
                <a:latin typeface="Arial" pitchFamily="34" charset="0"/>
                <a:cs typeface="Arial" pitchFamily="34" charset="0"/>
              </a:rPr>
              <a:t> (Quasi-Velocity Azimuth Display)</a:t>
            </a:r>
          </a:p>
          <a:p>
            <a:pPr>
              <a:buClr>
                <a:srgbClr val="FFC000"/>
              </a:buClr>
              <a:buSzPct val="80000"/>
            </a:pPr>
            <a:r>
              <a:rPr lang="en-US" altLang="ko-KR" dirty="0" smtClean="0">
                <a:latin typeface="Arial" pitchFamily="34" charset="0"/>
                <a:cs typeface="Arial" pitchFamily="34" charset="0"/>
              </a:rPr>
              <a:t>: Doppler velocity data of wind profiler observed at four off-zenith beams.</a:t>
            </a:r>
          </a:p>
          <a:p>
            <a:pPr>
              <a:buClr>
                <a:srgbClr val="FFC000"/>
              </a:buClr>
              <a:buSzPct val="80000"/>
            </a:pPr>
            <a:endParaRPr lang="en-US" altLang="ko-KR" sz="2100" b="1" dirty="0" smtClean="0">
              <a:latin typeface="Arial" pitchFamily="34" charset="0"/>
              <a:cs typeface="Arial" pitchFamily="34" charset="0"/>
            </a:endParaRPr>
          </a:p>
          <a:p>
            <a:pPr>
              <a:buClr>
                <a:srgbClr val="FFC000"/>
              </a:buClr>
              <a:buSzPct val="80000"/>
            </a:pPr>
            <a:r>
              <a:rPr lang="en-US" altLang="ko-KR" sz="2200" dirty="0" smtClean="0">
                <a:latin typeface="Arial" pitchFamily="34" charset="0"/>
                <a:cs typeface="Arial" pitchFamily="34" charset="0"/>
              </a:rPr>
              <a:t>• </a:t>
            </a:r>
            <a:r>
              <a:rPr lang="en-US" altLang="ko-KR" sz="2200" dirty="0" smtClean="0">
                <a:solidFill>
                  <a:srgbClr val="0115D1"/>
                </a:solidFill>
                <a:latin typeface="Arial" pitchFamily="34" charset="0"/>
                <a:cs typeface="Arial" pitchFamily="34" charset="0"/>
              </a:rPr>
              <a:t>Divergence theorem </a:t>
            </a:r>
          </a:p>
          <a:p>
            <a:pPr>
              <a:buClr>
                <a:srgbClr val="FFC000"/>
              </a:buClr>
              <a:buSzPct val="80000"/>
            </a:pPr>
            <a:r>
              <a:rPr lang="en-US" altLang="ko-KR" dirty="0" smtClean="0">
                <a:latin typeface="Arial" pitchFamily="34" charset="0"/>
                <a:cs typeface="Arial" pitchFamily="34" charset="0"/>
              </a:rPr>
              <a:t>: Radar data at highest elevation sweep</a:t>
            </a:r>
          </a:p>
        </p:txBody>
      </p:sp>
      <p:sp>
        <p:nvSpPr>
          <p:cNvPr id="20" name="TextBox 19"/>
          <p:cNvSpPr txBox="1"/>
          <p:nvPr/>
        </p:nvSpPr>
        <p:spPr>
          <a:xfrm>
            <a:off x="971600" y="1045185"/>
            <a:ext cx="7560840" cy="1015663"/>
          </a:xfrm>
          <a:prstGeom prst="rect">
            <a:avLst/>
          </a:prstGeom>
          <a:noFill/>
        </p:spPr>
        <p:txBody>
          <a:bodyPr wrap="square" rtlCol="0">
            <a:spAutoFit/>
          </a:bodyPr>
          <a:lstStyle/>
          <a:p>
            <a:r>
              <a:rPr lang="en-US" altLang="ko-KR" sz="2000" dirty="0" smtClean="0">
                <a:latin typeface="Arial" pitchFamily="34" charset="0"/>
                <a:cs typeface="Arial" pitchFamily="34" charset="0"/>
              </a:rPr>
              <a:t>Mean horizontal convergence and divergence profiles provide </a:t>
            </a:r>
            <a:r>
              <a:rPr lang="en-US" altLang="ko-KR" sz="2000" b="1" dirty="0" smtClean="0">
                <a:latin typeface="Arial" pitchFamily="34" charset="0"/>
                <a:cs typeface="Arial" pitchFamily="34" charset="0"/>
              </a:rPr>
              <a:t>representative kinematic properties </a:t>
            </a:r>
            <a:r>
              <a:rPr lang="en-US" altLang="ko-KR" sz="2000" dirty="0" smtClean="0">
                <a:latin typeface="Arial" pitchFamily="34" charset="0"/>
                <a:cs typeface="Arial" pitchFamily="34" charset="0"/>
              </a:rPr>
              <a:t>in various types of precipitation.</a:t>
            </a:r>
          </a:p>
        </p:txBody>
      </p:sp>
      <p:sp>
        <p:nvSpPr>
          <p:cNvPr id="21" name="직사각형 20"/>
          <p:cNvSpPr/>
          <p:nvPr/>
        </p:nvSpPr>
        <p:spPr>
          <a:xfrm>
            <a:off x="827584" y="5313982"/>
            <a:ext cx="7560840" cy="923330"/>
          </a:xfrm>
          <a:prstGeom prst="rect">
            <a:avLst/>
          </a:prstGeom>
        </p:spPr>
        <p:txBody>
          <a:bodyPr wrap="square">
            <a:spAutoFit/>
          </a:bodyPr>
          <a:lstStyle/>
          <a:p>
            <a:pPr>
              <a:buClr>
                <a:srgbClr val="00B050"/>
              </a:buClr>
              <a:buSzPct val="90000"/>
              <a:buFont typeface="Wingdings"/>
              <a:buChar char="à"/>
            </a:pPr>
            <a:r>
              <a:rPr lang="en-US" altLang="ko-KR" dirty="0" smtClean="0">
                <a:latin typeface="Arial" pitchFamily="34" charset="0"/>
                <a:cs typeface="Arial" pitchFamily="34" charset="0"/>
              </a:rPr>
              <a:t> Retrieve mean profiles of horizontal divergence</a:t>
            </a:r>
          </a:p>
          <a:p>
            <a:pPr>
              <a:buClr>
                <a:srgbClr val="00B050"/>
              </a:buClr>
              <a:buSzPct val="90000"/>
              <a:buFont typeface="Wingdings"/>
              <a:buChar char="à"/>
            </a:pPr>
            <a:r>
              <a:rPr lang="en-US" altLang="ko-KR" dirty="0" smtClean="0">
                <a:latin typeface="Arial" pitchFamily="34" charset="0"/>
                <a:cs typeface="Arial" pitchFamily="34" charset="0"/>
              </a:rPr>
              <a:t> Divergence profiles are integrated vertically to yield vertical velocity or heating profiles. (Heating profiles tend to look similar.)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67544" y="1196752"/>
            <a:ext cx="8280920" cy="1631216"/>
          </a:xfrm>
          <a:prstGeom prst="rect">
            <a:avLst/>
          </a:prstGeom>
          <a:noFill/>
          <a:ln w="9525">
            <a:noFill/>
            <a:miter lim="800000"/>
            <a:headEnd/>
            <a:tailEnd/>
          </a:ln>
          <a:effectLst/>
        </p:spPr>
        <p:txBody>
          <a:bodyPr wrap="square">
            <a:spAutoFit/>
          </a:bodyPr>
          <a:lstStyle/>
          <a:p>
            <a:pPr eaLnBrk="0" hangingPunct="0">
              <a:lnSpc>
                <a:spcPct val="100000"/>
              </a:lnSpc>
              <a:spcBef>
                <a:spcPct val="0"/>
              </a:spcBef>
              <a:buClr>
                <a:srgbClr val="00B050"/>
              </a:buClr>
              <a:buSzPct val="85000"/>
              <a:buFont typeface="Garamond" pitchFamily="18" charset="0"/>
              <a:buChar char="■"/>
            </a:pPr>
            <a:r>
              <a:rPr lang="en-US" altLang="ko-KR" sz="2000" dirty="0" smtClean="0">
                <a:latin typeface="Arial" pitchFamily="34" charset="0"/>
                <a:ea typeface="굴림" charset="-127"/>
                <a:cs typeface="Arial" pitchFamily="34" charset="0"/>
              </a:rPr>
              <a:t> applied to scanning radar volumes (C-band radar data were used.)</a:t>
            </a:r>
          </a:p>
          <a:p>
            <a:pPr eaLnBrk="0" hangingPunct="0">
              <a:lnSpc>
                <a:spcPct val="100000"/>
              </a:lnSpc>
              <a:spcBef>
                <a:spcPct val="0"/>
              </a:spcBef>
              <a:buClr>
                <a:srgbClr val="00B050"/>
              </a:buClr>
              <a:buSzPct val="85000"/>
              <a:buFont typeface="Garamond" pitchFamily="18" charset="0"/>
              <a:buChar char="■"/>
            </a:pPr>
            <a:r>
              <a:rPr lang="en-US" altLang="ko-KR" sz="2000" dirty="0" smtClean="0">
                <a:latin typeface="Arial" pitchFamily="34" charset="0"/>
                <a:ea typeface="굴림" charset="-127"/>
                <a:cs typeface="Arial" pitchFamily="34" charset="0"/>
              </a:rPr>
              <a:t> analyzes horizontal rings belonging to all elevation cones in each layer (</a:t>
            </a:r>
            <a:r>
              <a:rPr lang="en-US" altLang="ko-KR" sz="2000" i="1" dirty="0" smtClean="0">
                <a:latin typeface="Arial" pitchFamily="34" charset="0"/>
                <a:ea typeface="굴림" charset="-127"/>
                <a:cs typeface="Arial" pitchFamily="34" charset="0"/>
              </a:rPr>
              <a:t>w</a:t>
            </a:r>
            <a:r>
              <a:rPr lang="en-US" altLang="ko-KR" sz="2000" dirty="0" smtClean="0">
                <a:latin typeface="Arial" pitchFamily="34" charset="0"/>
                <a:ea typeface="굴림" charset="-127"/>
                <a:cs typeface="Arial" pitchFamily="34" charset="0"/>
              </a:rPr>
              <a:t> constraints at the top and bottom condition)</a:t>
            </a:r>
          </a:p>
          <a:p>
            <a:pPr eaLnBrk="0" hangingPunct="0">
              <a:lnSpc>
                <a:spcPct val="100000"/>
              </a:lnSpc>
              <a:spcBef>
                <a:spcPct val="0"/>
              </a:spcBef>
              <a:buClr>
                <a:srgbClr val="00B050"/>
              </a:buClr>
              <a:buSzPct val="85000"/>
              <a:buFont typeface="Garamond" pitchFamily="18" charset="0"/>
              <a:buChar char="■"/>
            </a:pPr>
            <a:r>
              <a:rPr lang="en-US" altLang="ko-KR" sz="2000" dirty="0" smtClean="0">
                <a:latin typeface="Arial" pitchFamily="34" charset="0"/>
                <a:ea typeface="굴림" charset="-127"/>
                <a:cs typeface="Arial" pitchFamily="34" charset="0"/>
              </a:rPr>
              <a:t> yields </a:t>
            </a:r>
            <a:r>
              <a:rPr lang="en-US" altLang="ko-KR" sz="2000" i="1" dirty="0" err="1" smtClean="0">
                <a:latin typeface="Arial" pitchFamily="34" charset="0"/>
                <a:ea typeface="굴림" charset="-127"/>
                <a:cs typeface="Arial" pitchFamily="34" charset="0"/>
              </a:rPr>
              <a:t>W</a:t>
            </a:r>
            <a:r>
              <a:rPr lang="en-US" altLang="ko-KR" sz="2000" i="1" baseline="-25000" dirty="0" err="1" smtClean="0">
                <a:latin typeface="Arial" pitchFamily="34" charset="0"/>
                <a:ea typeface="굴림" charset="-127"/>
                <a:cs typeface="Arial" pitchFamily="34" charset="0"/>
              </a:rPr>
              <a:t>p</a:t>
            </a:r>
            <a:r>
              <a:rPr lang="en-US" altLang="ko-KR" sz="2000" dirty="0" smtClean="0">
                <a:latin typeface="Arial" pitchFamily="34" charset="0"/>
                <a:ea typeface="굴림" charset="-127"/>
                <a:cs typeface="Arial" pitchFamily="34" charset="0"/>
              </a:rPr>
              <a:t>, divergence, and </a:t>
            </a:r>
            <a:r>
              <a:rPr lang="en-US" altLang="ko-KR" sz="2000" i="1" dirty="0" smtClean="0">
                <a:latin typeface="Arial" pitchFamily="34" charset="0"/>
                <a:ea typeface="굴림" charset="-127"/>
                <a:cs typeface="Arial" pitchFamily="34" charset="0"/>
              </a:rPr>
              <a:t>w</a:t>
            </a:r>
            <a:r>
              <a:rPr lang="en-US" altLang="ko-KR" sz="2000" dirty="0" smtClean="0">
                <a:latin typeface="Arial" pitchFamily="34" charset="0"/>
                <a:ea typeface="굴림" charset="-127"/>
                <a:cs typeface="Arial" pitchFamily="34" charset="0"/>
              </a:rPr>
              <a:t> profiles in relatively uniform wind fields (i.e., </a:t>
            </a:r>
            <a:r>
              <a:rPr lang="en-US" altLang="ko-KR" sz="2000" dirty="0" err="1" smtClean="0">
                <a:latin typeface="Arial" pitchFamily="34" charset="0"/>
                <a:ea typeface="굴림" charset="-127"/>
                <a:cs typeface="Arial" pitchFamily="34" charset="0"/>
              </a:rPr>
              <a:t>stratiform</a:t>
            </a:r>
            <a:r>
              <a:rPr lang="en-US" altLang="ko-KR" sz="2000" dirty="0" smtClean="0">
                <a:latin typeface="Arial" pitchFamily="34" charset="0"/>
                <a:ea typeface="굴림" charset="-127"/>
                <a:cs typeface="Arial" pitchFamily="34" charset="0"/>
              </a:rPr>
              <a:t> region with melting layer)</a:t>
            </a:r>
          </a:p>
        </p:txBody>
      </p:sp>
      <p:pic>
        <p:nvPicPr>
          <p:cNvPr id="5" name="Picture 6" descr="azim_vs_vel_conf"/>
          <p:cNvPicPr>
            <a:picLocks noChangeAspect="1" noChangeArrowheads="1"/>
          </p:cNvPicPr>
          <p:nvPr/>
        </p:nvPicPr>
        <p:blipFill>
          <a:blip r:embed="rId4" cstate="print"/>
          <a:srcRect t="16800" b="32401"/>
          <a:stretch>
            <a:fillRect/>
          </a:stretch>
        </p:blipFill>
        <p:spPr bwMode="auto">
          <a:xfrm>
            <a:off x="1187624" y="4410794"/>
            <a:ext cx="6400800" cy="2114550"/>
          </a:xfrm>
          <a:prstGeom prst="rect">
            <a:avLst/>
          </a:prstGeom>
          <a:noFill/>
        </p:spPr>
      </p:pic>
      <p:sp>
        <p:nvSpPr>
          <p:cNvPr id="6" name="Text Box 7"/>
          <p:cNvSpPr txBox="1">
            <a:spLocks noChangeArrowheads="1"/>
          </p:cNvSpPr>
          <p:nvPr/>
        </p:nvSpPr>
        <p:spPr bwMode="auto">
          <a:xfrm>
            <a:off x="2178224" y="4410794"/>
            <a:ext cx="5275263" cy="336550"/>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pPr>
            <a:r>
              <a:rPr lang="en-US" altLang="ko-KR" sz="1600" dirty="0">
                <a:latin typeface="Arial" pitchFamily="34" charset="0"/>
                <a:ea typeface="굴림" charset="-127"/>
                <a:cs typeface="Arial" pitchFamily="34" charset="0"/>
              </a:rPr>
              <a:t>Time: 060226 UTC  Elevation: 3.9 deg.  Ht: 2.142 km</a:t>
            </a:r>
            <a:endParaRPr lang="en-US" altLang="ko-KR" dirty="0">
              <a:latin typeface="Arial" pitchFamily="34" charset="0"/>
              <a:ea typeface="굴림" charset="-127"/>
              <a:cs typeface="Arial" pitchFamily="34" charset="0"/>
            </a:endParaRPr>
          </a:p>
        </p:txBody>
      </p:sp>
      <p:sp>
        <p:nvSpPr>
          <p:cNvPr id="8" name="Text Box 10"/>
          <p:cNvSpPr txBox="1">
            <a:spLocks noChangeArrowheads="1"/>
          </p:cNvSpPr>
          <p:nvPr/>
        </p:nvSpPr>
        <p:spPr bwMode="auto">
          <a:xfrm rot="10800000">
            <a:off x="1377788" y="4654525"/>
            <a:ext cx="430887" cy="1464568"/>
          </a:xfrm>
          <a:prstGeom prst="rect">
            <a:avLst/>
          </a:prstGeom>
          <a:solidFill>
            <a:schemeClr val="bg1"/>
          </a:solidFill>
          <a:ln w="9525" algn="ctr">
            <a:noFill/>
            <a:miter lim="800000"/>
            <a:headEnd/>
            <a:tailEnd/>
          </a:ln>
          <a:effectLst/>
        </p:spPr>
        <p:txBody>
          <a:bodyPr vert="eaVert" wrap="square">
            <a:spAutoFit/>
          </a:bodyPr>
          <a:lstStyle/>
          <a:p>
            <a:pPr marL="342900" indent="-342900">
              <a:spcBef>
                <a:spcPct val="50000"/>
              </a:spcBef>
            </a:pPr>
            <a:r>
              <a:rPr lang="en-US" altLang="ko-KR" sz="1600" dirty="0">
                <a:latin typeface="Arial" pitchFamily="34" charset="0"/>
                <a:cs typeface="Arial" pitchFamily="34" charset="0"/>
              </a:rPr>
              <a:t>Velocity (ms</a:t>
            </a:r>
            <a:r>
              <a:rPr lang="en-US" altLang="ko-KR" sz="1600" baseline="30000" dirty="0">
                <a:latin typeface="Arial" pitchFamily="34" charset="0"/>
                <a:cs typeface="Arial" pitchFamily="34" charset="0"/>
              </a:rPr>
              <a:t>-1</a:t>
            </a:r>
            <a:r>
              <a:rPr lang="en-US" altLang="ko-KR" sz="1600" dirty="0">
                <a:latin typeface="Arial" pitchFamily="34" charset="0"/>
                <a:cs typeface="Arial" pitchFamily="34" charset="0"/>
              </a:rPr>
              <a:t>)</a:t>
            </a:r>
          </a:p>
        </p:txBody>
      </p:sp>
      <p:grpSp>
        <p:nvGrpSpPr>
          <p:cNvPr id="2" name="그룹 16"/>
          <p:cNvGrpSpPr/>
          <p:nvPr/>
        </p:nvGrpSpPr>
        <p:grpSpPr>
          <a:xfrm>
            <a:off x="1187624" y="3140968"/>
            <a:ext cx="3744416" cy="936104"/>
            <a:chOff x="1115616" y="2996952"/>
            <a:chExt cx="3744416" cy="936104"/>
          </a:xfrm>
          <a:solidFill>
            <a:schemeClr val="bg1"/>
          </a:solidFill>
        </p:grpSpPr>
        <p:sp>
          <p:nvSpPr>
            <p:cNvPr id="11" name="직사각형 10"/>
            <p:cNvSpPr/>
            <p:nvPr/>
          </p:nvSpPr>
          <p:spPr bwMode="auto">
            <a:xfrm>
              <a:off x="1115616" y="2996952"/>
              <a:ext cx="3744416" cy="936104"/>
            </a:xfrm>
            <a:prstGeom prst="rect">
              <a:avLst/>
            </a:pr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800" b="0" i="0" u="none" strike="noStrike" cap="none" normalizeH="0" baseline="0" smtClean="0">
                <a:ln>
                  <a:noFill/>
                </a:ln>
                <a:solidFill>
                  <a:schemeClr val="tx1"/>
                </a:solidFill>
                <a:effectLst/>
                <a:latin typeface="Garamond" pitchFamily="18" charset="0"/>
              </a:endParaRPr>
            </a:p>
          </p:txBody>
        </p:sp>
        <p:graphicFrame>
          <p:nvGraphicFramePr>
            <p:cNvPr id="9" name="Object 12"/>
            <p:cNvGraphicFramePr>
              <a:graphicFrameLocks noChangeAspect="1"/>
            </p:cNvGraphicFramePr>
            <p:nvPr/>
          </p:nvGraphicFramePr>
          <p:xfrm>
            <a:off x="1291208" y="3056384"/>
            <a:ext cx="3429000" cy="803275"/>
          </p:xfrm>
          <a:graphic>
            <a:graphicData uri="http://schemas.openxmlformats.org/presentationml/2006/ole">
              <mc:AlternateContent xmlns:mc="http://schemas.openxmlformats.org/markup-compatibility/2006">
                <mc:Choice xmlns:v="urn:schemas-microsoft-com:vml" Requires="v">
                  <p:oleObj spid="_x0000_s65539" name="Equation" r:id="rId5" imgW="1790640" imgH="419040" progId="Equation.3">
                    <p:embed/>
                  </p:oleObj>
                </mc:Choice>
                <mc:Fallback>
                  <p:oleObj name="Equation" r:id="rId5" imgW="1790640" imgH="4190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1208" y="3056384"/>
                          <a:ext cx="3429000"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6" name="Text Box 13"/>
          <p:cNvSpPr txBox="1">
            <a:spLocks noChangeArrowheads="1"/>
          </p:cNvSpPr>
          <p:nvPr/>
        </p:nvSpPr>
        <p:spPr bwMode="auto">
          <a:xfrm>
            <a:off x="5052392" y="3217862"/>
            <a:ext cx="3048000" cy="956672"/>
          </a:xfrm>
          <a:prstGeom prst="rect">
            <a:avLst/>
          </a:prstGeom>
          <a:noFill/>
          <a:ln w="9525" algn="ctr">
            <a:noFill/>
            <a:miter lim="800000"/>
            <a:headEnd/>
            <a:tailEnd/>
          </a:ln>
          <a:effectLst/>
        </p:spPr>
        <p:txBody>
          <a:bodyPr>
            <a:spAutoFit/>
          </a:bodyPr>
          <a:lstStyle/>
          <a:p>
            <a:pPr marL="342900" indent="-342900">
              <a:lnSpc>
                <a:spcPct val="70000"/>
              </a:lnSpc>
              <a:spcBef>
                <a:spcPct val="50000"/>
              </a:spcBef>
            </a:pPr>
            <a:r>
              <a:rPr lang="en-US" altLang="ko-KR" i="1" dirty="0" err="1">
                <a:latin typeface="Times New Roman" pitchFamily="18" charset="0"/>
                <a:cs typeface="Times New Roman" pitchFamily="18" charset="0"/>
              </a:rPr>
              <a:t>a</a:t>
            </a:r>
            <a:r>
              <a:rPr lang="en-US" altLang="ko-KR" i="1" baseline="-25000" dirty="0" err="1">
                <a:latin typeface="Times New Roman" pitchFamily="18" charset="0"/>
                <a:cs typeface="Times New Roman" pitchFamily="18" charset="0"/>
              </a:rPr>
              <a:t>o</a:t>
            </a:r>
            <a:r>
              <a:rPr lang="en-US" altLang="ko-KR" dirty="0">
                <a:latin typeface="Times New Roman" pitchFamily="18" charset="0"/>
                <a:cs typeface="Times New Roman" pitchFamily="18" charset="0"/>
              </a:rPr>
              <a:t> = </a:t>
            </a:r>
            <a:r>
              <a:rPr lang="en-US" altLang="ko-KR" dirty="0" err="1">
                <a:latin typeface="Times New Roman" pitchFamily="18" charset="0"/>
                <a:cs typeface="Times New Roman" pitchFamily="18" charset="0"/>
              </a:rPr>
              <a:t>zeroth</a:t>
            </a:r>
            <a:r>
              <a:rPr lang="en-US" altLang="ko-KR" dirty="0">
                <a:latin typeface="Times New Roman" pitchFamily="18" charset="0"/>
                <a:cs typeface="Times New Roman" pitchFamily="18" charset="0"/>
              </a:rPr>
              <a:t> Fourier </a:t>
            </a:r>
            <a:r>
              <a:rPr lang="en-US" altLang="ko-KR" dirty="0" err="1">
                <a:latin typeface="Times New Roman" pitchFamily="18" charset="0"/>
                <a:cs typeface="Times New Roman" pitchFamily="18" charset="0"/>
              </a:rPr>
              <a:t>coeff</a:t>
            </a:r>
            <a:r>
              <a:rPr lang="en-US" altLang="ko-KR" dirty="0">
                <a:latin typeface="Times New Roman" pitchFamily="18" charset="0"/>
                <a:cs typeface="Times New Roman" pitchFamily="18" charset="0"/>
              </a:rPr>
              <a:t>.</a:t>
            </a:r>
          </a:p>
          <a:p>
            <a:pPr marL="342900" indent="-342900">
              <a:lnSpc>
                <a:spcPct val="70000"/>
              </a:lnSpc>
              <a:spcBef>
                <a:spcPct val="50000"/>
              </a:spcBef>
            </a:pPr>
            <a:r>
              <a:rPr lang="el-GR" i="1" dirty="0" smtClean="0">
                <a:latin typeface="Times New Roman" pitchFamily="18" charset="0"/>
                <a:ea typeface="MS UI Gothic" pitchFamily="34" charset="-128"/>
                <a:cs typeface="Times New Roman" pitchFamily="18" charset="0"/>
              </a:rPr>
              <a:t>α</a:t>
            </a:r>
            <a:r>
              <a:rPr lang="en-US" dirty="0" smtClean="0">
                <a:latin typeface="Times New Roman" pitchFamily="18" charset="0"/>
                <a:ea typeface="MS UI Gothic" pitchFamily="34" charset="-128"/>
                <a:cs typeface="Times New Roman" pitchFamily="18" charset="0"/>
              </a:rPr>
              <a:t> </a:t>
            </a:r>
            <a:r>
              <a:rPr lang="en-US" altLang="ko-KR" dirty="0" smtClean="0">
                <a:latin typeface="Times New Roman" pitchFamily="18" charset="0"/>
                <a:ea typeface="MS UI Gothic" pitchFamily="34" charset="-128"/>
                <a:cs typeface="Times New Roman" pitchFamily="18" charset="0"/>
              </a:rPr>
              <a:t>= </a:t>
            </a:r>
            <a:r>
              <a:rPr lang="en-US" altLang="ko-KR" dirty="0">
                <a:latin typeface="Times New Roman" pitchFamily="18" charset="0"/>
                <a:ea typeface="MS UI Gothic" pitchFamily="34" charset="-128"/>
                <a:cs typeface="Times New Roman" pitchFamily="18" charset="0"/>
              </a:rPr>
              <a:t>elevation angle </a:t>
            </a:r>
            <a:endParaRPr lang="el-GR" dirty="0">
              <a:latin typeface="Times New Roman" pitchFamily="18" charset="0"/>
              <a:ea typeface="MS UI Gothic" pitchFamily="34" charset="-128"/>
              <a:cs typeface="Times New Roman" pitchFamily="18" charset="0"/>
            </a:endParaRPr>
          </a:p>
          <a:p>
            <a:pPr marL="342900" indent="-342900">
              <a:lnSpc>
                <a:spcPct val="70000"/>
              </a:lnSpc>
              <a:spcBef>
                <a:spcPct val="50000"/>
              </a:spcBef>
            </a:pPr>
            <a:r>
              <a:rPr lang="en-US" altLang="ko-KR" i="1" dirty="0" err="1">
                <a:latin typeface="Times New Roman" pitchFamily="18" charset="0"/>
                <a:ea typeface="Arial Unicode MS" pitchFamily="34" charset="-128"/>
                <a:cs typeface="Times New Roman" pitchFamily="18" charset="0"/>
              </a:rPr>
              <a:t>W</a:t>
            </a:r>
            <a:r>
              <a:rPr lang="en-US" altLang="ko-KR" i="1" baseline="-25000" dirty="0" err="1">
                <a:latin typeface="Times New Roman" pitchFamily="18" charset="0"/>
                <a:ea typeface="Arial Unicode MS" pitchFamily="34" charset="-128"/>
                <a:cs typeface="Times New Roman" pitchFamily="18" charset="0"/>
              </a:rPr>
              <a:t>p</a:t>
            </a:r>
            <a:r>
              <a:rPr lang="en-US" altLang="ko-KR" dirty="0">
                <a:latin typeface="Times New Roman" pitchFamily="18" charset="0"/>
                <a:ea typeface="Arial Unicode MS" pitchFamily="34" charset="-128"/>
                <a:cs typeface="Times New Roman" pitchFamily="18" charset="0"/>
              </a:rPr>
              <a:t> = hydrometeor </a:t>
            </a:r>
            <a:r>
              <a:rPr lang="en-US" altLang="ko-KR" dirty="0" smtClean="0">
                <a:latin typeface="Times New Roman" pitchFamily="18" charset="0"/>
                <a:ea typeface="Arial Unicode MS" pitchFamily="34" charset="-128"/>
                <a:cs typeface="Times New Roman" pitchFamily="18" charset="0"/>
              </a:rPr>
              <a:t>fall velocity</a:t>
            </a:r>
            <a:endParaRPr lang="el-GR" dirty="0">
              <a:latin typeface="Times New Roman" pitchFamily="18" charset="0"/>
              <a:ea typeface="Arial Unicode MS" pitchFamily="34" charset="-128"/>
              <a:cs typeface="Times New Roman" pitchFamily="18" charset="0"/>
            </a:endParaRPr>
          </a:p>
        </p:txBody>
      </p:sp>
      <p:sp>
        <p:nvSpPr>
          <p:cNvPr id="13" name="TextBox 12"/>
          <p:cNvSpPr txBox="1"/>
          <p:nvPr/>
        </p:nvSpPr>
        <p:spPr>
          <a:xfrm>
            <a:off x="3707904" y="5661248"/>
            <a:ext cx="954107" cy="323165"/>
          </a:xfrm>
          <a:prstGeom prst="rect">
            <a:avLst/>
          </a:prstGeom>
          <a:noFill/>
        </p:spPr>
        <p:txBody>
          <a:bodyPr wrap="none" rtlCol="0">
            <a:spAutoFit/>
          </a:bodyPr>
          <a:lstStyle/>
          <a:p>
            <a:r>
              <a:rPr lang="en-US" altLang="ko-KR" sz="1500" b="1" dirty="0" smtClean="0">
                <a:latin typeface="Arial" pitchFamily="34" charset="0"/>
                <a:cs typeface="Arial" pitchFamily="34" charset="0"/>
              </a:rPr>
              <a:t>Inbound</a:t>
            </a:r>
            <a:endParaRPr lang="ko-KR" altLang="en-US" sz="1500" b="1" dirty="0">
              <a:latin typeface="Arial" pitchFamily="34" charset="0"/>
              <a:cs typeface="Arial" pitchFamily="34" charset="0"/>
            </a:endParaRPr>
          </a:p>
        </p:txBody>
      </p:sp>
      <p:sp>
        <p:nvSpPr>
          <p:cNvPr id="18" name="TextBox 17"/>
          <p:cNvSpPr txBox="1"/>
          <p:nvPr/>
        </p:nvSpPr>
        <p:spPr>
          <a:xfrm>
            <a:off x="6012160" y="4725144"/>
            <a:ext cx="1152128" cy="323165"/>
          </a:xfrm>
          <a:prstGeom prst="rect">
            <a:avLst/>
          </a:prstGeom>
          <a:noFill/>
        </p:spPr>
        <p:txBody>
          <a:bodyPr wrap="square" rtlCol="0">
            <a:spAutoFit/>
          </a:bodyPr>
          <a:lstStyle/>
          <a:p>
            <a:r>
              <a:rPr lang="en-US" altLang="ko-KR" sz="1500" b="1" dirty="0" smtClean="0">
                <a:latin typeface="Arial" pitchFamily="34" charset="0"/>
                <a:cs typeface="Arial" pitchFamily="34" charset="0"/>
              </a:rPr>
              <a:t>Outbound</a:t>
            </a:r>
            <a:endParaRPr lang="ko-KR" altLang="en-US" sz="1500" b="1" dirty="0">
              <a:latin typeface="Arial" pitchFamily="34" charset="0"/>
              <a:cs typeface="Arial" pitchFamily="34" charset="0"/>
            </a:endParaRPr>
          </a:p>
        </p:txBody>
      </p:sp>
      <p:sp>
        <p:nvSpPr>
          <p:cNvPr id="14" name="슬라이드 번호 개체 틀 13"/>
          <p:cNvSpPr>
            <a:spLocks noGrp="1"/>
          </p:cNvSpPr>
          <p:nvPr>
            <p:ph type="sldNum" sz="quarter" idx="11"/>
          </p:nvPr>
        </p:nvSpPr>
        <p:spPr>
          <a:xfrm>
            <a:off x="7092280" y="6304235"/>
            <a:ext cx="2895600" cy="365125"/>
          </a:xfrm>
        </p:spPr>
        <p:txBody>
          <a:bodyPr/>
          <a:lstStyle/>
          <a:p>
            <a:fld id="{03C1FE49-9268-430A-925C-5EE78668DAFD}" type="slidenum">
              <a:rPr lang="ko-KR" altLang="en-US" smtClean="0">
                <a:solidFill>
                  <a:schemeClr val="tx1"/>
                </a:solidFill>
              </a:rPr>
              <a:pPr/>
              <a:t>17</a:t>
            </a:fld>
            <a:endParaRPr lang="ko-KR" altLang="en-US" dirty="0">
              <a:solidFill>
                <a:schemeClr val="tx1"/>
              </a:solidFill>
            </a:endParaRPr>
          </a:p>
        </p:txBody>
      </p:sp>
      <p:sp>
        <p:nvSpPr>
          <p:cNvPr id="17" name="직사각형 16"/>
          <p:cNvSpPr/>
          <p:nvPr/>
        </p:nvSpPr>
        <p:spPr>
          <a:xfrm>
            <a:off x="0" y="-27384"/>
            <a:ext cx="9144000" cy="792088"/>
          </a:xfrm>
          <a:prstGeom prst="rect">
            <a:avLst/>
          </a:prstGeom>
          <a:blipFill>
            <a:blip r:embed="rId7"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p:cNvSpPr txBox="1"/>
          <p:nvPr/>
        </p:nvSpPr>
        <p:spPr>
          <a:xfrm>
            <a:off x="144016" y="32717"/>
            <a:ext cx="8820472" cy="646331"/>
          </a:xfrm>
          <a:prstGeom prst="rect">
            <a:avLst/>
          </a:prstGeom>
          <a:noFill/>
        </p:spPr>
        <p:txBody>
          <a:bodyPr wrap="square" rtlCol="0">
            <a:spAutoFit/>
          </a:bodyPr>
          <a:lstStyle/>
          <a:p>
            <a:pPr algn="ctr"/>
            <a:r>
              <a:rPr lang="en-US" altLang="ko-KR"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The Extended VAD (EVAD)</a:t>
            </a:r>
            <a:r>
              <a:rPr lang="en-US" altLang="ko-KR" sz="36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6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타원 88"/>
          <p:cNvSpPr/>
          <p:nvPr/>
        </p:nvSpPr>
        <p:spPr bwMode="auto">
          <a:xfrm>
            <a:off x="2083034" y="2492368"/>
            <a:ext cx="1828070" cy="571308"/>
          </a:xfrm>
          <a:prstGeom prst="ellipse">
            <a:avLst/>
          </a:prstGeom>
          <a:solidFill>
            <a:schemeClr val="accent1">
              <a:lumMod val="20000"/>
              <a:lumOff val="80000"/>
              <a:alpha val="50000"/>
            </a:schemeClr>
          </a:solidFill>
          <a:ln w="127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800" b="0" i="0" u="none" strike="noStrike" cap="none" normalizeH="0" baseline="0" smtClean="0">
              <a:ln>
                <a:noFill/>
              </a:ln>
              <a:effectLst/>
              <a:latin typeface="Arial" pitchFamily="34" charset="0"/>
              <a:cs typeface="Arial" pitchFamily="34" charset="0"/>
            </a:endParaRPr>
          </a:p>
        </p:txBody>
      </p:sp>
      <p:sp>
        <p:nvSpPr>
          <p:cNvPr id="13" name="순서도: 연결자 12"/>
          <p:cNvSpPr/>
          <p:nvPr/>
        </p:nvSpPr>
        <p:spPr bwMode="auto">
          <a:xfrm>
            <a:off x="4412122" y="2387312"/>
            <a:ext cx="4320480" cy="792088"/>
          </a:xfrm>
          <a:prstGeom prst="flowChartConnector">
            <a:avLst/>
          </a:prstGeom>
          <a:solidFill>
            <a:schemeClr val="accent1">
              <a:lumMod val="20000"/>
              <a:lumOff val="80000"/>
            </a:schemeClr>
          </a:solid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800" b="0" i="0" u="none" strike="noStrike" cap="none" normalizeH="0" baseline="0" smtClean="0">
              <a:ln>
                <a:noFill/>
              </a:ln>
              <a:effectLst/>
              <a:latin typeface="Arial" pitchFamily="34" charset="0"/>
              <a:cs typeface="Arial" pitchFamily="34" charset="0"/>
            </a:endParaRPr>
          </a:p>
        </p:txBody>
      </p:sp>
      <p:cxnSp>
        <p:nvCxnSpPr>
          <p:cNvPr id="14" name="직선 연결선 5"/>
          <p:cNvCxnSpPr/>
          <p:nvPr/>
        </p:nvCxnSpPr>
        <p:spPr bwMode="auto">
          <a:xfrm flipH="1">
            <a:off x="6633186" y="2792619"/>
            <a:ext cx="2115278" cy="3034698"/>
          </a:xfrm>
          <a:prstGeom prst="straightConnector1">
            <a:avLst/>
          </a:prstGeom>
          <a:solidFill>
            <a:schemeClr val="accent1"/>
          </a:solidFill>
          <a:ln w="19050" cap="flat" cmpd="sng" algn="ctr">
            <a:solidFill>
              <a:schemeClr val="tx1"/>
            </a:solidFill>
            <a:prstDash val="solid"/>
            <a:round/>
            <a:headEnd type="none" w="med" len="med"/>
            <a:tailEnd type="none"/>
          </a:ln>
          <a:effectLst/>
        </p:spPr>
      </p:cxnSp>
      <p:cxnSp>
        <p:nvCxnSpPr>
          <p:cNvPr id="16" name="직선 연결선 5"/>
          <p:cNvCxnSpPr/>
          <p:nvPr/>
        </p:nvCxnSpPr>
        <p:spPr bwMode="auto">
          <a:xfrm>
            <a:off x="4408476" y="2819914"/>
            <a:ext cx="2224710" cy="3007403"/>
          </a:xfrm>
          <a:prstGeom prst="straightConnector1">
            <a:avLst/>
          </a:prstGeom>
          <a:solidFill>
            <a:schemeClr val="accent1"/>
          </a:solidFill>
          <a:ln w="19050" cap="flat" cmpd="sng" algn="ctr">
            <a:solidFill>
              <a:schemeClr val="tx1"/>
            </a:solidFill>
            <a:prstDash val="solid"/>
            <a:round/>
            <a:headEnd type="none" w="med" len="med"/>
            <a:tailEnd type="none"/>
          </a:ln>
          <a:effectLst/>
        </p:spPr>
      </p:cxnSp>
      <p:grpSp>
        <p:nvGrpSpPr>
          <p:cNvPr id="2" name="그룹 60"/>
          <p:cNvGrpSpPr/>
          <p:nvPr/>
        </p:nvGrpSpPr>
        <p:grpSpPr>
          <a:xfrm>
            <a:off x="2679765" y="5674708"/>
            <a:ext cx="792088" cy="288032"/>
            <a:chOff x="1691680" y="5229200"/>
            <a:chExt cx="792088" cy="288032"/>
          </a:xfrm>
        </p:grpSpPr>
        <p:cxnSp>
          <p:nvCxnSpPr>
            <p:cNvPr id="53" name="직선 연결선 52"/>
            <p:cNvCxnSpPr/>
            <p:nvPr/>
          </p:nvCxnSpPr>
          <p:spPr bwMode="auto">
            <a:xfrm>
              <a:off x="1835696" y="5229200"/>
              <a:ext cx="648072" cy="0"/>
            </a:xfrm>
            <a:prstGeom prst="line">
              <a:avLst/>
            </a:prstGeom>
            <a:solidFill>
              <a:schemeClr val="accent1"/>
            </a:solidFill>
            <a:ln w="19050" cap="flat" cmpd="sng" algn="ctr">
              <a:solidFill>
                <a:schemeClr val="tx1"/>
              </a:solidFill>
              <a:prstDash val="solid"/>
              <a:round/>
              <a:headEnd type="none" w="med" len="med"/>
              <a:tailEnd type="none"/>
            </a:ln>
            <a:effectLst/>
          </p:spPr>
        </p:cxnSp>
        <p:cxnSp>
          <p:nvCxnSpPr>
            <p:cNvPr id="54" name="직선 연결선 53"/>
            <p:cNvCxnSpPr/>
            <p:nvPr/>
          </p:nvCxnSpPr>
          <p:spPr bwMode="auto">
            <a:xfrm>
              <a:off x="1691680" y="5517232"/>
              <a:ext cx="648072" cy="0"/>
            </a:xfrm>
            <a:prstGeom prst="line">
              <a:avLst/>
            </a:prstGeom>
            <a:solidFill>
              <a:schemeClr val="accent1"/>
            </a:solidFill>
            <a:ln w="19050" cap="flat" cmpd="sng" algn="ctr">
              <a:solidFill>
                <a:schemeClr val="tx1"/>
              </a:solidFill>
              <a:prstDash val="solid"/>
              <a:round/>
              <a:headEnd type="none" w="med" len="med"/>
              <a:tailEnd type="none"/>
            </a:ln>
            <a:effectLst/>
          </p:spPr>
        </p:cxnSp>
        <p:cxnSp>
          <p:nvCxnSpPr>
            <p:cNvPr id="56" name="직선 연결선 55"/>
            <p:cNvCxnSpPr/>
            <p:nvPr/>
          </p:nvCxnSpPr>
          <p:spPr bwMode="auto">
            <a:xfrm rot="5400000">
              <a:off x="2267744" y="5301208"/>
              <a:ext cx="288032" cy="144016"/>
            </a:xfrm>
            <a:prstGeom prst="line">
              <a:avLst/>
            </a:prstGeom>
            <a:solidFill>
              <a:schemeClr val="accent1"/>
            </a:solidFill>
            <a:ln w="19050" cap="flat" cmpd="sng" algn="ctr">
              <a:solidFill>
                <a:schemeClr val="tx1"/>
              </a:solidFill>
              <a:prstDash val="solid"/>
              <a:round/>
              <a:headEnd type="none" w="med" len="med"/>
              <a:tailEnd type="none"/>
            </a:ln>
            <a:effectLst/>
          </p:spPr>
        </p:cxnSp>
        <p:cxnSp>
          <p:nvCxnSpPr>
            <p:cNvPr id="58" name="직선 연결선 57"/>
            <p:cNvCxnSpPr/>
            <p:nvPr/>
          </p:nvCxnSpPr>
          <p:spPr bwMode="auto">
            <a:xfrm rot="5400000">
              <a:off x="1619672" y="5301208"/>
              <a:ext cx="288032" cy="144016"/>
            </a:xfrm>
            <a:prstGeom prst="line">
              <a:avLst/>
            </a:prstGeom>
            <a:solidFill>
              <a:schemeClr val="accent1"/>
            </a:solidFill>
            <a:ln w="19050" cap="flat" cmpd="sng" algn="ctr">
              <a:solidFill>
                <a:schemeClr val="tx1"/>
              </a:solidFill>
              <a:prstDash val="solid"/>
              <a:round/>
              <a:headEnd type="none" w="med" len="med"/>
              <a:tailEnd type="none"/>
            </a:ln>
            <a:effectLst/>
          </p:spPr>
        </p:cxnSp>
      </p:grpSp>
      <p:sp>
        <p:nvSpPr>
          <p:cNvPr id="62" name="타원 61"/>
          <p:cNvSpPr/>
          <p:nvPr/>
        </p:nvSpPr>
        <p:spPr bwMode="auto">
          <a:xfrm rot="19269482">
            <a:off x="6225185" y="5535065"/>
            <a:ext cx="528084" cy="147875"/>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800" b="0" i="0" u="none" strike="noStrike" cap="none" normalizeH="0" baseline="0" smtClean="0">
              <a:ln>
                <a:noFill/>
              </a:ln>
              <a:effectLst/>
              <a:latin typeface="Arial" pitchFamily="34" charset="0"/>
              <a:cs typeface="Arial" pitchFamily="34" charset="0"/>
            </a:endParaRPr>
          </a:p>
        </p:txBody>
      </p:sp>
      <p:cxnSp>
        <p:nvCxnSpPr>
          <p:cNvPr id="64" name="직선 연결선 63"/>
          <p:cNvCxnSpPr>
            <a:stCxn id="62" idx="3"/>
          </p:cNvCxnSpPr>
          <p:nvPr/>
        </p:nvCxnSpPr>
        <p:spPr bwMode="auto">
          <a:xfrm rot="16200000" flipH="1">
            <a:off x="6480163" y="5663252"/>
            <a:ext cx="54404" cy="261541"/>
          </a:xfrm>
          <a:prstGeom prst="line">
            <a:avLst/>
          </a:prstGeom>
          <a:solidFill>
            <a:schemeClr val="accent1"/>
          </a:solidFill>
          <a:ln w="28575" cap="flat" cmpd="sng" algn="ctr">
            <a:solidFill>
              <a:schemeClr val="tx1"/>
            </a:solidFill>
            <a:prstDash val="solid"/>
            <a:round/>
            <a:headEnd type="none" w="med" len="med"/>
            <a:tailEnd type="none"/>
          </a:ln>
          <a:effectLst/>
        </p:spPr>
      </p:cxnSp>
      <p:cxnSp>
        <p:nvCxnSpPr>
          <p:cNvPr id="66" name="직선 연결선 65"/>
          <p:cNvCxnSpPr>
            <a:stCxn id="62" idx="5"/>
          </p:cNvCxnSpPr>
          <p:nvPr/>
        </p:nvCxnSpPr>
        <p:spPr bwMode="auto">
          <a:xfrm rot="5400000">
            <a:off x="6508489" y="5662277"/>
            <a:ext cx="288600" cy="29299"/>
          </a:xfrm>
          <a:prstGeom prst="line">
            <a:avLst/>
          </a:prstGeom>
          <a:solidFill>
            <a:schemeClr val="accent1"/>
          </a:solidFill>
          <a:ln w="28575" cap="flat" cmpd="sng" algn="ctr">
            <a:solidFill>
              <a:schemeClr val="tx1"/>
            </a:solidFill>
            <a:prstDash val="solid"/>
            <a:round/>
            <a:headEnd type="none" w="med" len="med"/>
            <a:tailEnd type="none"/>
          </a:ln>
          <a:effectLst/>
        </p:spPr>
      </p:cxnSp>
      <p:cxnSp>
        <p:nvCxnSpPr>
          <p:cNvPr id="72" name="직선 연결선 71"/>
          <p:cNvCxnSpPr/>
          <p:nvPr/>
        </p:nvCxnSpPr>
        <p:spPr bwMode="auto">
          <a:xfrm rot="16200000" flipH="1">
            <a:off x="6578934" y="5886113"/>
            <a:ext cx="124181" cy="1362"/>
          </a:xfrm>
          <a:prstGeom prst="line">
            <a:avLst/>
          </a:prstGeom>
          <a:solidFill>
            <a:schemeClr val="accent1"/>
          </a:solidFill>
          <a:ln w="28575" cap="flat" cmpd="sng" algn="ctr">
            <a:solidFill>
              <a:schemeClr val="tx1"/>
            </a:solidFill>
            <a:prstDash val="solid"/>
            <a:round/>
            <a:headEnd type="none" w="med" len="med"/>
            <a:tailEnd type="none"/>
          </a:ln>
          <a:effectLst/>
        </p:spPr>
      </p:cxnSp>
      <p:cxnSp>
        <p:nvCxnSpPr>
          <p:cNvPr id="74" name="직선 연결선 73"/>
          <p:cNvCxnSpPr/>
          <p:nvPr/>
        </p:nvCxnSpPr>
        <p:spPr bwMode="auto">
          <a:xfrm>
            <a:off x="6498471" y="5939330"/>
            <a:ext cx="268983" cy="1088"/>
          </a:xfrm>
          <a:prstGeom prst="line">
            <a:avLst/>
          </a:prstGeom>
          <a:solidFill>
            <a:schemeClr val="accent1"/>
          </a:solidFill>
          <a:ln w="28575" cap="flat" cmpd="sng" algn="ctr">
            <a:solidFill>
              <a:schemeClr val="tx1"/>
            </a:solidFill>
            <a:prstDash val="solid"/>
            <a:round/>
            <a:headEnd type="none" w="med" len="med"/>
            <a:tailEnd type="none"/>
          </a:ln>
          <a:effectLst/>
        </p:spPr>
      </p:cxnSp>
      <p:sp>
        <p:nvSpPr>
          <p:cNvPr id="76" name="타원 75"/>
          <p:cNvSpPr/>
          <p:nvPr/>
        </p:nvSpPr>
        <p:spPr bwMode="auto">
          <a:xfrm>
            <a:off x="2717651" y="2442941"/>
            <a:ext cx="288032" cy="14401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800" b="0" i="0" u="none" strike="noStrike" cap="none" normalizeH="0" baseline="0" smtClean="0">
              <a:ln>
                <a:noFill/>
              </a:ln>
              <a:effectLst/>
              <a:latin typeface="Arial" pitchFamily="34" charset="0"/>
              <a:cs typeface="Arial" pitchFamily="34" charset="0"/>
            </a:endParaRPr>
          </a:p>
        </p:txBody>
      </p:sp>
      <p:sp>
        <p:nvSpPr>
          <p:cNvPr id="78" name="타원 77"/>
          <p:cNvSpPr/>
          <p:nvPr/>
        </p:nvSpPr>
        <p:spPr bwMode="auto">
          <a:xfrm>
            <a:off x="2079506" y="2707119"/>
            <a:ext cx="288032" cy="14401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800" b="0" i="0" u="none" strike="noStrike" cap="none" normalizeH="0" baseline="0" smtClean="0">
              <a:ln>
                <a:noFill/>
              </a:ln>
              <a:effectLst/>
              <a:latin typeface="Arial" pitchFamily="34" charset="0"/>
              <a:cs typeface="Arial" pitchFamily="34" charset="0"/>
            </a:endParaRPr>
          </a:p>
        </p:txBody>
      </p:sp>
      <p:sp>
        <p:nvSpPr>
          <p:cNvPr id="79" name="타원 78"/>
          <p:cNvSpPr/>
          <p:nvPr/>
        </p:nvSpPr>
        <p:spPr bwMode="auto">
          <a:xfrm>
            <a:off x="3625155" y="2708827"/>
            <a:ext cx="288032" cy="14401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800" b="0" i="0" u="none" strike="noStrike" cap="none" normalizeH="0" baseline="0" smtClean="0">
              <a:ln>
                <a:noFill/>
              </a:ln>
              <a:effectLst/>
              <a:latin typeface="Arial" pitchFamily="34" charset="0"/>
              <a:cs typeface="Arial" pitchFamily="34" charset="0"/>
            </a:endParaRPr>
          </a:p>
        </p:txBody>
      </p:sp>
      <p:sp>
        <p:nvSpPr>
          <p:cNvPr id="80" name="타원 79"/>
          <p:cNvSpPr/>
          <p:nvPr/>
        </p:nvSpPr>
        <p:spPr bwMode="auto">
          <a:xfrm>
            <a:off x="3081089" y="3016356"/>
            <a:ext cx="288032" cy="14401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800" b="0" i="0" u="none" strike="noStrike" cap="none" normalizeH="0" baseline="0" smtClean="0">
              <a:ln>
                <a:noFill/>
              </a:ln>
              <a:effectLst/>
              <a:latin typeface="Arial" pitchFamily="34" charset="0"/>
              <a:cs typeface="Arial" pitchFamily="34" charset="0"/>
            </a:endParaRPr>
          </a:p>
        </p:txBody>
      </p:sp>
      <p:cxnSp>
        <p:nvCxnSpPr>
          <p:cNvPr id="82" name="직선 연결선 81"/>
          <p:cNvCxnSpPr/>
          <p:nvPr/>
        </p:nvCxnSpPr>
        <p:spPr bwMode="auto">
          <a:xfrm flipH="1">
            <a:off x="3081295" y="2786588"/>
            <a:ext cx="829610" cy="3045819"/>
          </a:xfrm>
          <a:prstGeom prst="line">
            <a:avLst/>
          </a:prstGeom>
          <a:solidFill>
            <a:schemeClr val="accent1"/>
          </a:solidFill>
          <a:ln w="9525" cap="flat" cmpd="sng" algn="ctr">
            <a:solidFill>
              <a:schemeClr val="tx1"/>
            </a:solidFill>
            <a:prstDash val="sysDash"/>
            <a:round/>
            <a:headEnd type="none" w="med" len="med"/>
            <a:tailEnd type="none"/>
          </a:ln>
          <a:effectLst/>
        </p:spPr>
      </p:cxnSp>
      <p:cxnSp>
        <p:nvCxnSpPr>
          <p:cNvPr id="83" name="직선 연결선 82"/>
          <p:cNvCxnSpPr/>
          <p:nvPr/>
        </p:nvCxnSpPr>
        <p:spPr bwMode="auto">
          <a:xfrm rot="5400000">
            <a:off x="1841640" y="4026905"/>
            <a:ext cx="3000645" cy="538514"/>
          </a:xfrm>
          <a:prstGeom prst="line">
            <a:avLst/>
          </a:prstGeom>
          <a:solidFill>
            <a:schemeClr val="accent1"/>
          </a:solidFill>
          <a:ln w="9525" cap="flat" cmpd="sng" algn="ctr">
            <a:solidFill>
              <a:schemeClr val="tx1"/>
            </a:solidFill>
            <a:prstDash val="sysDash"/>
            <a:round/>
            <a:headEnd type="none" w="med" len="med"/>
            <a:tailEnd type="none"/>
          </a:ln>
          <a:effectLst/>
        </p:spPr>
      </p:cxnSp>
      <p:cxnSp>
        <p:nvCxnSpPr>
          <p:cNvPr id="105" name="직선 연결선 104"/>
          <p:cNvCxnSpPr>
            <a:stCxn id="76" idx="6"/>
          </p:cNvCxnSpPr>
          <p:nvPr/>
        </p:nvCxnSpPr>
        <p:spPr bwMode="auto">
          <a:xfrm>
            <a:off x="3005683" y="2514949"/>
            <a:ext cx="81941" cy="3240362"/>
          </a:xfrm>
          <a:prstGeom prst="line">
            <a:avLst/>
          </a:prstGeom>
          <a:solidFill>
            <a:schemeClr val="accent1"/>
          </a:solidFill>
          <a:ln w="9525" cap="flat" cmpd="sng" algn="ctr">
            <a:solidFill>
              <a:schemeClr val="tx1"/>
            </a:solidFill>
            <a:prstDash val="sysDash"/>
            <a:round/>
            <a:headEnd type="none" w="med" len="med"/>
            <a:tailEnd type="none"/>
          </a:ln>
          <a:effectLst/>
        </p:spPr>
      </p:cxnSp>
      <p:cxnSp>
        <p:nvCxnSpPr>
          <p:cNvPr id="107" name="직선 연결선 106"/>
          <p:cNvCxnSpPr>
            <a:stCxn id="76" idx="2"/>
          </p:cNvCxnSpPr>
          <p:nvPr/>
        </p:nvCxnSpPr>
        <p:spPr bwMode="auto">
          <a:xfrm rot="10800000" flipH="1" flipV="1">
            <a:off x="2717651" y="2514949"/>
            <a:ext cx="360040" cy="3312368"/>
          </a:xfrm>
          <a:prstGeom prst="line">
            <a:avLst/>
          </a:prstGeom>
          <a:solidFill>
            <a:schemeClr val="accent1"/>
          </a:solidFill>
          <a:ln w="9525" cap="flat" cmpd="sng" algn="ctr">
            <a:solidFill>
              <a:schemeClr val="tx1"/>
            </a:solidFill>
            <a:prstDash val="sysDash"/>
            <a:round/>
            <a:headEnd type="none" w="med" len="med"/>
            <a:tailEnd type="none"/>
          </a:ln>
          <a:effectLst/>
        </p:spPr>
      </p:cxnSp>
      <p:cxnSp>
        <p:nvCxnSpPr>
          <p:cNvPr id="109" name="직선 연결선 108"/>
          <p:cNvCxnSpPr>
            <a:stCxn id="80" idx="6"/>
          </p:cNvCxnSpPr>
          <p:nvPr/>
        </p:nvCxnSpPr>
        <p:spPr bwMode="auto">
          <a:xfrm flipH="1">
            <a:off x="3081295" y="3088364"/>
            <a:ext cx="287826" cy="2741662"/>
          </a:xfrm>
          <a:prstGeom prst="line">
            <a:avLst/>
          </a:prstGeom>
          <a:solidFill>
            <a:schemeClr val="accent1"/>
          </a:solidFill>
          <a:ln w="9525" cap="flat" cmpd="sng" algn="ctr">
            <a:solidFill>
              <a:schemeClr val="tx1"/>
            </a:solidFill>
            <a:prstDash val="sysDash"/>
            <a:round/>
            <a:headEnd type="none" w="med" len="med"/>
            <a:tailEnd type="none"/>
          </a:ln>
          <a:effectLst/>
        </p:spPr>
      </p:cxnSp>
      <p:cxnSp>
        <p:nvCxnSpPr>
          <p:cNvPr id="111" name="직선 연결선 110"/>
          <p:cNvCxnSpPr>
            <a:stCxn id="80" idx="2"/>
          </p:cNvCxnSpPr>
          <p:nvPr/>
        </p:nvCxnSpPr>
        <p:spPr bwMode="auto">
          <a:xfrm rot="10800000" flipH="1" flipV="1">
            <a:off x="3081088" y="3088364"/>
            <a:ext cx="3" cy="2756686"/>
          </a:xfrm>
          <a:prstGeom prst="line">
            <a:avLst/>
          </a:prstGeom>
          <a:solidFill>
            <a:schemeClr val="accent1"/>
          </a:solidFill>
          <a:ln w="9525" cap="flat" cmpd="sng" algn="ctr">
            <a:solidFill>
              <a:schemeClr val="tx1"/>
            </a:solidFill>
            <a:prstDash val="sysDash"/>
            <a:round/>
            <a:headEnd type="none" w="med" len="med"/>
            <a:tailEnd type="none"/>
          </a:ln>
          <a:effectLst/>
        </p:spPr>
      </p:cxnSp>
      <p:cxnSp>
        <p:nvCxnSpPr>
          <p:cNvPr id="114" name="직선 연결선 113"/>
          <p:cNvCxnSpPr/>
          <p:nvPr/>
        </p:nvCxnSpPr>
        <p:spPr bwMode="auto">
          <a:xfrm rot="16200000" flipH="1">
            <a:off x="1215819" y="3965445"/>
            <a:ext cx="3022014" cy="701730"/>
          </a:xfrm>
          <a:prstGeom prst="line">
            <a:avLst/>
          </a:prstGeom>
          <a:solidFill>
            <a:schemeClr val="accent1"/>
          </a:solidFill>
          <a:ln w="9525" cap="flat" cmpd="sng" algn="ctr">
            <a:solidFill>
              <a:schemeClr val="tx1"/>
            </a:solidFill>
            <a:prstDash val="sysDash"/>
            <a:round/>
            <a:headEnd type="none" w="med" len="med"/>
            <a:tailEnd type="none"/>
          </a:ln>
          <a:effectLst/>
        </p:spPr>
      </p:cxnSp>
      <p:cxnSp>
        <p:nvCxnSpPr>
          <p:cNvPr id="116" name="직선 연결선 115"/>
          <p:cNvCxnSpPr/>
          <p:nvPr/>
        </p:nvCxnSpPr>
        <p:spPr bwMode="auto">
          <a:xfrm rot="16200000" flipH="1">
            <a:off x="1078511" y="3830504"/>
            <a:ext cx="3008386" cy="990809"/>
          </a:xfrm>
          <a:prstGeom prst="line">
            <a:avLst/>
          </a:prstGeom>
          <a:solidFill>
            <a:schemeClr val="accent1"/>
          </a:solidFill>
          <a:ln w="9525" cap="flat" cmpd="sng" algn="ctr">
            <a:solidFill>
              <a:schemeClr val="tx1"/>
            </a:solidFill>
            <a:prstDash val="sysDash"/>
            <a:round/>
            <a:headEnd type="none" w="med" len="med"/>
            <a:tailEnd type="none"/>
          </a:ln>
          <a:effectLst/>
        </p:spPr>
      </p:cxnSp>
      <p:cxnSp>
        <p:nvCxnSpPr>
          <p:cNvPr id="138" name="직선 연결선 137"/>
          <p:cNvCxnSpPr>
            <a:endCxn id="13" idx="6"/>
          </p:cNvCxnSpPr>
          <p:nvPr/>
        </p:nvCxnSpPr>
        <p:spPr bwMode="auto">
          <a:xfrm>
            <a:off x="4413674" y="2782503"/>
            <a:ext cx="4318928" cy="853"/>
          </a:xfrm>
          <a:prstGeom prst="line">
            <a:avLst/>
          </a:prstGeom>
          <a:solidFill>
            <a:schemeClr val="accent1"/>
          </a:solidFill>
          <a:ln w="28575" cap="flat" cmpd="sng" algn="ctr">
            <a:solidFill>
              <a:srgbClr val="EA0000"/>
            </a:solidFill>
            <a:prstDash val="solid"/>
            <a:round/>
            <a:headEnd type="arrow" w="med" len="med"/>
            <a:tailEnd type="arrow"/>
          </a:ln>
          <a:effectLst/>
        </p:spPr>
      </p:cxnSp>
      <p:cxnSp>
        <p:nvCxnSpPr>
          <p:cNvPr id="127" name="직선 연결선 126"/>
          <p:cNvCxnSpPr/>
          <p:nvPr/>
        </p:nvCxnSpPr>
        <p:spPr bwMode="auto">
          <a:xfrm flipV="1">
            <a:off x="2079968" y="2779060"/>
            <a:ext cx="1838942" cy="1973"/>
          </a:xfrm>
          <a:prstGeom prst="line">
            <a:avLst/>
          </a:prstGeom>
          <a:solidFill>
            <a:schemeClr val="accent1"/>
          </a:solidFill>
          <a:ln w="28575" cap="flat" cmpd="sng" algn="ctr">
            <a:solidFill>
              <a:srgbClr val="EA0000"/>
            </a:solidFill>
            <a:prstDash val="solid"/>
            <a:round/>
            <a:headEnd type="arrow" w="med" len="med"/>
            <a:tailEnd type="arrow"/>
          </a:ln>
          <a:effectLst/>
        </p:spPr>
      </p:cxnSp>
      <p:sp>
        <p:nvSpPr>
          <p:cNvPr id="180" name="타원 179"/>
          <p:cNvSpPr/>
          <p:nvPr/>
        </p:nvSpPr>
        <p:spPr bwMode="auto">
          <a:xfrm>
            <a:off x="5475718" y="3977979"/>
            <a:ext cx="2273611" cy="504056"/>
          </a:xfrm>
          <a:prstGeom prst="ellipse">
            <a:avLst/>
          </a:prstGeom>
          <a:solidFill>
            <a:schemeClr val="accent1">
              <a:lumMod val="20000"/>
              <a:lumOff val="80000"/>
            </a:schemeClr>
          </a:solidFill>
          <a:ln w="127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800" b="0" i="0" u="none" strike="noStrike" cap="none" normalizeH="0" baseline="0" smtClean="0">
              <a:ln>
                <a:noFill/>
              </a:ln>
              <a:effectLst/>
              <a:latin typeface="Arial" pitchFamily="34" charset="0"/>
              <a:cs typeface="Arial" pitchFamily="34" charset="0"/>
            </a:endParaRPr>
          </a:p>
        </p:txBody>
      </p:sp>
      <p:sp>
        <p:nvSpPr>
          <p:cNvPr id="183" name="원호 182"/>
          <p:cNvSpPr/>
          <p:nvPr/>
        </p:nvSpPr>
        <p:spPr bwMode="auto">
          <a:xfrm rot="18594133">
            <a:off x="2954412" y="5404741"/>
            <a:ext cx="560529" cy="702969"/>
          </a:xfrm>
          <a:prstGeom prst="arc">
            <a:avLst>
              <a:gd name="adj1" fmla="val 18711626"/>
              <a:gd name="adj2" fmla="val 3824341"/>
            </a:avLst>
          </a:prstGeom>
          <a:noFill/>
          <a:ln w="25400" cap="flat" cmpd="sng" algn="ctr">
            <a:solidFill>
              <a:schemeClr val="tx1"/>
            </a:solidFill>
            <a:prstDash val="solid"/>
            <a:round/>
            <a:headEnd type="none" w="med" len="med"/>
            <a:tailEnd type="none"/>
          </a:ln>
          <a:effectLst/>
        </p:spPr>
        <p:txBody>
          <a:bodyPr rtlCol="0" anchor="ctr"/>
          <a:lstStyle/>
          <a:p>
            <a:pPr algn="ctr"/>
            <a:endParaRPr lang="ko-KR" altLang="en-US">
              <a:latin typeface="Arial" pitchFamily="34" charset="0"/>
              <a:cs typeface="Arial" pitchFamily="34" charset="0"/>
            </a:endParaRPr>
          </a:p>
        </p:txBody>
      </p:sp>
      <p:sp>
        <p:nvSpPr>
          <p:cNvPr id="38" name="슬라이드 번호 개체 틀 37"/>
          <p:cNvSpPr>
            <a:spLocks noGrp="1"/>
          </p:cNvSpPr>
          <p:nvPr>
            <p:ph type="sldNum" sz="quarter" idx="11"/>
          </p:nvPr>
        </p:nvSpPr>
        <p:spPr>
          <a:xfrm>
            <a:off x="7406952" y="6265118"/>
            <a:ext cx="2133600" cy="476250"/>
          </a:xfrm>
        </p:spPr>
        <p:txBody>
          <a:bodyPr/>
          <a:lstStyle/>
          <a:p>
            <a:fld id="{03C1FE49-9268-430A-925C-5EE78668DAFD}" type="slidenum">
              <a:rPr lang="ko-KR" altLang="en-US" smtClean="0"/>
              <a:pPr/>
              <a:t>18</a:t>
            </a:fld>
            <a:endParaRPr lang="ko-KR" altLang="en-US" dirty="0"/>
          </a:p>
        </p:txBody>
      </p:sp>
      <p:cxnSp>
        <p:nvCxnSpPr>
          <p:cNvPr id="40" name="직선 연결선 39"/>
          <p:cNvCxnSpPr/>
          <p:nvPr/>
        </p:nvCxnSpPr>
        <p:spPr bwMode="auto">
          <a:xfrm rot="5400000">
            <a:off x="-783636" y="4027116"/>
            <a:ext cx="3600399" cy="3"/>
          </a:xfrm>
          <a:prstGeom prst="line">
            <a:avLst/>
          </a:prstGeom>
          <a:solidFill>
            <a:schemeClr val="accent1"/>
          </a:solidFill>
          <a:ln w="19050" cap="flat" cmpd="sng" algn="ctr">
            <a:solidFill>
              <a:schemeClr val="tx1"/>
            </a:solidFill>
            <a:prstDash val="solid"/>
            <a:round/>
            <a:headEnd type="arrow" w="med" len="med"/>
            <a:tailEnd type="none"/>
          </a:ln>
          <a:effectLst/>
        </p:spPr>
      </p:cxnSp>
      <p:cxnSp>
        <p:nvCxnSpPr>
          <p:cNvPr id="47" name="직선 연결선 46"/>
          <p:cNvCxnSpPr/>
          <p:nvPr/>
        </p:nvCxnSpPr>
        <p:spPr bwMode="auto">
          <a:xfrm flipV="1">
            <a:off x="2555505" y="4225752"/>
            <a:ext cx="971682" cy="3258"/>
          </a:xfrm>
          <a:prstGeom prst="line">
            <a:avLst/>
          </a:prstGeom>
          <a:solidFill>
            <a:schemeClr val="accent1"/>
          </a:solidFill>
          <a:ln w="28575" cap="flat" cmpd="sng" algn="ctr">
            <a:solidFill>
              <a:srgbClr val="EA0000"/>
            </a:solidFill>
            <a:prstDash val="solid"/>
            <a:round/>
            <a:headEnd type="arrow" w="med" len="med"/>
            <a:tailEnd type="arrow"/>
          </a:ln>
          <a:effectLst/>
        </p:spPr>
      </p:cxnSp>
      <p:sp>
        <p:nvSpPr>
          <p:cNvPr id="50" name="TextBox 49"/>
          <p:cNvSpPr txBox="1"/>
          <p:nvPr/>
        </p:nvSpPr>
        <p:spPr>
          <a:xfrm>
            <a:off x="9326" y="4025079"/>
            <a:ext cx="966931" cy="369332"/>
          </a:xfrm>
          <a:prstGeom prst="rect">
            <a:avLst/>
          </a:prstGeom>
          <a:noFill/>
        </p:spPr>
        <p:txBody>
          <a:bodyPr wrap="none" rtlCol="0">
            <a:spAutoFit/>
          </a:bodyPr>
          <a:lstStyle/>
          <a:p>
            <a:r>
              <a:rPr lang="en-US" altLang="ko-KR" dirty="0" smtClean="0">
                <a:latin typeface="Arial" pitchFamily="34" charset="0"/>
                <a:cs typeface="Arial" pitchFamily="34" charset="0"/>
              </a:rPr>
              <a:t>At 5 km</a:t>
            </a:r>
            <a:endParaRPr lang="ko-KR" altLang="en-US" dirty="0">
              <a:latin typeface="Arial" pitchFamily="34" charset="0"/>
              <a:cs typeface="Arial" pitchFamily="34" charset="0"/>
            </a:endParaRPr>
          </a:p>
        </p:txBody>
      </p:sp>
      <p:sp>
        <p:nvSpPr>
          <p:cNvPr id="51" name="TextBox 50"/>
          <p:cNvSpPr txBox="1"/>
          <p:nvPr/>
        </p:nvSpPr>
        <p:spPr>
          <a:xfrm>
            <a:off x="-43676" y="2592495"/>
            <a:ext cx="1159292" cy="369332"/>
          </a:xfrm>
          <a:prstGeom prst="rect">
            <a:avLst/>
          </a:prstGeom>
          <a:noFill/>
        </p:spPr>
        <p:txBody>
          <a:bodyPr wrap="none" rtlCol="0">
            <a:spAutoFit/>
          </a:bodyPr>
          <a:lstStyle/>
          <a:p>
            <a:r>
              <a:rPr lang="en-US" altLang="ko-KR" dirty="0" smtClean="0">
                <a:latin typeface="Arial" pitchFamily="34" charset="0"/>
                <a:cs typeface="Arial" pitchFamily="34" charset="0"/>
              </a:rPr>
              <a:t>At 10 km </a:t>
            </a:r>
          </a:p>
        </p:txBody>
      </p:sp>
      <p:sp>
        <p:nvSpPr>
          <p:cNvPr id="52" name="TextBox 51"/>
          <p:cNvSpPr txBox="1"/>
          <p:nvPr/>
        </p:nvSpPr>
        <p:spPr>
          <a:xfrm>
            <a:off x="1444652" y="4042330"/>
            <a:ext cx="1095172" cy="353943"/>
          </a:xfrm>
          <a:prstGeom prst="rect">
            <a:avLst/>
          </a:prstGeom>
          <a:noFill/>
        </p:spPr>
        <p:txBody>
          <a:bodyPr wrap="none" rtlCol="0">
            <a:spAutoFit/>
          </a:bodyPr>
          <a:lstStyle/>
          <a:p>
            <a:r>
              <a:rPr lang="en-US" altLang="ko-KR" sz="1700" b="1" dirty="0" smtClean="0">
                <a:latin typeface="Arial" pitchFamily="34" charset="0"/>
                <a:cs typeface="Arial" pitchFamily="34" charset="0"/>
              </a:rPr>
              <a:t>D:4.4 km</a:t>
            </a:r>
            <a:endParaRPr lang="ko-KR" altLang="en-US" sz="1700" b="1" dirty="0">
              <a:latin typeface="Arial" pitchFamily="34" charset="0"/>
              <a:cs typeface="Arial" pitchFamily="34" charset="0"/>
            </a:endParaRPr>
          </a:p>
        </p:txBody>
      </p:sp>
      <p:sp>
        <p:nvSpPr>
          <p:cNvPr id="57" name="TextBox 56"/>
          <p:cNvSpPr txBox="1"/>
          <p:nvPr/>
        </p:nvSpPr>
        <p:spPr>
          <a:xfrm>
            <a:off x="3426632" y="5328399"/>
            <a:ext cx="805029" cy="400110"/>
          </a:xfrm>
          <a:prstGeom prst="rect">
            <a:avLst/>
          </a:prstGeom>
          <a:noFill/>
        </p:spPr>
        <p:txBody>
          <a:bodyPr wrap="none" rtlCol="0">
            <a:spAutoFit/>
          </a:bodyPr>
          <a:lstStyle/>
          <a:p>
            <a:r>
              <a:rPr lang="en-US" altLang="ko-KR" sz="2000" b="1" dirty="0" smtClean="0">
                <a:latin typeface="Arial" pitchFamily="34" charset="0"/>
                <a:cs typeface="Arial" pitchFamily="34" charset="0"/>
              </a:rPr>
              <a:t>66.4</a:t>
            </a:r>
            <a:r>
              <a:rPr lang="en-US" altLang="ko-KR" sz="2000" b="1" baseline="30000" dirty="0" smtClean="0">
                <a:latin typeface="Arial" pitchFamily="34" charset="0"/>
                <a:cs typeface="Arial" pitchFamily="34" charset="0"/>
              </a:rPr>
              <a:t>o</a:t>
            </a:r>
            <a:endParaRPr lang="ko-KR" altLang="en-US" sz="2000" b="1" baseline="30000" dirty="0">
              <a:latin typeface="Arial" pitchFamily="34" charset="0"/>
              <a:cs typeface="Arial" pitchFamily="34" charset="0"/>
            </a:endParaRPr>
          </a:p>
        </p:txBody>
      </p:sp>
      <p:sp>
        <p:nvSpPr>
          <p:cNvPr id="63" name="원호 62"/>
          <p:cNvSpPr/>
          <p:nvPr/>
        </p:nvSpPr>
        <p:spPr bwMode="auto">
          <a:xfrm rot="18594133">
            <a:off x="6409966" y="5573454"/>
            <a:ext cx="619772" cy="516571"/>
          </a:xfrm>
          <a:prstGeom prst="arc">
            <a:avLst>
              <a:gd name="adj1" fmla="val 20430612"/>
              <a:gd name="adj2" fmla="val 2911806"/>
            </a:avLst>
          </a:prstGeom>
          <a:noFill/>
          <a:ln w="25400" cap="flat" cmpd="sng" algn="ctr">
            <a:solidFill>
              <a:schemeClr val="tx1"/>
            </a:solidFill>
            <a:prstDash val="solid"/>
            <a:round/>
            <a:headEnd type="none" w="med" len="med"/>
            <a:tailEnd type="none"/>
          </a:ln>
          <a:effectLst/>
        </p:spPr>
        <p:txBody>
          <a:bodyPr rtlCol="0" anchor="ctr"/>
          <a:lstStyle/>
          <a:p>
            <a:pPr algn="ctr"/>
            <a:endParaRPr lang="ko-KR" altLang="en-US" dirty="0">
              <a:latin typeface="Arial" pitchFamily="34" charset="0"/>
              <a:cs typeface="Arial" pitchFamily="34" charset="0"/>
            </a:endParaRPr>
          </a:p>
        </p:txBody>
      </p:sp>
      <p:sp>
        <p:nvSpPr>
          <p:cNvPr id="65" name="TextBox 64"/>
          <p:cNvSpPr txBox="1"/>
          <p:nvPr/>
        </p:nvSpPr>
        <p:spPr>
          <a:xfrm>
            <a:off x="6948398" y="5358689"/>
            <a:ext cx="805029" cy="400110"/>
          </a:xfrm>
          <a:prstGeom prst="rect">
            <a:avLst/>
          </a:prstGeom>
          <a:noFill/>
        </p:spPr>
        <p:txBody>
          <a:bodyPr wrap="none" rtlCol="0">
            <a:spAutoFit/>
          </a:bodyPr>
          <a:lstStyle/>
          <a:p>
            <a:r>
              <a:rPr lang="en-US" altLang="ko-KR" sz="2000" b="1" dirty="0" smtClean="0">
                <a:latin typeface="Arial" pitchFamily="34" charset="0"/>
                <a:cs typeface="Arial" pitchFamily="34" charset="0"/>
              </a:rPr>
              <a:t>44.3</a:t>
            </a:r>
            <a:r>
              <a:rPr lang="en-US" altLang="ko-KR" sz="2000" b="1" baseline="30000" dirty="0" smtClean="0">
                <a:latin typeface="Arial" pitchFamily="34" charset="0"/>
                <a:cs typeface="Arial" pitchFamily="34" charset="0"/>
              </a:rPr>
              <a:t>o</a:t>
            </a:r>
            <a:endParaRPr lang="ko-KR" altLang="en-US" sz="2000" b="1" baseline="30000" dirty="0">
              <a:latin typeface="Arial" pitchFamily="34" charset="0"/>
              <a:cs typeface="Arial" pitchFamily="34" charset="0"/>
            </a:endParaRPr>
          </a:p>
        </p:txBody>
      </p:sp>
      <p:cxnSp>
        <p:nvCxnSpPr>
          <p:cNvPr id="77" name="직선 연결선 76"/>
          <p:cNvCxnSpPr/>
          <p:nvPr/>
        </p:nvCxnSpPr>
        <p:spPr bwMode="auto">
          <a:xfrm flipV="1">
            <a:off x="5481057" y="4241169"/>
            <a:ext cx="2270991" cy="1973"/>
          </a:xfrm>
          <a:prstGeom prst="line">
            <a:avLst/>
          </a:prstGeom>
          <a:solidFill>
            <a:schemeClr val="accent1"/>
          </a:solidFill>
          <a:ln w="28575" cap="flat" cmpd="sng" algn="ctr">
            <a:solidFill>
              <a:srgbClr val="EA0000"/>
            </a:solidFill>
            <a:prstDash val="solid"/>
            <a:round/>
            <a:headEnd type="arrow" w="med" len="med"/>
            <a:tailEnd type="arrow"/>
          </a:ln>
          <a:effectLst/>
        </p:spPr>
      </p:cxnSp>
      <p:sp>
        <p:nvSpPr>
          <p:cNvPr id="84" name="TextBox 83"/>
          <p:cNvSpPr txBox="1"/>
          <p:nvPr/>
        </p:nvSpPr>
        <p:spPr>
          <a:xfrm>
            <a:off x="6057122" y="3923871"/>
            <a:ext cx="1146468" cy="369332"/>
          </a:xfrm>
          <a:prstGeom prst="rect">
            <a:avLst/>
          </a:prstGeom>
          <a:noFill/>
        </p:spPr>
        <p:txBody>
          <a:bodyPr wrap="none" rtlCol="0">
            <a:spAutoFit/>
          </a:bodyPr>
          <a:lstStyle/>
          <a:p>
            <a:r>
              <a:rPr lang="en-US" altLang="ko-KR" b="1" dirty="0" smtClean="0">
                <a:latin typeface="Arial" pitchFamily="34" charset="0"/>
                <a:cs typeface="Arial" pitchFamily="34" charset="0"/>
              </a:rPr>
              <a:t>D:9.8 km</a:t>
            </a:r>
            <a:endParaRPr lang="ko-KR" altLang="en-US" b="1" dirty="0">
              <a:latin typeface="Arial" pitchFamily="34" charset="0"/>
              <a:cs typeface="Arial" pitchFamily="34" charset="0"/>
            </a:endParaRPr>
          </a:p>
        </p:txBody>
      </p:sp>
      <p:sp>
        <p:nvSpPr>
          <p:cNvPr id="85" name="TextBox 84"/>
          <p:cNvSpPr txBox="1"/>
          <p:nvPr/>
        </p:nvSpPr>
        <p:spPr>
          <a:xfrm>
            <a:off x="6035986" y="2469192"/>
            <a:ext cx="1274708" cy="369332"/>
          </a:xfrm>
          <a:prstGeom prst="rect">
            <a:avLst/>
          </a:prstGeom>
          <a:noFill/>
        </p:spPr>
        <p:txBody>
          <a:bodyPr wrap="none" rtlCol="0">
            <a:spAutoFit/>
          </a:bodyPr>
          <a:lstStyle/>
          <a:p>
            <a:r>
              <a:rPr lang="en-US" altLang="ko-KR" b="1" dirty="0" smtClean="0">
                <a:latin typeface="Arial" pitchFamily="34" charset="0"/>
                <a:cs typeface="Arial" pitchFamily="34" charset="0"/>
              </a:rPr>
              <a:t>D:19.5 km</a:t>
            </a:r>
            <a:endParaRPr lang="ko-KR" altLang="en-US" b="1" dirty="0">
              <a:latin typeface="Arial" pitchFamily="34" charset="0"/>
              <a:cs typeface="Arial" pitchFamily="34" charset="0"/>
            </a:endParaRPr>
          </a:p>
        </p:txBody>
      </p:sp>
      <p:sp>
        <p:nvSpPr>
          <p:cNvPr id="86" name="TextBox 85"/>
          <p:cNvSpPr txBox="1"/>
          <p:nvPr/>
        </p:nvSpPr>
        <p:spPr>
          <a:xfrm>
            <a:off x="2081629" y="5979334"/>
            <a:ext cx="1914307" cy="461665"/>
          </a:xfrm>
          <a:prstGeom prst="rect">
            <a:avLst/>
          </a:prstGeom>
          <a:noFill/>
        </p:spPr>
        <p:txBody>
          <a:bodyPr wrap="none" rtlCol="0">
            <a:spAutoFit/>
          </a:bodyPr>
          <a:lstStyle/>
          <a:p>
            <a:r>
              <a:rPr lang="en-US" altLang="ko-KR" sz="2400" dirty="0" smtClean="0">
                <a:latin typeface="Arial" pitchFamily="34" charset="0"/>
                <a:cs typeface="Arial" pitchFamily="34" charset="0"/>
              </a:rPr>
              <a:t>Wind profiler</a:t>
            </a:r>
            <a:endParaRPr lang="ko-KR" altLang="en-US" sz="2400" dirty="0">
              <a:latin typeface="Arial" pitchFamily="34" charset="0"/>
              <a:cs typeface="Arial" pitchFamily="34" charset="0"/>
            </a:endParaRPr>
          </a:p>
        </p:txBody>
      </p:sp>
      <p:sp>
        <p:nvSpPr>
          <p:cNvPr id="87" name="TextBox 86"/>
          <p:cNvSpPr txBox="1"/>
          <p:nvPr/>
        </p:nvSpPr>
        <p:spPr>
          <a:xfrm>
            <a:off x="5349692" y="6002704"/>
            <a:ext cx="2542684" cy="707886"/>
          </a:xfrm>
          <a:prstGeom prst="rect">
            <a:avLst/>
          </a:prstGeom>
          <a:noFill/>
        </p:spPr>
        <p:txBody>
          <a:bodyPr wrap="none" rtlCol="0">
            <a:spAutoFit/>
          </a:bodyPr>
          <a:lstStyle/>
          <a:p>
            <a:pPr algn="ctr"/>
            <a:r>
              <a:rPr lang="en-US" altLang="ko-KR" sz="2400" dirty="0" smtClean="0">
                <a:latin typeface="Arial" pitchFamily="34" charset="0"/>
                <a:cs typeface="Arial" pitchFamily="34" charset="0"/>
              </a:rPr>
              <a:t>C-band radar</a:t>
            </a:r>
          </a:p>
          <a:p>
            <a:pPr algn="ctr"/>
            <a:r>
              <a:rPr lang="en-US" altLang="ko-KR" sz="1600" dirty="0" smtClean="0">
                <a:latin typeface="Arial" pitchFamily="34" charset="0"/>
                <a:cs typeface="Arial" pitchFamily="34" charset="0"/>
              </a:rPr>
              <a:t>(Highest elevation sweep)</a:t>
            </a:r>
          </a:p>
        </p:txBody>
      </p:sp>
      <p:sp>
        <p:nvSpPr>
          <p:cNvPr id="92" name="TextBox 91"/>
          <p:cNvSpPr txBox="1"/>
          <p:nvPr/>
        </p:nvSpPr>
        <p:spPr>
          <a:xfrm>
            <a:off x="2619474" y="2076344"/>
            <a:ext cx="351378" cy="369332"/>
          </a:xfrm>
          <a:prstGeom prst="rect">
            <a:avLst/>
          </a:prstGeom>
          <a:noFill/>
        </p:spPr>
        <p:txBody>
          <a:bodyPr wrap="none" rtlCol="0">
            <a:spAutoFit/>
          </a:bodyPr>
          <a:lstStyle/>
          <a:p>
            <a:r>
              <a:rPr lang="en-US" altLang="ko-KR" b="1" dirty="0" smtClean="0">
                <a:latin typeface="Arial" pitchFamily="34" charset="0"/>
                <a:cs typeface="Arial" pitchFamily="34" charset="0"/>
              </a:rPr>
              <a:t>N</a:t>
            </a:r>
            <a:endParaRPr lang="ko-KR" altLang="en-US" b="1" dirty="0">
              <a:latin typeface="Arial" pitchFamily="34" charset="0"/>
              <a:cs typeface="Arial" pitchFamily="34" charset="0"/>
            </a:endParaRPr>
          </a:p>
        </p:txBody>
      </p:sp>
      <p:sp>
        <p:nvSpPr>
          <p:cNvPr id="93" name="TextBox 92"/>
          <p:cNvSpPr txBox="1"/>
          <p:nvPr/>
        </p:nvSpPr>
        <p:spPr>
          <a:xfrm>
            <a:off x="3191338" y="3090134"/>
            <a:ext cx="338554" cy="369332"/>
          </a:xfrm>
          <a:prstGeom prst="rect">
            <a:avLst/>
          </a:prstGeom>
          <a:noFill/>
        </p:spPr>
        <p:txBody>
          <a:bodyPr wrap="none" rtlCol="0">
            <a:spAutoFit/>
          </a:bodyPr>
          <a:lstStyle/>
          <a:p>
            <a:r>
              <a:rPr lang="en-US" altLang="ko-KR" b="1" dirty="0" smtClean="0">
                <a:latin typeface="Arial" pitchFamily="34" charset="0"/>
                <a:cs typeface="Arial" pitchFamily="34" charset="0"/>
              </a:rPr>
              <a:t>S</a:t>
            </a:r>
            <a:endParaRPr lang="ko-KR" altLang="en-US" b="1" dirty="0">
              <a:latin typeface="Arial" pitchFamily="34" charset="0"/>
              <a:cs typeface="Arial" pitchFamily="34" charset="0"/>
            </a:endParaRPr>
          </a:p>
        </p:txBody>
      </p:sp>
      <p:sp>
        <p:nvSpPr>
          <p:cNvPr id="94" name="TextBox 93"/>
          <p:cNvSpPr txBox="1"/>
          <p:nvPr/>
        </p:nvSpPr>
        <p:spPr>
          <a:xfrm>
            <a:off x="1830136" y="2364376"/>
            <a:ext cx="338554" cy="369332"/>
          </a:xfrm>
          <a:prstGeom prst="rect">
            <a:avLst/>
          </a:prstGeom>
          <a:noFill/>
        </p:spPr>
        <p:txBody>
          <a:bodyPr wrap="none" rtlCol="0">
            <a:spAutoFit/>
          </a:bodyPr>
          <a:lstStyle/>
          <a:p>
            <a:r>
              <a:rPr lang="en-US" altLang="ko-KR" b="1" dirty="0" smtClean="0">
                <a:latin typeface="Arial" pitchFamily="34" charset="0"/>
                <a:cs typeface="Arial" pitchFamily="34" charset="0"/>
              </a:rPr>
              <a:t>E</a:t>
            </a:r>
            <a:endParaRPr lang="ko-KR" altLang="en-US" b="1" dirty="0">
              <a:latin typeface="Arial" pitchFamily="34" charset="0"/>
              <a:cs typeface="Arial" pitchFamily="34" charset="0"/>
            </a:endParaRPr>
          </a:p>
        </p:txBody>
      </p:sp>
      <p:sp>
        <p:nvSpPr>
          <p:cNvPr id="95" name="TextBox 94"/>
          <p:cNvSpPr txBox="1"/>
          <p:nvPr/>
        </p:nvSpPr>
        <p:spPr>
          <a:xfrm>
            <a:off x="3824874" y="2427092"/>
            <a:ext cx="432048" cy="369332"/>
          </a:xfrm>
          <a:prstGeom prst="rect">
            <a:avLst/>
          </a:prstGeom>
          <a:noFill/>
        </p:spPr>
        <p:txBody>
          <a:bodyPr wrap="square" rtlCol="0">
            <a:spAutoFit/>
          </a:bodyPr>
          <a:lstStyle/>
          <a:p>
            <a:r>
              <a:rPr lang="en-US" altLang="ko-KR" b="1" dirty="0" smtClean="0">
                <a:latin typeface="Arial" pitchFamily="34" charset="0"/>
                <a:cs typeface="Arial" pitchFamily="34" charset="0"/>
              </a:rPr>
              <a:t>W</a:t>
            </a:r>
            <a:endParaRPr lang="ko-KR" altLang="en-US" b="1" dirty="0">
              <a:latin typeface="Arial" pitchFamily="34" charset="0"/>
              <a:cs typeface="Arial" pitchFamily="34" charset="0"/>
            </a:endParaRPr>
          </a:p>
        </p:txBody>
      </p:sp>
      <p:sp>
        <p:nvSpPr>
          <p:cNvPr id="97" name="타원 96"/>
          <p:cNvSpPr/>
          <p:nvPr/>
        </p:nvSpPr>
        <p:spPr bwMode="auto">
          <a:xfrm>
            <a:off x="2868284" y="2708459"/>
            <a:ext cx="288032" cy="144016"/>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ko-KR" altLang="en-US" sz="1800" b="0" i="0" u="none" strike="noStrike" cap="none" normalizeH="0" baseline="0" smtClean="0">
              <a:ln>
                <a:noFill/>
              </a:ln>
              <a:effectLst/>
              <a:latin typeface="Arial" pitchFamily="34" charset="0"/>
              <a:cs typeface="Arial" pitchFamily="34" charset="0"/>
            </a:endParaRPr>
          </a:p>
        </p:txBody>
      </p:sp>
      <p:cxnSp>
        <p:nvCxnSpPr>
          <p:cNvPr id="98" name="직선 연결선 97"/>
          <p:cNvCxnSpPr>
            <a:stCxn id="97" idx="6"/>
          </p:cNvCxnSpPr>
          <p:nvPr/>
        </p:nvCxnSpPr>
        <p:spPr bwMode="auto">
          <a:xfrm flipH="1">
            <a:off x="3060809" y="2780467"/>
            <a:ext cx="95507" cy="3029426"/>
          </a:xfrm>
          <a:prstGeom prst="line">
            <a:avLst/>
          </a:prstGeom>
          <a:solidFill>
            <a:schemeClr val="accent1"/>
          </a:solidFill>
          <a:ln w="9525" cap="flat" cmpd="sng" algn="ctr">
            <a:solidFill>
              <a:schemeClr val="tx1"/>
            </a:solidFill>
            <a:prstDash val="sysDash"/>
            <a:round/>
            <a:headEnd type="none" w="med" len="med"/>
            <a:tailEnd type="none"/>
          </a:ln>
          <a:effectLst/>
        </p:spPr>
      </p:cxnSp>
      <p:cxnSp>
        <p:nvCxnSpPr>
          <p:cNvPr id="101" name="직선 연결선 100"/>
          <p:cNvCxnSpPr>
            <a:stCxn id="97" idx="2"/>
          </p:cNvCxnSpPr>
          <p:nvPr/>
        </p:nvCxnSpPr>
        <p:spPr bwMode="auto">
          <a:xfrm>
            <a:off x="2868284" y="2780467"/>
            <a:ext cx="193305" cy="3015275"/>
          </a:xfrm>
          <a:prstGeom prst="line">
            <a:avLst/>
          </a:prstGeom>
          <a:solidFill>
            <a:schemeClr val="accent1"/>
          </a:solidFill>
          <a:ln w="9525" cap="flat" cmpd="sng" algn="ctr">
            <a:solidFill>
              <a:schemeClr val="tx1"/>
            </a:solidFill>
            <a:prstDash val="sysDash"/>
            <a:round/>
            <a:headEnd type="none" w="med" len="med"/>
            <a:tailEnd type="none"/>
          </a:ln>
          <a:effectLst/>
        </p:spPr>
      </p:cxnSp>
      <p:sp>
        <p:nvSpPr>
          <p:cNvPr id="59" name="TextBox 58"/>
          <p:cNvSpPr txBox="1"/>
          <p:nvPr/>
        </p:nvSpPr>
        <p:spPr>
          <a:xfrm>
            <a:off x="2481798" y="1628800"/>
            <a:ext cx="1154098" cy="461665"/>
          </a:xfrm>
          <a:prstGeom prst="rect">
            <a:avLst/>
          </a:prstGeom>
          <a:noFill/>
        </p:spPr>
        <p:txBody>
          <a:bodyPr wrap="none" rtlCol="0">
            <a:spAutoFit/>
          </a:bodyPr>
          <a:lstStyle/>
          <a:p>
            <a:r>
              <a:rPr lang="en-US" altLang="ko-KR" sz="2400" b="1" dirty="0" smtClean="0">
                <a:latin typeface="Arial" pitchFamily="34" charset="0"/>
                <a:cs typeface="Arial" pitchFamily="34" charset="0"/>
              </a:rPr>
              <a:t>Q-VAD</a:t>
            </a:r>
            <a:endParaRPr lang="ko-KR" altLang="en-US" sz="2400" b="1" dirty="0">
              <a:latin typeface="Arial" pitchFamily="34" charset="0"/>
              <a:cs typeface="Arial" pitchFamily="34" charset="0"/>
            </a:endParaRPr>
          </a:p>
        </p:txBody>
      </p:sp>
      <p:sp>
        <p:nvSpPr>
          <p:cNvPr id="60" name="TextBox 59"/>
          <p:cNvSpPr txBox="1"/>
          <p:nvPr/>
        </p:nvSpPr>
        <p:spPr>
          <a:xfrm>
            <a:off x="5076056" y="1628800"/>
            <a:ext cx="3145413" cy="461665"/>
          </a:xfrm>
          <a:prstGeom prst="rect">
            <a:avLst/>
          </a:prstGeom>
          <a:noFill/>
        </p:spPr>
        <p:txBody>
          <a:bodyPr wrap="none" rtlCol="0">
            <a:spAutoFit/>
          </a:bodyPr>
          <a:lstStyle/>
          <a:p>
            <a:r>
              <a:rPr lang="en-US" altLang="ko-KR" sz="2400" b="1" dirty="0" smtClean="0">
                <a:latin typeface="Arial" pitchFamily="34" charset="0"/>
                <a:cs typeface="Arial" pitchFamily="34" charset="0"/>
              </a:rPr>
              <a:t>Divergence theorem</a:t>
            </a:r>
            <a:endParaRPr lang="ko-KR" altLang="en-US" sz="2400" b="1" dirty="0">
              <a:latin typeface="Arial" pitchFamily="34" charset="0"/>
              <a:cs typeface="Arial" pitchFamily="34" charset="0"/>
            </a:endParaRPr>
          </a:p>
        </p:txBody>
      </p:sp>
      <p:sp>
        <p:nvSpPr>
          <p:cNvPr id="81" name="직사각형 80"/>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TextBox 87"/>
          <p:cNvSpPr txBox="1"/>
          <p:nvPr/>
        </p:nvSpPr>
        <p:spPr>
          <a:xfrm>
            <a:off x="144016" y="32717"/>
            <a:ext cx="8820472" cy="646331"/>
          </a:xfrm>
          <a:prstGeom prst="rect">
            <a:avLst/>
          </a:prstGeom>
          <a:noFill/>
        </p:spPr>
        <p:txBody>
          <a:bodyPr wrap="square" rtlCol="0">
            <a:spAutoFit/>
          </a:bodyPr>
          <a:lstStyle/>
          <a:p>
            <a:pPr algn="ctr"/>
            <a:r>
              <a:rPr lang="en-US" altLang="ko-KR"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Quasi-VAD &amp; divergence theorem</a:t>
            </a:r>
            <a:r>
              <a:rPr lang="en-US" altLang="ko-KR" sz="36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6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5" name="TextBox 54"/>
          <p:cNvSpPr txBox="1"/>
          <p:nvPr/>
        </p:nvSpPr>
        <p:spPr>
          <a:xfrm>
            <a:off x="1006684" y="2593968"/>
            <a:ext cx="1095172" cy="353943"/>
          </a:xfrm>
          <a:prstGeom prst="rect">
            <a:avLst/>
          </a:prstGeom>
          <a:noFill/>
        </p:spPr>
        <p:txBody>
          <a:bodyPr wrap="none" rtlCol="0">
            <a:spAutoFit/>
          </a:bodyPr>
          <a:lstStyle/>
          <a:p>
            <a:r>
              <a:rPr lang="en-US" altLang="ko-KR" sz="1700" b="1" dirty="0" smtClean="0">
                <a:latin typeface="Arial" pitchFamily="34" charset="0"/>
                <a:cs typeface="Arial" pitchFamily="34" charset="0"/>
              </a:rPr>
              <a:t>D:8.7 km</a:t>
            </a:r>
            <a:endParaRPr lang="ko-KR" altLang="en-US" sz="1700" b="1" dirty="0">
              <a:latin typeface="Arial" pitchFamily="34" charset="0"/>
              <a:cs typeface="Arial" pitchFamily="34" charset="0"/>
            </a:endParaRPr>
          </a:p>
        </p:txBody>
      </p:sp>
      <p:cxnSp>
        <p:nvCxnSpPr>
          <p:cNvPr id="128" name="직선 연결선 127"/>
          <p:cNvCxnSpPr/>
          <p:nvPr/>
        </p:nvCxnSpPr>
        <p:spPr>
          <a:xfrm>
            <a:off x="1010038" y="5835643"/>
            <a:ext cx="73448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직선 연결선 133"/>
          <p:cNvCxnSpPr/>
          <p:nvPr/>
        </p:nvCxnSpPr>
        <p:spPr>
          <a:xfrm>
            <a:off x="939016" y="4219858"/>
            <a:ext cx="720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직선 연결선 138"/>
          <p:cNvCxnSpPr/>
          <p:nvPr/>
        </p:nvCxnSpPr>
        <p:spPr>
          <a:xfrm>
            <a:off x="939716" y="2777072"/>
            <a:ext cx="720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직사각형 140"/>
          <p:cNvSpPr/>
          <p:nvPr/>
        </p:nvSpPr>
        <p:spPr>
          <a:xfrm>
            <a:off x="827584" y="807676"/>
            <a:ext cx="8496944" cy="677108"/>
          </a:xfrm>
          <a:prstGeom prst="rect">
            <a:avLst/>
          </a:prstGeom>
        </p:spPr>
        <p:txBody>
          <a:bodyPr wrap="square">
            <a:spAutoFit/>
          </a:bodyPr>
          <a:lstStyle/>
          <a:p>
            <a:r>
              <a:rPr lang="en-US" altLang="ko-KR" sz="1900" dirty="0" smtClean="0">
                <a:latin typeface="Arial" pitchFamily="34" charset="0"/>
                <a:ea typeface="굴림" charset="-127"/>
                <a:cs typeface="Arial" pitchFamily="34" charset="0"/>
              </a:rPr>
              <a:t>Q-VAD and divergence theorem were used for obtaining divergence </a:t>
            </a:r>
          </a:p>
          <a:p>
            <a:r>
              <a:rPr lang="en-US" altLang="ko-KR" sz="1900" dirty="0" smtClean="0">
                <a:latin typeface="Arial" pitchFamily="34" charset="0"/>
                <a:ea typeface="굴림" charset="-127"/>
                <a:cs typeface="Arial" pitchFamily="34" charset="0"/>
              </a:rPr>
              <a:t>(and vertical air motion) profiles.</a:t>
            </a:r>
            <a:endParaRPr lang="ko-KR" altLang="en-US" sz="1900" dirty="0"/>
          </a:p>
        </p:txBody>
      </p:sp>
      <p:pic>
        <p:nvPicPr>
          <p:cNvPr id="142" name="Picture 4" descr="C:\Documents and Settings\염낙원\바탕 화면\qvad.jpg"/>
          <p:cNvPicPr>
            <a:picLocks noChangeAspect="1" noChangeArrowheads="1"/>
          </p:cNvPicPr>
          <p:nvPr/>
        </p:nvPicPr>
        <p:blipFill>
          <a:blip r:embed="rId4" cstate="print"/>
          <a:srcRect/>
          <a:stretch>
            <a:fillRect/>
          </a:stretch>
        </p:blipFill>
        <p:spPr bwMode="auto">
          <a:xfrm>
            <a:off x="107504" y="4935125"/>
            <a:ext cx="1907704" cy="1662227"/>
          </a:xfrm>
          <a:prstGeom prst="rect">
            <a:avLst/>
          </a:prstGeom>
          <a:noFill/>
          <a:ln w="12700">
            <a:solidFill>
              <a:schemeClr val="tx1"/>
            </a:solidFill>
          </a:ln>
        </p:spPr>
      </p:pic>
      <p:pic>
        <p:nvPicPr>
          <p:cNvPr id="143" name="Picture 3" descr="C:\Documents and Settings\염낙원\바탕 화면\div.jpg"/>
          <p:cNvPicPr>
            <a:picLocks noChangeAspect="1" noChangeArrowheads="1"/>
          </p:cNvPicPr>
          <p:nvPr/>
        </p:nvPicPr>
        <p:blipFill>
          <a:blip r:embed="rId5" cstate="print"/>
          <a:srcRect l="11904" r="8928"/>
          <a:stretch>
            <a:fillRect/>
          </a:stretch>
        </p:blipFill>
        <p:spPr bwMode="auto">
          <a:xfrm>
            <a:off x="7577630" y="4581128"/>
            <a:ext cx="1502632" cy="792088"/>
          </a:xfrm>
          <a:prstGeom prst="rect">
            <a:avLst/>
          </a:prstGeom>
          <a:noFill/>
          <a:ln w="12700">
            <a:solidFill>
              <a:schemeClr val="tx1"/>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611560" y="5085184"/>
            <a:ext cx="7992888" cy="1461939"/>
          </a:xfrm>
          <a:prstGeom prst="rect">
            <a:avLst/>
          </a:prstGeom>
          <a:solidFill>
            <a:schemeClr val="bg1"/>
          </a:solidFill>
          <a:ln>
            <a:solidFill>
              <a:schemeClr val="bg1"/>
            </a:solidFill>
          </a:ln>
        </p:spPr>
        <p:txBody>
          <a:bodyPr wrap="square">
            <a:spAutoFit/>
          </a:bodyPr>
          <a:lstStyle/>
          <a:p>
            <a:pPr>
              <a:spcBef>
                <a:spcPct val="50000"/>
              </a:spcBef>
              <a:buClr>
                <a:srgbClr val="00B050"/>
              </a:buClr>
              <a:buSzPct val="110000"/>
              <a:buFont typeface="Wingdings" pitchFamily="2" charset="2"/>
              <a:buChar char="§"/>
            </a:pPr>
            <a:r>
              <a:rPr lang="en-US" altLang="ko-KR" sz="1700" dirty="0" smtClean="0">
                <a:latin typeface="Arial" pitchFamily="34" charset="0"/>
                <a:ea typeface="굴림" charset="-127"/>
                <a:cs typeface="Arial" pitchFamily="34" charset="0"/>
              </a:rPr>
              <a:t> </a:t>
            </a:r>
            <a:r>
              <a:rPr lang="en-US" altLang="ko-KR" sz="1600" dirty="0" smtClean="0">
                <a:latin typeface="Arial" pitchFamily="34" charset="0"/>
                <a:ea typeface="굴림" charset="-127"/>
                <a:cs typeface="Arial" pitchFamily="34" charset="0"/>
              </a:rPr>
              <a:t>The convergence-divergence couplet which is associated with melting-driven dynamics across the melting layer is well shown from the Q-VAD of the smallest scale. The level of </a:t>
            </a:r>
            <a:r>
              <a:rPr lang="en-US" altLang="ko-KR" sz="1600" dirty="0" err="1" smtClean="0">
                <a:latin typeface="Arial" pitchFamily="34" charset="0"/>
                <a:ea typeface="굴림" charset="-127"/>
                <a:cs typeface="Arial" pitchFamily="34" charset="0"/>
              </a:rPr>
              <a:t>Z</a:t>
            </a:r>
            <a:r>
              <a:rPr lang="en-US" altLang="ko-KR" sz="1600" baseline="-25000" dirty="0" err="1" smtClean="0">
                <a:latin typeface="Arial" pitchFamily="34" charset="0"/>
                <a:ea typeface="굴림" charset="-127"/>
                <a:cs typeface="Arial" pitchFamily="34" charset="0"/>
              </a:rPr>
              <a:t>peak</a:t>
            </a:r>
            <a:r>
              <a:rPr lang="en-US" altLang="ko-KR" sz="1600" dirty="0" smtClean="0">
                <a:latin typeface="Arial" pitchFamily="34" charset="0"/>
                <a:ea typeface="굴림" charset="-127"/>
                <a:cs typeface="Arial" pitchFamily="34" charset="0"/>
              </a:rPr>
              <a:t> is located at a center of the </a:t>
            </a:r>
            <a:r>
              <a:rPr lang="en-US" altLang="ko-KR" sz="1600" dirty="0" err="1" smtClean="0">
                <a:latin typeface="Arial" pitchFamily="34" charset="0"/>
                <a:ea typeface="굴림" charset="-127"/>
                <a:cs typeface="Arial" pitchFamily="34" charset="0"/>
              </a:rPr>
              <a:t>conv</a:t>
            </a:r>
            <a:r>
              <a:rPr lang="en-US" altLang="ko-KR" sz="1600" dirty="0" smtClean="0">
                <a:latin typeface="Arial" pitchFamily="34" charset="0"/>
                <a:ea typeface="굴림" charset="-127"/>
                <a:cs typeface="Arial" pitchFamily="34" charset="0"/>
              </a:rPr>
              <a:t>-div couplet.</a:t>
            </a:r>
          </a:p>
          <a:p>
            <a:pPr>
              <a:spcBef>
                <a:spcPct val="50000"/>
              </a:spcBef>
              <a:buClr>
                <a:srgbClr val="00B050"/>
              </a:buClr>
              <a:buSzPct val="110000"/>
              <a:buFont typeface="Wingdings" pitchFamily="2" charset="2"/>
              <a:buChar char="§"/>
            </a:pPr>
            <a:r>
              <a:rPr lang="en-US" altLang="ko-KR" sz="1600" dirty="0" smtClean="0">
                <a:latin typeface="Arial" pitchFamily="34" charset="0"/>
                <a:ea typeface="굴림" charset="-127"/>
                <a:cs typeface="Arial" pitchFamily="34" charset="0"/>
              </a:rPr>
              <a:t> The divergence profile from the divergence theorem validates that the </a:t>
            </a:r>
            <a:r>
              <a:rPr lang="en-US" altLang="ko-KR" sz="1600" dirty="0" err="1" smtClean="0">
                <a:latin typeface="Arial" pitchFamily="34" charset="0"/>
                <a:ea typeface="굴림" charset="-127"/>
                <a:cs typeface="Arial" pitchFamily="34" charset="0"/>
              </a:rPr>
              <a:t>conv</a:t>
            </a:r>
            <a:r>
              <a:rPr lang="en-US" altLang="ko-KR" sz="1600" dirty="0" smtClean="0">
                <a:latin typeface="Arial" pitchFamily="34" charset="0"/>
                <a:ea typeface="굴림" charset="-127"/>
                <a:cs typeface="Arial" pitchFamily="34" charset="0"/>
              </a:rPr>
              <a:t>-div couplet from the Q-VAD is not an artifact. </a:t>
            </a:r>
          </a:p>
        </p:txBody>
      </p:sp>
      <p:sp>
        <p:nvSpPr>
          <p:cNvPr id="4" name="슬라이드 번호 개체 틀 3"/>
          <p:cNvSpPr>
            <a:spLocks noGrp="1"/>
          </p:cNvSpPr>
          <p:nvPr>
            <p:ph type="sldNum" sz="quarter" idx="11"/>
          </p:nvPr>
        </p:nvSpPr>
        <p:spPr>
          <a:xfrm>
            <a:off x="7077000" y="6356350"/>
            <a:ext cx="2895600" cy="365125"/>
          </a:xfrm>
          <a:noFill/>
          <a:ln>
            <a:noFill/>
          </a:ln>
        </p:spPr>
        <p:txBody>
          <a:bodyPr/>
          <a:lstStyle/>
          <a:p>
            <a:fld id="{03C1FE49-9268-430A-925C-5EE78668DAFD}" type="slidenum">
              <a:rPr lang="ko-KR" altLang="en-US" smtClean="0">
                <a:solidFill>
                  <a:schemeClr val="tx1"/>
                </a:solidFill>
              </a:rPr>
              <a:pPr/>
              <a:t>19</a:t>
            </a:fld>
            <a:endParaRPr lang="ko-KR" altLang="en-US">
              <a:solidFill>
                <a:schemeClr val="tx1"/>
              </a:solidFill>
            </a:endParaRPr>
          </a:p>
        </p:txBody>
      </p:sp>
      <p:grpSp>
        <p:nvGrpSpPr>
          <p:cNvPr id="2" name="그룹 16"/>
          <p:cNvGrpSpPr/>
          <p:nvPr/>
        </p:nvGrpSpPr>
        <p:grpSpPr>
          <a:xfrm>
            <a:off x="1619672" y="1052736"/>
            <a:ext cx="5980230" cy="3816424"/>
            <a:chOff x="1547664" y="1124744"/>
            <a:chExt cx="6108934" cy="3816424"/>
          </a:xfrm>
          <a:solidFill>
            <a:schemeClr val="bg1"/>
          </a:solidFill>
        </p:grpSpPr>
        <p:sp>
          <p:nvSpPr>
            <p:cNvPr id="7" name="직사각형 6"/>
            <p:cNvSpPr/>
            <p:nvPr/>
          </p:nvSpPr>
          <p:spPr bwMode="auto">
            <a:xfrm>
              <a:off x="1547664" y="1124744"/>
              <a:ext cx="6056786" cy="3816424"/>
            </a:xfrm>
            <a:prstGeom prst="rect">
              <a:avLst/>
            </a:prstGeom>
            <a:grpFill/>
            <a:ln w="19050">
              <a:solidFill>
                <a:schemeClr val="bg1"/>
              </a:solidFill>
              <a:round/>
              <a:headEnd/>
              <a:tailEnd/>
            </a:ln>
            <a:effectLst/>
          </p:spPr>
          <p:txBody>
            <a:bodyPr wrap="none" rtlCol="0" anchor="ctr"/>
            <a:lstStyle/>
            <a:p>
              <a:pPr algn="ctr"/>
              <a:endParaRPr lang="ko-KR" altLang="en-US"/>
            </a:p>
          </p:txBody>
        </p:sp>
        <p:pic>
          <p:nvPicPr>
            <p:cNvPr id="5" name="Picture 3" descr="Fig7-4panel_histogram_profiles"/>
            <p:cNvPicPr>
              <a:picLocks noChangeAspect="1" noChangeArrowheads="1"/>
            </p:cNvPicPr>
            <p:nvPr/>
          </p:nvPicPr>
          <p:blipFill>
            <a:blip r:embed="rId3" cstate="print"/>
            <a:srcRect r="50191" b="50619"/>
            <a:stretch>
              <a:fillRect/>
            </a:stretch>
          </p:blipFill>
          <p:spPr bwMode="auto">
            <a:xfrm>
              <a:off x="4331397" y="1295212"/>
              <a:ext cx="3042608" cy="3610749"/>
            </a:xfrm>
            <a:prstGeom prst="rect">
              <a:avLst/>
            </a:prstGeom>
            <a:grpFill/>
            <a:ln w="9525">
              <a:solidFill>
                <a:schemeClr val="bg1"/>
              </a:solidFill>
              <a:miter lim="800000"/>
              <a:headEnd/>
              <a:tailEnd/>
            </a:ln>
          </p:spPr>
        </p:pic>
        <p:pic>
          <p:nvPicPr>
            <p:cNvPr id="68611" name="Picture 3" descr="D:\DERECHO\FIGURES\nasa-proposal\composite_div_vmot_with_theorem.tif"/>
            <p:cNvPicPr>
              <a:picLocks noChangeAspect="1" noChangeArrowheads="1"/>
            </p:cNvPicPr>
            <p:nvPr/>
          </p:nvPicPr>
          <p:blipFill>
            <a:blip r:embed="rId4" cstate="print"/>
            <a:srcRect r="44250"/>
            <a:stretch>
              <a:fillRect/>
            </a:stretch>
          </p:blipFill>
          <p:spPr bwMode="auto">
            <a:xfrm>
              <a:off x="1555778" y="1342189"/>
              <a:ext cx="3017506" cy="3495372"/>
            </a:xfrm>
            <a:prstGeom prst="rect">
              <a:avLst/>
            </a:prstGeom>
            <a:grpFill/>
            <a:ln>
              <a:solidFill>
                <a:schemeClr val="bg1"/>
              </a:solidFill>
            </a:ln>
          </p:spPr>
        </p:pic>
        <p:sp>
          <p:nvSpPr>
            <p:cNvPr id="12" name="TextBox 11"/>
            <p:cNvSpPr txBox="1"/>
            <p:nvPr/>
          </p:nvSpPr>
          <p:spPr>
            <a:xfrm rot="5400000">
              <a:off x="6689229" y="2862148"/>
              <a:ext cx="1588897" cy="345840"/>
            </a:xfrm>
            <a:prstGeom prst="rect">
              <a:avLst/>
            </a:prstGeom>
            <a:grpFill/>
            <a:ln>
              <a:solidFill>
                <a:schemeClr val="bg1"/>
              </a:solidFill>
            </a:ln>
          </p:spPr>
          <p:txBody>
            <a:bodyPr wrap="none" rtlCol="0">
              <a:spAutoFit/>
            </a:bodyPr>
            <a:lstStyle/>
            <a:p>
              <a:r>
                <a:rPr lang="en-US" altLang="ko-KR" sz="1600" dirty="0" smtClean="0">
                  <a:latin typeface="Arial" pitchFamily="34" charset="0"/>
                  <a:cs typeface="Arial" pitchFamily="34" charset="0"/>
                </a:rPr>
                <a:t>Frequency  (%)</a:t>
              </a:r>
              <a:endParaRPr lang="ko-KR" altLang="en-US" sz="1600" dirty="0">
                <a:latin typeface="Arial" pitchFamily="34" charset="0"/>
                <a:cs typeface="Arial" pitchFamily="34" charset="0"/>
              </a:endParaRPr>
            </a:p>
          </p:txBody>
        </p:sp>
        <p:sp>
          <p:nvSpPr>
            <p:cNvPr id="13" name="직사각형 12"/>
            <p:cNvSpPr/>
            <p:nvPr/>
          </p:nvSpPr>
          <p:spPr bwMode="auto">
            <a:xfrm>
              <a:off x="2131842" y="1412776"/>
              <a:ext cx="288032" cy="288032"/>
            </a:xfrm>
            <a:prstGeom prst="rect">
              <a:avLst/>
            </a:prstGeom>
            <a:grpFill/>
            <a:ln w="19050">
              <a:solidFill>
                <a:schemeClr val="bg1"/>
              </a:solidFill>
              <a:round/>
              <a:headEnd/>
              <a:tailEnd/>
            </a:ln>
            <a:effectLst/>
          </p:spPr>
          <p:txBody>
            <a:bodyPr wrap="none" rtlCol="0" anchor="ctr"/>
            <a:lstStyle/>
            <a:p>
              <a:pPr algn="ctr"/>
              <a:endParaRPr lang="ko-KR" altLang="en-US"/>
            </a:p>
          </p:txBody>
        </p:sp>
        <p:sp>
          <p:nvSpPr>
            <p:cNvPr id="14" name="직사각형 13"/>
            <p:cNvSpPr/>
            <p:nvPr/>
          </p:nvSpPr>
          <p:spPr bwMode="auto">
            <a:xfrm>
              <a:off x="6524330" y="1484784"/>
              <a:ext cx="288032" cy="288032"/>
            </a:xfrm>
            <a:prstGeom prst="rect">
              <a:avLst/>
            </a:prstGeom>
            <a:grpFill/>
            <a:ln w="19050">
              <a:solidFill>
                <a:schemeClr val="bg1"/>
              </a:solidFill>
              <a:round/>
              <a:headEnd/>
              <a:tailEnd/>
            </a:ln>
            <a:effectLst/>
          </p:spPr>
          <p:txBody>
            <a:bodyPr wrap="none" rtlCol="0" anchor="ctr"/>
            <a:lstStyle/>
            <a:p>
              <a:pPr algn="ctr"/>
              <a:endParaRPr lang="ko-KR" altLang="en-US"/>
            </a:p>
          </p:txBody>
        </p:sp>
        <p:sp>
          <p:nvSpPr>
            <p:cNvPr id="15" name="직사각형 14"/>
            <p:cNvSpPr/>
            <p:nvPr/>
          </p:nvSpPr>
          <p:spPr bwMode="auto">
            <a:xfrm>
              <a:off x="4364090" y="1268760"/>
              <a:ext cx="288032" cy="288032"/>
            </a:xfrm>
            <a:prstGeom prst="rect">
              <a:avLst/>
            </a:prstGeom>
            <a:grpFill/>
            <a:ln w="19050">
              <a:solidFill>
                <a:schemeClr val="bg1"/>
              </a:solidFill>
              <a:round/>
              <a:headEnd/>
              <a:tailEnd/>
            </a:ln>
            <a:effectLst/>
          </p:spPr>
          <p:txBody>
            <a:bodyPr wrap="none" rtlCol="0" anchor="ctr"/>
            <a:lstStyle/>
            <a:p>
              <a:pPr algn="ctr"/>
              <a:endParaRPr lang="ko-KR" altLang="en-US"/>
            </a:p>
          </p:txBody>
        </p:sp>
      </p:grpSp>
      <p:sp>
        <p:nvSpPr>
          <p:cNvPr id="18" name="TextBox 17"/>
          <p:cNvSpPr txBox="1"/>
          <p:nvPr/>
        </p:nvSpPr>
        <p:spPr>
          <a:xfrm>
            <a:off x="4547493" y="2708920"/>
            <a:ext cx="883575" cy="292388"/>
          </a:xfrm>
          <a:prstGeom prst="rect">
            <a:avLst/>
          </a:prstGeom>
          <a:solidFill>
            <a:schemeClr val="bg1"/>
          </a:solidFill>
          <a:ln>
            <a:solidFill>
              <a:schemeClr val="bg1"/>
            </a:solidFill>
          </a:ln>
        </p:spPr>
        <p:txBody>
          <a:bodyPr wrap="none" rtlCol="0">
            <a:spAutoFit/>
          </a:bodyPr>
          <a:lstStyle/>
          <a:p>
            <a:r>
              <a:rPr lang="en-US" altLang="ko-KR" sz="1300" b="1" dirty="0" smtClean="0">
                <a:latin typeface="Arial" pitchFamily="34" charset="0"/>
                <a:cs typeface="Arial" pitchFamily="34" charset="0"/>
              </a:rPr>
              <a:t>0</a:t>
            </a:r>
            <a:r>
              <a:rPr lang="en-US" altLang="ko-KR" sz="1300" b="1" baseline="30000" dirty="0" smtClean="0">
                <a:latin typeface="Arial" pitchFamily="34" charset="0"/>
                <a:cs typeface="Arial" pitchFamily="34" charset="0"/>
              </a:rPr>
              <a:t>o</a:t>
            </a:r>
            <a:r>
              <a:rPr lang="en-US" altLang="ko-KR" sz="1300" b="1" dirty="0" smtClean="0">
                <a:latin typeface="Arial" pitchFamily="34" charset="0"/>
                <a:cs typeface="Arial" pitchFamily="34" charset="0"/>
              </a:rPr>
              <a:t>C level</a:t>
            </a:r>
            <a:endParaRPr lang="ko-KR" altLang="en-US" sz="1300" b="1" dirty="0">
              <a:latin typeface="Arial" pitchFamily="34" charset="0"/>
              <a:cs typeface="Arial" pitchFamily="34" charset="0"/>
            </a:endParaRPr>
          </a:p>
        </p:txBody>
      </p:sp>
      <p:sp>
        <p:nvSpPr>
          <p:cNvPr id="16" name="직사각형 15"/>
          <p:cNvSpPr/>
          <p:nvPr/>
        </p:nvSpPr>
        <p:spPr>
          <a:xfrm>
            <a:off x="0" y="-27384"/>
            <a:ext cx="9144000" cy="792088"/>
          </a:xfrm>
          <a:prstGeom prst="rect">
            <a:avLst/>
          </a:prstGeom>
          <a:blipFill>
            <a:blip r:embed="rId5"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144016" y="32717"/>
            <a:ext cx="8820472" cy="646331"/>
          </a:xfrm>
          <a:prstGeom prst="rect">
            <a:avLst/>
          </a:prstGeom>
          <a:noFill/>
        </p:spPr>
        <p:txBody>
          <a:bodyPr wrap="square" rtlCol="0">
            <a:spAutoFit/>
          </a:bodyPr>
          <a:lstStyle/>
          <a:p>
            <a:pPr algn="ctr"/>
            <a:r>
              <a:rPr lang="en-US" altLang="ko-KR"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Horizontal divergence comparison</a:t>
            </a:r>
            <a:r>
              <a:rPr lang="en-US" altLang="ko-KR" sz="36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6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467544" y="832117"/>
            <a:ext cx="8496944" cy="5549211"/>
          </a:xfrm>
          <a:prstGeom prst="rect">
            <a:avLst/>
          </a:prstGeom>
          <a:noFill/>
          <a:ln w="9525">
            <a:noFill/>
            <a:miter lim="800000"/>
            <a:headEnd/>
            <a:tailEnd/>
          </a:ln>
        </p:spPr>
        <p:txBody>
          <a:bodyPr wrap="square">
            <a:spAutoFit/>
          </a:bodyPr>
          <a:lstStyle/>
          <a:p>
            <a:pPr marL="342900" indent="-342900" latinLnBrk="0">
              <a:lnSpc>
                <a:spcPct val="90000"/>
              </a:lnSpc>
            </a:pPr>
            <a:endParaRPr lang="en-US" altLang="ko-KR" sz="2000" b="1" dirty="0" smtClean="0">
              <a:latin typeface="Garamond" pitchFamily="18" charset="0"/>
              <a:ea typeface="맑은 고딕" pitchFamily="50" charset="-127"/>
              <a:cs typeface="Arial" pitchFamily="34" charset="0"/>
            </a:endParaRPr>
          </a:p>
          <a:p>
            <a:pPr marL="342900" indent="-342900" latinLnBrk="0">
              <a:lnSpc>
                <a:spcPct val="90000"/>
              </a:lnSpc>
              <a:buFont typeface="Arial" pitchFamily="34" charset="0"/>
              <a:buChar char="•"/>
            </a:pPr>
            <a:r>
              <a:rPr lang="en-US" altLang="ko-KR" sz="2200" dirty="0" smtClean="0">
                <a:latin typeface="Arial" pitchFamily="34" charset="0"/>
                <a:ea typeface="맑은 고딕" pitchFamily="50" charset="-127"/>
                <a:cs typeface="Arial" pitchFamily="34" charset="0"/>
              </a:rPr>
              <a:t>Backgrounds: past radar researches of precipitation</a:t>
            </a:r>
          </a:p>
          <a:p>
            <a:pPr marL="342900" indent="-342900" latinLnBrk="0">
              <a:lnSpc>
                <a:spcPct val="90000"/>
              </a:lnSpc>
              <a:buFont typeface="Arial" pitchFamily="34" charset="0"/>
              <a:buChar char="•"/>
            </a:pPr>
            <a:endParaRPr lang="en-US" altLang="ko-KR" sz="2200" dirty="0" smtClean="0">
              <a:latin typeface="Arial" pitchFamily="34" charset="0"/>
              <a:ea typeface="맑은 고딕" pitchFamily="50" charset="-127"/>
              <a:cs typeface="Arial" pitchFamily="34" charset="0"/>
            </a:endParaRPr>
          </a:p>
          <a:p>
            <a:pPr marL="342900" indent="-342900" latinLnBrk="0">
              <a:lnSpc>
                <a:spcPct val="90000"/>
              </a:lnSpc>
              <a:buFont typeface="Arial" pitchFamily="34" charset="0"/>
              <a:buChar char="•"/>
            </a:pPr>
            <a:r>
              <a:rPr lang="en-US" altLang="ko-KR" sz="2200" dirty="0" smtClean="0">
                <a:latin typeface="Arial" pitchFamily="34" charset="0"/>
                <a:ea typeface="맑은 고딕" pitchFamily="50" charset="-127"/>
                <a:cs typeface="Arial" pitchFamily="34" charset="0"/>
              </a:rPr>
              <a:t>National center for intensive observation of severe weather</a:t>
            </a:r>
          </a:p>
          <a:p>
            <a:pPr marL="342900" indent="-342900" latinLnBrk="0">
              <a:lnSpc>
                <a:spcPct val="90000"/>
              </a:lnSpc>
              <a:buFont typeface="Arial" pitchFamily="34" charset="0"/>
              <a:buChar char="•"/>
            </a:pPr>
            <a:endParaRPr lang="en-US" altLang="ko-KR" sz="2200" dirty="0" smtClean="0">
              <a:latin typeface="Arial" pitchFamily="34" charset="0"/>
              <a:ea typeface="맑은 고딕" pitchFamily="50" charset="-127"/>
              <a:cs typeface="Arial" pitchFamily="34" charset="0"/>
            </a:endParaRPr>
          </a:p>
          <a:p>
            <a:pPr marL="342900" indent="-342900" latinLnBrk="0">
              <a:lnSpc>
                <a:spcPct val="90000"/>
              </a:lnSpc>
              <a:buFont typeface="Arial" pitchFamily="34" charset="0"/>
              <a:buChar char="•"/>
            </a:pPr>
            <a:r>
              <a:rPr lang="en-US" altLang="ko-KR" sz="2200" dirty="0" smtClean="0">
                <a:latin typeface="Arial" pitchFamily="34" charset="0"/>
                <a:ea typeface="맑은 고딕" pitchFamily="50" charset="-127"/>
                <a:cs typeface="Arial" pitchFamily="34" charset="0"/>
              </a:rPr>
              <a:t>Wind profiler radar</a:t>
            </a:r>
          </a:p>
          <a:p>
            <a:pPr marL="342900" indent="-342900" latinLnBrk="0">
              <a:lnSpc>
                <a:spcPct val="90000"/>
              </a:lnSpc>
              <a:buFont typeface="Arial" pitchFamily="34" charset="0"/>
              <a:buChar char="•"/>
            </a:pPr>
            <a:endParaRPr lang="en-US" altLang="ko-KR" sz="2200" dirty="0" smtClean="0">
              <a:latin typeface="Arial" pitchFamily="34" charset="0"/>
              <a:ea typeface="맑은 고딕" pitchFamily="50" charset="-127"/>
              <a:cs typeface="Arial" pitchFamily="34" charset="0"/>
            </a:endParaRPr>
          </a:p>
          <a:p>
            <a:pPr marL="342900" indent="-342900" latinLnBrk="0">
              <a:lnSpc>
                <a:spcPct val="90000"/>
              </a:lnSpc>
              <a:buFont typeface="Arial" pitchFamily="34" charset="0"/>
              <a:buChar char="•"/>
            </a:pPr>
            <a:r>
              <a:rPr lang="en-US" altLang="ko-KR" sz="2200" dirty="0" smtClean="0">
                <a:latin typeface="Arial" pitchFamily="34" charset="0"/>
                <a:ea typeface="맑은 고딕" pitchFamily="50" charset="-127"/>
                <a:cs typeface="Arial" pitchFamily="34" charset="0"/>
              </a:rPr>
              <a:t>Retrieval methods: raindrop size distribution and related    </a:t>
            </a:r>
          </a:p>
          <a:p>
            <a:pPr marL="342900" indent="-342900" latinLnBrk="0">
              <a:lnSpc>
                <a:spcPct val="90000"/>
              </a:lnSpc>
            </a:pPr>
            <a:r>
              <a:rPr lang="en-US" altLang="ko-KR" sz="2200" dirty="0" smtClean="0">
                <a:latin typeface="Arial" pitchFamily="34" charset="0"/>
                <a:ea typeface="맑은 고딕" pitchFamily="50" charset="-127"/>
                <a:cs typeface="Arial" pitchFamily="34" charset="0"/>
              </a:rPr>
              <a:t>                                    parameters, horizontal divergence</a:t>
            </a:r>
          </a:p>
          <a:p>
            <a:pPr marL="342900" indent="-342900" latinLnBrk="0">
              <a:lnSpc>
                <a:spcPct val="90000"/>
              </a:lnSpc>
              <a:buFont typeface="Arial" pitchFamily="34" charset="0"/>
              <a:buChar char="•"/>
            </a:pPr>
            <a:endParaRPr lang="en-US" altLang="ko-KR" sz="2200" dirty="0" smtClean="0">
              <a:latin typeface="Arial" pitchFamily="34" charset="0"/>
              <a:ea typeface="맑은 고딕" pitchFamily="50" charset="-127"/>
              <a:cs typeface="Arial" pitchFamily="34" charset="0"/>
            </a:endParaRPr>
          </a:p>
          <a:p>
            <a:pPr marL="342900" indent="-342900" latinLnBrk="0">
              <a:lnSpc>
                <a:spcPct val="90000"/>
              </a:lnSpc>
              <a:buFont typeface="Arial" pitchFamily="34" charset="0"/>
              <a:buChar char="•"/>
            </a:pPr>
            <a:r>
              <a:rPr lang="en-US" altLang="ko-KR" sz="2200" dirty="0" smtClean="0">
                <a:latin typeface="Arial" pitchFamily="34" charset="0"/>
                <a:ea typeface="맑은 고딕" pitchFamily="50" charset="-127"/>
                <a:cs typeface="Arial" pitchFamily="34" charset="0"/>
              </a:rPr>
              <a:t>Ground-based measurements of storms and typhoons</a:t>
            </a:r>
          </a:p>
          <a:p>
            <a:pPr marL="342900" indent="-342900" latinLnBrk="0">
              <a:lnSpc>
                <a:spcPct val="90000"/>
              </a:lnSpc>
              <a:buFont typeface="Arial" pitchFamily="34" charset="0"/>
              <a:buChar char="•"/>
            </a:pPr>
            <a:endParaRPr lang="en-US" altLang="ko-KR" sz="2200" dirty="0" smtClean="0">
              <a:latin typeface="Arial" pitchFamily="34" charset="0"/>
              <a:ea typeface="맑은 고딕" pitchFamily="50" charset="-127"/>
              <a:cs typeface="Arial" pitchFamily="34" charset="0"/>
            </a:endParaRPr>
          </a:p>
          <a:p>
            <a:pPr marL="342900" indent="-342900" latinLnBrk="0">
              <a:lnSpc>
                <a:spcPct val="90000"/>
              </a:lnSpc>
              <a:buFont typeface="Arial" pitchFamily="34" charset="0"/>
              <a:buChar char="•"/>
            </a:pPr>
            <a:r>
              <a:rPr lang="en-US" altLang="ko-KR" sz="2200" dirty="0" smtClean="0">
                <a:latin typeface="Arial" pitchFamily="34" charset="0"/>
                <a:ea typeface="맑은 고딕" pitchFamily="50" charset="-127"/>
                <a:cs typeface="Arial" pitchFamily="34" charset="0"/>
              </a:rPr>
              <a:t>Results </a:t>
            </a:r>
          </a:p>
          <a:p>
            <a:pPr marL="342900" indent="-342900" latinLnBrk="0">
              <a:lnSpc>
                <a:spcPct val="90000"/>
              </a:lnSpc>
            </a:pPr>
            <a:r>
              <a:rPr lang="en-US" altLang="ko-KR" sz="2200" dirty="0" smtClean="0">
                <a:latin typeface="Arial" pitchFamily="34" charset="0"/>
                <a:ea typeface="맑은 고딕" pitchFamily="50" charset="-127"/>
                <a:cs typeface="Arial" pitchFamily="34" charset="0"/>
              </a:rPr>
              <a:t>         : vertical structure and RSD retrieval properties</a:t>
            </a:r>
          </a:p>
          <a:p>
            <a:pPr marL="342900" indent="-342900" latinLnBrk="0">
              <a:lnSpc>
                <a:spcPct val="90000"/>
              </a:lnSpc>
            </a:pPr>
            <a:r>
              <a:rPr lang="en-US" altLang="ko-KR" sz="2200" dirty="0" smtClean="0">
                <a:latin typeface="Arial" pitchFamily="34" charset="0"/>
                <a:ea typeface="맑은 고딕" pitchFamily="50" charset="-127"/>
                <a:cs typeface="Arial" pitchFamily="34" charset="0"/>
              </a:rPr>
              <a:t>           characteristics of mean vertical profiles</a:t>
            </a:r>
          </a:p>
          <a:p>
            <a:pPr marL="342900" indent="-342900" latinLnBrk="0">
              <a:lnSpc>
                <a:spcPct val="90000"/>
              </a:lnSpc>
            </a:pPr>
            <a:r>
              <a:rPr lang="en-US" altLang="ko-KR" sz="2200" dirty="0" smtClean="0">
                <a:latin typeface="Arial" pitchFamily="34" charset="0"/>
                <a:ea typeface="맑은 고딕" pitchFamily="50" charset="-127"/>
                <a:cs typeface="Arial" pitchFamily="34" charset="0"/>
              </a:rPr>
              <a:t>           histograms of rainfall parameters, etc.</a:t>
            </a:r>
          </a:p>
          <a:p>
            <a:pPr marL="342900" indent="-342900" latinLnBrk="0">
              <a:lnSpc>
                <a:spcPct val="90000"/>
              </a:lnSpc>
            </a:pPr>
            <a:endParaRPr lang="en-US" altLang="ko-KR" sz="2200" dirty="0" smtClean="0">
              <a:latin typeface="Arial" pitchFamily="34" charset="0"/>
              <a:ea typeface="맑은 고딕" pitchFamily="50" charset="-127"/>
              <a:cs typeface="Arial" pitchFamily="34" charset="0"/>
            </a:endParaRPr>
          </a:p>
          <a:p>
            <a:pPr marL="342900" indent="-342900" latinLnBrk="0">
              <a:lnSpc>
                <a:spcPct val="90000"/>
              </a:lnSpc>
              <a:buFont typeface="Arial" pitchFamily="34" charset="0"/>
              <a:buChar char="•"/>
            </a:pPr>
            <a:r>
              <a:rPr lang="en-US" altLang="ko-KR" sz="2200" dirty="0" smtClean="0">
                <a:latin typeface="Arial" pitchFamily="34" charset="0"/>
                <a:ea typeface="맑은 고딕" pitchFamily="50" charset="-127"/>
                <a:cs typeface="Arial" pitchFamily="34" charset="0"/>
              </a:rPr>
              <a:t>Summary </a:t>
            </a:r>
          </a:p>
        </p:txBody>
      </p:sp>
      <p:sp>
        <p:nvSpPr>
          <p:cNvPr id="16" name="슬라이드 번호 개체 틀 1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2</a:t>
            </a:fld>
            <a:endParaRPr lang="ko-KR" altLang="en-US">
              <a:solidFill>
                <a:prstClr val="black">
                  <a:tint val="75000"/>
                </a:prstClr>
              </a:solidFill>
            </a:endParaRPr>
          </a:p>
        </p:txBody>
      </p:sp>
      <p:sp>
        <p:nvSpPr>
          <p:cNvPr id="9" name="직사각형 8"/>
          <p:cNvSpPr/>
          <p:nvPr/>
        </p:nvSpPr>
        <p:spPr>
          <a:xfrm>
            <a:off x="0" y="6741368"/>
            <a:ext cx="9144000" cy="116632"/>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107504" y="44624"/>
            <a:ext cx="8928992" cy="646331"/>
          </a:xfrm>
          <a:prstGeom prst="rect">
            <a:avLst/>
          </a:prstGeom>
          <a:noFill/>
        </p:spPr>
        <p:txBody>
          <a:bodyPr wrap="square" rtlCol="0">
            <a:spAutoFit/>
          </a:bodyPr>
          <a:lstStyle/>
          <a:p>
            <a:pPr algn="ctr"/>
            <a:r>
              <a:rPr lang="en-US" altLang="ko-KR" sz="3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Outline</a:t>
            </a:r>
            <a:endParaRPr lang="ko-KR" altLang="en-US" sz="36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2008" y="1796043"/>
            <a:ext cx="9036496" cy="1015663"/>
          </a:xfrm>
          <a:prstGeom prst="rect">
            <a:avLst/>
          </a:prstGeom>
          <a:noFill/>
        </p:spPr>
        <p:txBody>
          <a:bodyPr wrap="square" rtlCol="0">
            <a:spAutoFit/>
          </a:bodyPr>
          <a:lstStyle/>
          <a:p>
            <a:pPr algn="ctr"/>
            <a:r>
              <a:rPr lang="en-US" altLang="ko-KR" sz="3000" dirty="0" smtClean="0">
                <a:latin typeface="Arial" pitchFamily="34" charset="0"/>
                <a:cs typeface="Arial" pitchFamily="34" charset="0"/>
              </a:rPr>
              <a:t>Wind profiler measurements and analyses </a:t>
            </a:r>
          </a:p>
          <a:p>
            <a:pPr algn="ctr"/>
            <a:r>
              <a:rPr lang="en-US" altLang="ko-KR" sz="3000" dirty="0" smtClean="0">
                <a:latin typeface="Arial" pitchFamily="34" charset="0"/>
                <a:cs typeface="Arial" pitchFamily="34" charset="0"/>
              </a:rPr>
              <a:t>of the following cases </a:t>
            </a:r>
          </a:p>
        </p:txBody>
      </p:sp>
      <p:sp>
        <p:nvSpPr>
          <p:cNvPr id="15" name="TextBox 14"/>
          <p:cNvSpPr txBox="1"/>
          <p:nvPr/>
        </p:nvSpPr>
        <p:spPr>
          <a:xfrm>
            <a:off x="1547664" y="3362216"/>
            <a:ext cx="6128601" cy="1938992"/>
          </a:xfrm>
          <a:prstGeom prst="rect">
            <a:avLst/>
          </a:prstGeom>
          <a:noFill/>
        </p:spPr>
        <p:txBody>
          <a:bodyPr wrap="none" rtlCol="0">
            <a:spAutoFit/>
          </a:bodyPr>
          <a:lstStyle/>
          <a:p>
            <a:pPr marL="342900" indent="-342900"/>
            <a:r>
              <a:rPr lang="en-US" altLang="ko-KR" sz="2400" dirty="0" smtClean="0">
                <a:latin typeface="Times New Roman" pitchFamily="18" charset="0"/>
                <a:cs typeface="Times New Roman" pitchFamily="18" charset="0"/>
              </a:rPr>
              <a:t>1) Frontal precipitation system (22 March 2012)</a:t>
            </a:r>
          </a:p>
          <a:p>
            <a:pPr marL="342900" indent="-342900"/>
            <a:endParaRPr lang="en-US" altLang="ko-KR" sz="2400" dirty="0" smtClean="0">
              <a:latin typeface="Times New Roman" pitchFamily="18" charset="0"/>
              <a:cs typeface="Times New Roman" pitchFamily="18" charset="0"/>
            </a:endParaRPr>
          </a:p>
          <a:p>
            <a:pPr marL="342900" indent="-342900"/>
            <a:r>
              <a:rPr lang="en-US" altLang="ko-KR" sz="2400" dirty="0" smtClean="0">
                <a:latin typeface="Times New Roman" pitchFamily="18" charset="0"/>
                <a:cs typeface="Times New Roman" pitchFamily="18" charset="0"/>
              </a:rPr>
              <a:t>2) Typhoon </a:t>
            </a:r>
            <a:r>
              <a:rPr lang="en-US" altLang="ko-KR" sz="2400" dirty="0" err="1" smtClean="0">
                <a:latin typeface="Times New Roman" pitchFamily="18" charset="0"/>
                <a:cs typeface="Times New Roman" pitchFamily="18" charset="0"/>
              </a:rPr>
              <a:t>Meari</a:t>
            </a:r>
            <a:r>
              <a:rPr lang="en-US" altLang="ko-KR" sz="2400" dirty="0" smtClean="0">
                <a:latin typeface="Times New Roman" pitchFamily="18" charset="0"/>
                <a:cs typeface="Times New Roman" pitchFamily="18" charset="0"/>
              </a:rPr>
              <a:t> (25 June 2011)</a:t>
            </a:r>
          </a:p>
          <a:p>
            <a:pPr marL="342900" indent="-342900"/>
            <a:endParaRPr lang="en-US" altLang="ko-KR" sz="2400" dirty="0" smtClean="0">
              <a:latin typeface="Times New Roman" pitchFamily="18" charset="0"/>
              <a:cs typeface="Times New Roman" pitchFamily="18" charset="0"/>
            </a:endParaRPr>
          </a:p>
          <a:p>
            <a:pPr marL="342900" indent="-342900"/>
            <a:r>
              <a:rPr lang="en-US" altLang="ko-KR" sz="2400" dirty="0" smtClean="0">
                <a:latin typeface="Times New Roman" pitchFamily="18" charset="0"/>
                <a:cs typeface="Times New Roman" pitchFamily="18" charset="0"/>
              </a:rPr>
              <a:t>3) Typhoon </a:t>
            </a:r>
            <a:r>
              <a:rPr lang="en-US" altLang="ko-KR" sz="2400" dirty="0" err="1" smtClean="0">
                <a:latin typeface="Times New Roman" pitchFamily="18" charset="0"/>
                <a:cs typeface="Times New Roman" pitchFamily="18" charset="0"/>
              </a:rPr>
              <a:t>Bolaven</a:t>
            </a:r>
            <a:r>
              <a:rPr lang="en-US" altLang="ko-KR" sz="2400" dirty="0" smtClean="0">
                <a:latin typeface="Times New Roman" pitchFamily="18" charset="0"/>
                <a:cs typeface="Times New Roman" pitchFamily="18" charset="0"/>
              </a:rPr>
              <a:t> (27-28 August 2012)</a:t>
            </a:r>
            <a:endParaRPr lang="ko-KR" altLang="en-US" sz="2400" dirty="0">
              <a:latin typeface="Times New Roman" pitchFamily="18" charset="0"/>
              <a:cs typeface="Times New Roman" pitchFamily="18" charset="0"/>
            </a:endParaRPr>
          </a:p>
        </p:txBody>
      </p:sp>
      <p:sp>
        <p:nvSpPr>
          <p:cNvPr id="4" name="슬라이드 번호 개체 틀 3"/>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20</a:t>
            </a:fld>
            <a:endParaRPr lang="ko-KR" altLang="en-US">
              <a:solidFill>
                <a:prstClr val="black">
                  <a:tint val="75000"/>
                </a:prstClr>
              </a:solidFill>
            </a:endParaRPr>
          </a:p>
        </p:txBody>
      </p:sp>
      <p:sp>
        <p:nvSpPr>
          <p:cNvPr id="8" name="직사각형 7"/>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144016" y="32717"/>
            <a:ext cx="8820472" cy="646331"/>
          </a:xfrm>
          <a:prstGeom prst="rect">
            <a:avLst/>
          </a:prstGeom>
          <a:noFill/>
        </p:spPr>
        <p:txBody>
          <a:bodyPr wrap="square" rtlCol="0">
            <a:spAutoFit/>
          </a:bodyPr>
          <a:lstStyle/>
          <a:p>
            <a:pPr algn="ctr"/>
            <a:r>
              <a:rPr lang="en-US" altLang="ko-KR" sz="36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Cases</a:t>
            </a:r>
            <a:r>
              <a:rPr lang="en-US" altLang="ko-KR" sz="36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6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직사각형 16"/>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26" name="Picture 2" descr="C:\Documents and Settings\june\바탕 화면\강수연구\강수시스템_2012_3월\timeheight_ref_vvel_specw.tif"/>
          <p:cNvPicPr>
            <a:picLocks noChangeAspect="1" noChangeArrowheads="1"/>
          </p:cNvPicPr>
          <p:nvPr/>
        </p:nvPicPr>
        <p:blipFill>
          <a:blip r:embed="rId4" cstate="print"/>
          <a:srcRect/>
          <a:stretch>
            <a:fillRect/>
          </a:stretch>
        </p:blipFill>
        <p:spPr bwMode="auto">
          <a:xfrm>
            <a:off x="1930748" y="1268760"/>
            <a:ext cx="5809604" cy="5184576"/>
          </a:xfrm>
          <a:prstGeom prst="rect">
            <a:avLst/>
          </a:prstGeom>
          <a:noFill/>
        </p:spPr>
      </p:pic>
      <p:sp>
        <p:nvSpPr>
          <p:cNvPr id="8" name="TextBox 7"/>
          <p:cNvSpPr txBox="1"/>
          <p:nvPr/>
        </p:nvSpPr>
        <p:spPr>
          <a:xfrm>
            <a:off x="-54925" y="38650"/>
            <a:ext cx="927917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Time-height sections of Z, </a:t>
            </a:r>
            <a:r>
              <a:rPr lang="en-US" altLang="ko-KR" sz="35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V</a:t>
            </a:r>
            <a:r>
              <a:rPr lang="en-US" altLang="ko-KR" sz="3500" baseline="-250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dop</a:t>
            </a: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&amp; SW</a:t>
            </a:r>
            <a:endParaRPr lang="ko-KR" altLang="en-US" sz="350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슬라이드 번호 개체 틀 8"/>
          <p:cNvSpPr>
            <a:spLocks noGrp="1"/>
          </p:cNvSpPr>
          <p:nvPr>
            <p:ph type="sldNum" sz="quarter" idx="12"/>
          </p:nvPr>
        </p:nvSpPr>
        <p:spPr/>
        <p:txBody>
          <a:bodyPr/>
          <a:lstStyle/>
          <a:p>
            <a:fld id="{23F4F944-A901-4494-A324-85DE6185BCC1}" type="slidenum">
              <a:rPr lang="ko-KR" altLang="en-US" smtClean="0"/>
              <a:pPr/>
              <a:t>21</a:t>
            </a:fld>
            <a:endParaRPr lang="ko-KR" altLang="en-US"/>
          </a:p>
        </p:txBody>
      </p:sp>
      <p:sp>
        <p:nvSpPr>
          <p:cNvPr id="10" name="TextBox 9"/>
          <p:cNvSpPr txBox="1"/>
          <p:nvPr/>
        </p:nvSpPr>
        <p:spPr>
          <a:xfrm>
            <a:off x="5004048" y="1700808"/>
            <a:ext cx="417102" cy="292388"/>
          </a:xfrm>
          <a:prstGeom prst="rect">
            <a:avLst/>
          </a:prstGeom>
          <a:noFill/>
        </p:spPr>
        <p:txBody>
          <a:bodyPr wrap="none" rtlCol="0">
            <a:spAutoFit/>
          </a:bodyPr>
          <a:lstStyle/>
          <a:p>
            <a:r>
              <a:rPr lang="en-US" altLang="ko-KR" sz="1300" b="1" dirty="0" smtClean="0">
                <a:latin typeface="Arial" pitchFamily="34" charset="0"/>
                <a:cs typeface="Arial" pitchFamily="34" charset="0"/>
              </a:rPr>
              <a:t>Ice</a:t>
            </a:r>
            <a:endParaRPr lang="ko-KR" altLang="en-US" sz="1300" b="1" dirty="0">
              <a:latin typeface="Arial" pitchFamily="34" charset="0"/>
              <a:cs typeface="Arial" pitchFamily="34" charset="0"/>
            </a:endParaRPr>
          </a:p>
        </p:txBody>
      </p:sp>
      <p:sp>
        <p:nvSpPr>
          <p:cNvPr id="11" name="TextBox 10"/>
          <p:cNvSpPr txBox="1"/>
          <p:nvPr/>
        </p:nvSpPr>
        <p:spPr>
          <a:xfrm>
            <a:off x="5004048" y="2104251"/>
            <a:ext cx="457176" cy="276999"/>
          </a:xfrm>
          <a:prstGeom prst="rect">
            <a:avLst/>
          </a:prstGeom>
          <a:noFill/>
        </p:spPr>
        <p:txBody>
          <a:bodyPr wrap="square" rtlCol="0">
            <a:spAutoFit/>
          </a:bodyPr>
          <a:lstStyle/>
          <a:p>
            <a:r>
              <a:rPr lang="en-US" altLang="ko-KR" sz="1200" b="1" dirty="0" smtClean="0">
                <a:latin typeface="Arial" pitchFamily="34" charset="0"/>
                <a:cs typeface="Arial" pitchFamily="34" charset="0"/>
              </a:rPr>
              <a:t>BB</a:t>
            </a:r>
            <a:endParaRPr lang="ko-KR" altLang="en-US" sz="1200" b="1" dirty="0">
              <a:latin typeface="Arial" pitchFamily="34" charset="0"/>
              <a:cs typeface="Arial" pitchFamily="34" charset="0"/>
            </a:endParaRPr>
          </a:p>
        </p:txBody>
      </p:sp>
      <p:sp>
        <p:nvSpPr>
          <p:cNvPr id="12" name="TextBox 11"/>
          <p:cNvSpPr txBox="1"/>
          <p:nvPr/>
        </p:nvSpPr>
        <p:spPr>
          <a:xfrm>
            <a:off x="4932040" y="2344524"/>
            <a:ext cx="546945" cy="292388"/>
          </a:xfrm>
          <a:prstGeom prst="rect">
            <a:avLst/>
          </a:prstGeom>
          <a:noFill/>
        </p:spPr>
        <p:txBody>
          <a:bodyPr wrap="none" rtlCol="0">
            <a:spAutoFit/>
          </a:bodyPr>
          <a:lstStyle/>
          <a:p>
            <a:r>
              <a:rPr lang="en-US" altLang="ko-KR" sz="1300" b="1" dirty="0" smtClean="0">
                <a:latin typeface="Arial" pitchFamily="34" charset="0"/>
                <a:cs typeface="Arial" pitchFamily="34" charset="0"/>
              </a:rPr>
              <a:t>Rain</a:t>
            </a:r>
            <a:endParaRPr lang="ko-KR" altLang="en-US" sz="1300" b="1" dirty="0">
              <a:latin typeface="Arial" pitchFamily="34" charset="0"/>
              <a:cs typeface="Arial" pitchFamily="34" charset="0"/>
            </a:endParaRPr>
          </a:p>
        </p:txBody>
      </p:sp>
      <p:sp>
        <p:nvSpPr>
          <p:cNvPr id="13" name="TextBox 12"/>
          <p:cNvSpPr txBox="1"/>
          <p:nvPr/>
        </p:nvSpPr>
        <p:spPr>
          <a:xfrm>
            <a:off x="395536" y="4221088"/>
            <a:ext cx="1584176" cy="830997"/>
          </a:xfrm>
          <a:prstGeom prst="rect">
            <a:avLst/>
          </a:prstGeom>
          <a:noFill/>
        </p:spPr>
        <p:txBody>
          <a:bodyPr wrap="square" rtlCol="0">
            <a:spAutoFit/>
          </a:bodyPr>
          <a:lstStyle/>
          <a:p>
            <a:r>
              <a:rPr lang="en-US" altLang="ko-KR" sz="1600" dirty="0" smtClean="0">
                <a:latin typeface="Times New Roman" pitchFamily="18" charset="0"/>
                <a:cs typeface="Times New Roman" pitchFamily="18" charset="0"/>
              </a:rPr>
              <a:t>Presence of </a:t>
            </a:r>
          </a:p>
          <a:p>
            <a:r>
              <a:rPr lang="en-US" altLang="ko-KR" sz="1600" dirty="0" smtClean="0">
                <a:latin typeface="Times New Roman" pitchFamily="18" charset="0"/>
                <a:cs typeface="Times New Roman" pitchFamily="18" charset="0"/>
              </a:rPr>
              <a:t>large drops</a:t>
            </a:r>
            <a:r>
              <a:rPr lang="ko-KR" altLang="en-US" sz="1600" dirty="0" smtClean="0">
                <a:latin typeface="Times New Roman" pitchFamily="18" charset="0"/>
                <a:cs typeface="Times New Roman" pitchFamily="18" charset="0"/>
              </a:rPr>
              <a:t> </a:t>
            </a:r>
            <a:r>
              <a:rPr lang="en-US" altLang="ko-KR" sz="1600" dirty="0" smtClean="0">
                <a:latin typeface="Times New Roman" pitchFamily="18" charset="0"/>
                <a:cs typeface="Times New Roman" pitchFamily="18" charset="0"/>
              </a:rPr>
              <a:t>below strong BB</a:t>
            </a:r>
          </a:p>
        </p:txBody>
      </p:sp>
      <p:cxnSp>
        <p:nvCxnSpPr>
          <p:cNvPr id="14" name="직선 화살표 연결선 13"/>
          <p:cNvCxnSpPr/>
          <p:nvPr/>
        </p:nvCxnSpPr>
        <p:spPr>
          <a:xfrm flipV="1">
            <a:off x="1619672" y="4033269"/>
            <a:ext cx="4835227" cy="47585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직선 화살표 연결선 14"/>
          <p:cNvCxnSpPr/>
          <p:nvPr/>
        </p:nvCxnSpPr>
        <p:spPr>
          <a:xfrm flipV="1">
            <a:off x="1619672" y="4068714"/>
            <a:ext cx="2491655" cy="44040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직선 화살표 연결선 20"/>
          <p:cNvCxnSpPr/>
          <p:nvPr/>
        </p:nvCxnSpPr>
        <p:spPr>
          <a:xfrm flipV="1">
            <a:off x="1763688" y="2105025"/>
            <a:ext cx="2303487" cy="38787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0023" y="2260848"/>
            <a:ext cx="1584176" cy="830997"/>
          </a:xfrm>
          <a:prstGeom prst="rect">
            <a:avLst/>
          </a:prstGeom>
          <a:noFill/>
        </p:spPr>
        <p:txBody>
          <a:bodyPr wrap="square" rtlCol="0">
            <a:spAutoFit/>
          </a:bodyPr>
          <a:lstStyle/>
          <a:p>
            <a:r>
              <a:rPr lang="en-US" altLang="ko-KR" sz="1600" dirty="0" smtClean="0">
                <a:latin typeface="Times New Roman" pitchFamily="18" charset="0"/>
                <a:cs typeface="Times New Roman" pitchFamily="18" charset="0"/>
              </a:rPr>
              <a:t>High Z above strong bright band (BB)</a:t>
            </a:r>
          </a:p>
        </p:txBody>
      </p:sp>
      <p:sp>
        <p:nvSpPr>
          <p:cNvPr id="18" name="TextBox 17"/>
          <p:cNvSpPr txBox="1"/>
          <p:nvPr/>
        </p:nvSpPr>
        <p:spPr>
          <a:xfrm>
            <a:off x="2339752" y="1017603"/>
            <a:ext cx="1619354" cy="323165"/>
          </a:xfrm>
          <a:prstGeom prst="rect">
            <a:avLst/>
          </a:prstGeom>
          <a:noFill/>
        </p:spPr>
        <p:txBody>
          <a:bodyPr wrap="none" rtlCol="0">
            <a:spAutoFit/>
          </a:bodyPr>
          <a:lstStyle/>
          <a:p>
            <a:r>
              <a:rPr lang="en-US" altLang="ko-KR" sz="1500" dirty="0" smtClean="0">
                <a:latin typeface="Arial" pitchFamily="34" charset="0"/>
                <a:cs typeface="Arial" pitchFamily="34" charset="0"/>
              </a:rPr>
              <a:t>Radar reflectivity</a:t>
            </a:r>
            <a:endParaRPr lang="ko-KR" altLang="en-US" sz="1500" dirty="0">
              <a:latin typeface="Arial" pitchFamily="34" charset="0"/>
              <a:cs typeface="Arial" pitchFamily="34" charset="0"/>
            </a:endParaRPr>
          </a:p>
        </p:txBody>
      </p:sp>
      <p:sp>
        <p:nvSpPr>
          <p:cNvPr id="19" name="TextBox 18"/>
          <p:cNvSpPr txBox="1"/>
          <p:nvPr/>
        </p:nvSpPr>
        <p:spPr>
          <a:xfrm>
            <a:off x="2339752" y="2673787"/>
            <a:ext cx="1556836" cy="323165"/>
          </a:xfrm>
          <a:prstGeom prst="rect">
            <a:avLst/>
          </a:prstGeom>
          <a:noFill/>
        </p:spPr>
        <p:txBody>
          <a:bodyPr wrap="none" rtlCol="0">
            <a:spAutoFit/>
          </a:bodyPr>
          <a:lstStyle/>
          <a:p>
            <a:r>
              <a:rPr lang="en-US" altLang="ko-KR" sz="1500" dirty="0" smtClean="0">
                <a:latin typeface="Arial" pitchFamily="34" charset="0"/>
                <a:cs typeface="Arial" pitchFamily="34" charset="0"/>
              </a:rPr>
              <a:t>Doppler velocity</a:t>
            </a:r>
            <a:endParaRPr lang="ko-KR" altLang="en-US" sz="1500" dirty="0">
              <a:latin typeface="Arial" pitchFamily="34" charset="0"/>
              <a:cs typeface="Arial" pitchFamily="34" charset="0"/>
            </a:endParaRPr>
          </a:p>
        </p:txBody>
      </p:sp>
      <p:sp>
        <p:nvSpPr>
          <p:cNvPr id="22" name="TextBox 21"/>
          <p:cNvSpPr txBox="1"/>
          <p:nvPr/>
        </p:nvSpPr>
        <p:spPr>
          <a:xfrm>
            <a:off x="2339752" y="4309733"/>
            <a:ext cx="1394934" cy="323165"/>
          </a:xfrm>
          <a:prstGeom prst="rect">
            <a:avLst/>
          </a:prstGeom>
          <a:noFill/>
        </p:spPr>
        <p:txBody>
          <a:bodyPr wrap="none" rtlCol="0">
            <a:spAutoFit/>
          </a:bodyPr>
          <a:lstStyle/>
          <a:p>
            <a:r>
              <a:rPr lang="en-US" altLang="ko-KR" sz="1500" dirty="0" smtClean="0">
                <a:latin typeface="Arial" pitchFamily="34" charset="0"/>
                <a:cs typeface="Arial" pitchFamily="34" charset="0"/>
              </a:rPr>
              <a:t>Spectral width</a:t>
            </a:r>
            <a:endParaRPr lang="ko-KR" altLang="en-US" sz="15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직사각형 17"/>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050" name="Picture 2" descr="C:\Documents and Settings\june\바탕 화면\강수연구\강수시스템_2012_3월\ref_rrate_dm_timeseries_with_ref_timeheight.tif"/>
          <p:cNvPicPr>
            <a:picLocks noChangeAspect="1" noChangeArrowheads="1"/>
          </p:cNvPicPr>
          <p:nvPr/>
        </p:nvPicPr>
        <p:blipFill>
          <a:blip r:embed="rId4" cstate="print"/>
          <a:srcRect/>
          <a:stretch>
            <a:fillRect/>
          </a:stretch>
        </p:blipFill>
        <p:spPr bwMode="auto">
          <a:xfrm>
            <a:off x="3275856" y="908720"/>
            <a:ext cx="5561365" cy="5544616"/>
          </a:xfrm>
          <a:prstGeom prst="rect">
            <a:avLst/>
          </a:prstGeom>
          <a:noFill/>
        </p:spPr>
      </p:pic>
      <p:sp>
        <p:nvSpPr>
          <p:cNvPr id="4" name="TextBox 3"/>
          <p:cNvSpPr txBox="1"/>
          <p:nvPr/>
        </p:nvSpPr>
        <p:spPr>
          <a:xfrm>
            <a:off x="-108520" y="47820"/>
            <a:ext cx="927917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Comparisons of Z, R, and D</a:t>
            </a:r>
            <a:r>
              <a:rPr lang="en-US" altLang="ko-KR" sz="3500" baseline="-25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a:t>
            </a: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time series</a:t>
            </a:r>
            <a:r>
              <a:rPr lang="en-US" altLang="ko-KR" sz="3500" baseline="-25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endParaRPr lang="ko-KR" altLang="en-US" sz="3500"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251520" y="1158999"/>
            <a:ext cx="2808312" cy="5078313"/>
          </a:xfrm>
          <a:prstGeom prst="rect">
            <a:avLst/>
          </a:prstGeom>
          <a:noFill/>
        </p:spPr>
        <p:txBody>
          <a:bodyPr wrap="square" rtlCol="0">
            <a:spAutoFit/>
          </a:bodyPr>
          <a:lstStyle/>
          <a:p>
            <a:r>
              <a:rPr lang="en-US" altLang="ko-KR" dirty="0" smtClean="0">
                <a:latin typeface="Garamond" pitchFamily="18" charset="0"/>
                <a:cs typeface="Times New Roman" pitchFamily="18" charset="0"/>
              </a:rPr>
              <a:t>Overall, there exists good agreement in </a:t>
            </a:r>
            <a:r>
              <a:rPr lang="en-US" altLang="ko-KR" dirty="0" err="1" smtClean="0">
                <a:latin typeface="Garamond" pitchFamily="18" charset="0"/>
                <a:cs typeface="Times New Roman" pitchFamily="18" charset="0"/>
              </a:rPr>
              <a:t>reflectivities</a:t>
            </a:r>
            <a:r>
              <a:rPr lang="en-US" altLang="ko-KR" dirty="0" smtClean="0">
                <a:latin typeface="Garamond" pitchFamily="18" charset="0"/>
                <a:cs typeface="Times New Roman" pitchFamily="18" charset="0"/>
              </a:rPr>
              <a:t> and rain rates among profiler,  PARSIVEL, and MRR. </a:t>
            </a:r>
          </a:p>
          <a:p>
            <a:endParaRPr lang="en-US" altLang="ko-KR" dirty="0" smtClean="0">
              <a:latin typeface="Garamond" pitchFamily="18" charset="0"/>
              <a:cs typeface="Times New Roman" pitchFamily="18" charset="0"/>
            </a:endParaRPr>
          </a:p>
          <a:p>
            <a:r>
              <a:rPr lang="en-US" altLang="ko-KR" dirty="0" smtClean="0">
                <a:latin typeface="Garamond" pitchFamily="18" charset="0"/>
                <a:cs typeface="Times New Roman" pitchFamily="18" charset="0"/>
              </a:rPr>
              <a:t>Profiler rain rates tend to be underestimated during strong precipitation and are close to those from PARSIVEL and MRR during weak precipitation. </a:t>
            </a:r>
          </a:p>
          <a:p>
            <a:endParaRPr lang="en-US" altLang="ko-KR" dirty="0" smtClean="0">
              <a:latin typeface="Garamond" pitchFamily="18" charset="0"/>
              <a:cs typeface="Times New Roman" pitchFamily="18" charset="0"/>
            </a:endParaRPr>
          </a:p>
          <a:p>
            <a:r>
              <a:rPr lang="en-US" altLang="ko-KR" dirty="0" smtClean="0">
                <a:latin typeface="Garamond" pitchFamily="18" charset="0"/>
                <a:cs typeface="Times New Roman" pitchFamily="18" charset="0"/>
              </a:rPr>
              <a:t>Good agreement in D</a:t>
            </a:r>
            <a:r>
              <a:rPr lang="en-US" altLang="ko-KR" baseline="-15000" dirty="0" smtClean="0">
                <a:latin typeface="Garamond" pitchFamily="18" charset="0"/>
                <a:cs typeface="Times New Roman" pitchFamily="18" charset="0"/>
              </a:rPr>
              <a:t>m</a:t>
            </a:r>
            <a:r>
              <a:rPr lang="en-US" altLang="ko-KR" dirty="0" smtClean="0">
                <a:latin typeface="Garamond" pitchFamily="18" charset="0"/>
                <a:cs typeface="Times New Roman" pitchFamily="18" charset="0"/>
              </a:rPr>
              <a:t> among PARSIVEL, MRR, and profiler despite the differences in sampling volume, frequency, and height. </a:t>
            </a:r>
            <a:endParaRPr lang="ko-KR" altLang="en-US" dirty="0">
              <a:latin typeface="Garamond" pitchFamily="18" charset="0"/>
              <a:cs typeface="Times New Roman" pitchFamily="18" charset="0"/>
            </a:endParaRPr>
          </a:p>
        </p:txBody>
      </p:sp>
      <p:cxnSp>
        <p:nvCxnSpPr>
          <p:cNvPr id="7" name="직선 연결선 6"/>
          <p:cNvCxnSpPr/>
          <p:nvPr/>
        </p:nvCxnSpPr>
        <p:spPr>
          <a:xfrm>
            <a:off x="3347864" y="6577607"/>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직선 연결선 7"/>
          <p:cNvCxnSpPr/>
          <p:nvPr/>
        </p:nvCxnSpPr>
        <p:spPr>
          <a:xfrm>
            <a:off x="4788024" y="6577607"/>
            <a:ext cx="432048" cy="0"/>
          </a:xfrm>
          <a:prstGeom prst="line">
            <a:avLst/>
          </a:prstGeom>
          <a:ln w="19050">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a:off x="6372200" y="6577607"/>
            <a:ext cx="4320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79912" y="6433591"/>
            <a:ext cx="1070614" cy="307777"/>
          </a:xfrm>
          <a:prstGeom prst="rect">
            <a:avLst/>
          </a:prstGeom>
          <a:noFill/>
        </p:spPr>
        <p:txBody>
          <a:bodyPr wrap="none" rtlCol="0">
            <a:spAutoFit/>
          </a:bodyPr>
          <a:lstStyle/>
          <a:p>
            <a:r>
              <a:rPr lang="en-US" altLang="ko-KR" sz="1400" dirty="0" smtClean="0">
                <a:latin typeface="Arial" pitchFamily="34" charset="0"/>
                <a:cs typeface="Arial" pitchFamily="34" charset="0"/>
              </a:rPr>
              <a:t>PARSIVEL</a:t>
            </a:r>
            <a:endParaRPr lang="ko-KR" altLang="en-US" sz="1400" dirty="0">
              <a:latin typeface="Arial" pitchFamily="34" charset="0"/>
              <a:cs typeface="Arial" pitchFamily="34" charset="0"/>
            </a:endParaRPr>
          </a:p>
        </p:txBody>
      </p:sp>
      <p:sp>
        <p:nvSpPr>
          <p:cNvPr id="11" name="TextBox 10"/>
          <p:cNvSpPr txBox="1"/>
          <p:nvPr/>
        </p:nvSpPr>
        <p:spPr>
          <a:xfrm>
            <a:off x="5224002" y="6433591"/>
            <a:ext cx="1220206" cy="307777"/>
          </a:xfrm>
          <a:prstGeom prst="rect">
            <a:avLst/>
          </a:prstGeom>
          <a:noFill/>
        </p:spPr>
        <p:txBody>
          <a:bodyPr wrap="none" rtlCol="0">
            <a:spAutoFit/>
          </a:bodyPr>
          <a:lstStyle/>
          <a:p>
            <a:r>
              <a:rPr lang="en-US" altLang="ko-KR" sz="1400" dirty="0" smtClean="0">
                <a:latin typeface="Arial" pitchFamily="34" charset="0"/>
                <a:cs typeface="Arial" pitchFamily="34" charset="0"/>
              </a:rPr>
              <a:t>MRR (200m)</a:t>
            </a:r>
            <a:endParaRPr lang="ko-KR" altLang="en-US" sz="1400" dirty="0">
              <a:latin typeface="Arial" pitchFamily="34" charset="0"/>
              <a:cs typeface="Arial" pitchFamily="34" charset="0"/>
            </a:endParaRPr>
          </a:p>
        </p:txBody>
      </p:sp>
      <p:sp>
        <p:nvSpPr>
          <p:cNvPr id="12" name="TextBox 11"/>
          <p:cNvSpPr txBox="1"/>
          <p:nvPr/>
        </p:nvSpPr>
        <p:spPr>
          <a:xfrm>
            <a:off x="6741692" y="6433591"/>
            <a:ext cx="1718740" cy="307777"/>
          </a:xfrm>
          <a:prstGeom prst="rect">
            <a:avLst/>
          </a:prstGeom>
          <a:noFill/>
        </p:spPr>
        <p:txBody>
          <a:bodyPr wrap="none" rtlCol="0">
            <a:spAutoFit/>
          </a:bodyPr>
          <a:lstStyle/>
          <a:p>
            <a:r>
              <a:rPr lang="en-US" altLang="ko-KR" sz="1400" dirty="0" smtClean="0">
                <a:latin typeface="Arial" pitchFamily="34" charset="0"/>
                <a:cs typeface="Arial" pitchFamily="34" charset="0"/>
              </a:rPr>
              <a:t>PROFILER (800m)</a:t>
            </a:r>
            <a:endParaRPr lang="ko-KR" altLang="en-US" sz="1400" dirty="0">
              <a:latin typeface="Arial" pitchFamily="34" charset="0"/>
              <a:cs typeface="Arial" pitchFamily="34" charset="0"/>
            </a:endParaRPr>
          </a:p>
        </p:txBody>
      </p:sp>
      <p:sp>
        <p:nvSpPr>
          <p:cNvPr id="13" name="TextBox 12"/>
          <p:cNvSpPr txBox="1"/>
          <p:nvPr/>
        </p:nvSpPr>
        <p:spPr>
          <a:xfrm>
            <a:off x="3652783" y="2424022"/>
            <a:ext cx="1409360" cy="292388"/>
          </a:xfrm>
          <a:prstGeom prst="rect">
            <a:avLst/>
          </a:prstGeom>
          <a:noFill/>
        </p:spPr>
        <p:txBody>
          <a:bodyPr wrap="none" rtlCol="0">
            <a:spAutoFit/>
          </a:bodyPr>
          <a:lstStyle/>
          <a:p>
            <a:r>
              <a:rPr lang="en-US" altLang="ko-KR" sz="1300" dirty="0" smtClean="0">
                <a:latin typeface="Arial" pitchFamily="34" charset="0"/>
                <a:cs typeface="Arial" pitchFamily="34" charset="0"/>
              </a:rPr>
              <a:t>Reflectivity(</a:t>
            </a:r>
            <a:r>
              <a:rPr lang="en-US" altLang="ko-KR" sz="1300" dirty="0" err="1" smtClean="0">
                <a:latin typeface="Arial" pitchFamily="34" charset="0"/>
                <a:cs typeface="Arial" pitchFamily="34" charset="0"/>
              </a:rPr>
              <a:t>dBZ</a:t>
            </a:r>
            <a:r>
              <a:rPr lang="en-US" altLang="ko-KR" sz="1300" dirty="0" smtClean="0">
                <a:latin typeface="Arial" pitchFamily="34" charset="0"/>
                <a:cs typeface="Arial" pitchFamily="34" charset="0"/>
              </a:rPr>
              <a:t>)</a:t>
            </a:r>
            <a:endParaRPr lang="ko-KR" altLang="en-US" sz="1300" dirty="0">
              <a:latin typeface="Arial" pitchFamily="34" charset="0"/>
              <a:cs typeface="Arial" pitchFamily="34" charset="0"/>
            </a:endParaRPr>
          </a:p>
        </p:txBody>
      </p:sp>
      <p:sp>
        <p:nvSpPr>
          <p:cNvPr id="14" name="TextBox 13"/>
          <p:cNvSpPr txBox="1"/>
          <p:nvPr/>
        </p:nvSpPr>
        <p:spPr>
          <a:xfrm>
            <a:off x="3652720" y="3645024"/>
            <a:ext cx="1449436" cy="292388"/>
          </a:xfrm>
          <a:prstGeom prst="rect">
            <a:avLst/>
          </a:prstGeom>
          <a:noFill/>
        </p:spPr>
        <p:txBody>
          <a:bodyPr wrap="none" rtlCol="0">
            <a:spAutoFit/>
          </a:bodyPr>
          <a:lstStyle/>
          <a:p>
            <a:r>
              <a:rPr lang="en-US" altLang="ko-KR" sz="1300" dirty="0" smtClean="0">
                <a:latin typeface="Arial" pitchFamily="34" charset="0"/>
                <a:cs typeface="Arial" pitchFamily="34" charset="0"/>
              </a:rPr>
              <a:t>Rain rate(mm/hr)</a:t>
            </a:r>
            <a:endParaRPr lang="ko-KR" altLang="en-US" sz="1300" dirty="0">
              <a:latin typeface="Arial" pitchFamily="34" charset="0"/>
              <a:cs typeface="Arial" pitchFamily="34" charset="0"/>
            </a:endParaRPr>
          </a:p>
        </p:txBody>
      </p:sp>
      <p:sp>
        <p:nvSpPr>
          <p:cNvPr id="15" name="TextBox 14"/>
          <p:cNvSpPr txBox="1"/>
          <p:nvPr/>
        </p:nvSpPr>
        <p:spPr>
          <a:xfrm>
            <a:off x="3653358" y="4921423"/>
            <a:ext cx="1691489" cy="292388"/>
          </a:xfrm>
          <a:prstGeom prst="rect">
            <a:avLst/>
          </a:prstGeom>
          <a:noFill/>
        </p:spPr>
        <p:txBody>
          <a:bodyPr wrap="none" rtlCol="0">
            <a:spAutoFit/>
          </a:bodyPr>
          <a:lstStyle/>
          <a:p>
            <a:r>
              <a:rPr lang="en-US" altLang="ko-KR" sz="1300" dirty="0" smtClean="0">
                <a:latin typeface="Arial" pitchFamily="34" charset="0"/>
                <a:cs typeface="Arial" pitchFamily="34" charset="0"/>
              </a:rPr>
              <a:t>Mean diameter(mm)</a:t>
            </a:r>
            <a:endParaRPr lang="ko-KR" altLang="en-US" sz="1300" dirty="0">
              <a:latin typeface="Arial" pitchFamily="34" charset="0"/>
              <a:cs typeface="Arial" pitchFamily="34" charset="0"/>
            </a:endParaRPr>
          </a:p>
        </p:txBody>
      </p:sp>
      <p:sp>
        <p:nvSpPr>
          <p:cNvPr id="16" name="슬라이드 번호 개체 틀 15"/>
          <p:cNvSpPr>
            <a:spLocks noGrp="1"/>
          </p:cNvSpPr>
          <p:nvPr>
            <p:ph type="sldNum" sz="quarter" idx="12"/>
          </p:nvPr>
        </p:nvSpPr>
        <p:spPr/>
        <p:txBody>
          <a:bodyPr/>
          <a:lstStyle/>
          <a:p>
            <a:fld id="{23F4F944-A901-4494-A324-85DE6185BCC1}" type="slidenum">
              <a:rPr lang="ko-KR" altLang="en-US" smtClean="0">
                <a:latin typeface="Arial" pitchFamily="34" charset="0"/>
                <a:cs typeface="Arial" pitchFamily="34" charset="0"/>
              </a:rPr>
              <a:pPr/>
              <a:t>22</a:t>
            </a:fld>
            <a:endParaRPr lang="ko-KR" alt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C:\Documents and Settings\june\바탕 화면\강수연구\강수시스템_2012_3월\ref_rrate_dm_N0_ppt.tif"/>
          <p:cNvPicPr>
            <a:picLocks noChangeAspect="1" noChangeArrowheads="1"/>
          </p:cNvPicPr>
          <p:nvPr/>
        </p:nvPicPr>
        <p:blipFill>
          <a:blip r:embed="rId4" cstate="print"/>
          <a:srcRect/>
          <a:stretch>
            <a:fillRect/>
          </a:stretch>
        </p:blipFill>
        <p:spPr bwMode="auto">
          <a:xfrm>
            <a:off x="3707904" y="1196752"/>
            <a:ext cx="5112568" cy="5256584"/>
          </a:xfrm>
          <a:prstGeom prst="rect">
            <a:avLst/>
          </a:prstGeom>
          <a:noFill/>
        </p:spPr>
      </p:pic>
      <p:sp>
        <p:nvSpPr>
          <p:cNvPr id="4" name="TextBox 3"/>
          <p:cNvSpPr txBox="1"/>
          <p:nvPr/>
        </p:nvSpPr>
        <p:spPr>
          <a:xfrm>
            <a:off x="-36512" y="52055"/>
            <a:ext cx="927917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Time-height sections of </a:t>
            </a:r>
            <a:r>
              <a:rPr lang="en-US" altLang="ko-KR" sz="3500" dirty="0" smtClean="0">
                <a:solidFill>
                  <a:schemeClr val="bg1"/>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Z, R, D</a:t>
            </a:r>
            <a:r>
              <a:rPr lang="en-US" altLang="ko-KR" sz="3500" baseline="-25000" dirty="0" smtClean="0">
                <a:solidFill>
                  <a:schemeClr val="bg1"/>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m</a:t>
            </a:r>
            <a:r>
              <a:rPr lang="en-US" altLang="ko-KR" sz="3500" dirty="0" smtClean="0">
                <a:solidFill>
                  <a:schemeClr val="bg1"/>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and N</a:t>
            </a:r>
            <a:r>
              <a:rPr lang="en-US" altLang="ko-KR" sz="3500" baseline="-15000" dirty="0" smtClean="0">
                <a:solidFill>
                  <a:schemeClr val="bg1"/>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0</a:t>
            </a:r>
            <a:r>
              <a:rPr lang="en-US" altLang="ko-KR" sz="3500" dirty="0" smtClean="0">
                <a:solidFill>
                  <a:schemeClr val="bg1"/>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직사각형 8"/>
          <p:cNvSpPr>
            <a:spLocks noChangeArrowheads="1"/>
          </p:cNvSpPr>
          <p:nvPr/>
        </p:nvSpPr>
        <p:spPr bwMode="auto">
          <a:xfrm>
            <a:off x="179512" y="2006838"/>
            <a:ext cx="3312368" cy="3416320"/>
          </a:xfrm>
          <a:prstGeom prst="rect">
            <a:avLst/>
          </a:prstGeom>
          <a:noFill/>
          <a:ln w="9525">
            <a:noFill/>
            <a:miter lim="800000"/>
            <a:headEnd/>
            <a:tailEnd/>
          </a:ln>
        </p:spPr>
        <p:txBody>
          <a:bodyPr wrap="square">
            <a:spAutoFit/>
          </a:bodyPr>
          <a:lstStyle/>
          <a:p>
            <a:pPr latinLnBrk="1"/>
            <a:r>
              <a:rPr lang="en-US" altLang="ko-KR" dirty="0">
                <a:latin typeface="Garamond" pitchFamily="18" charset="0"/>
                <a:ea typeface="굴림" pitchFamily="34" charset="-127"/>
              </a:rPr>
              <a:t>Overall, rain rate is positively correlated with reflectivity, particularly in the high Z streaks. </a:t>
            </a:r>
            <a:endParaRPr lang="en-US" altLang="ko-KR" dirty="0" smtClean="0">
              <a:latin typeface="Garamond" pitchFamily="18" charset="0"/>
              <a:ea typeface="굴림" pitchFamily="34" charset="-127"/>
            </a:endParaRPr>
          </a:p>
          <a:p>
            <a:pPr latinLnBrk="1"/>
            <a:endParaRPr lang="en-US" altLang="ko-KR" dirty="0" smtClean="0">
              <a:latin typeface="Garamond" pitchFamily="18" charset="0"/>
              <a:ea typeface="굴림" pitchFamily="34" charset="-127"/>
            </a:endParaRPr>
          </a:p>
          <a:p>
            <a:pPr latinLnBrk="1"/>
            <a:r>
              <a:rPr lang="en-US" altLang="ko-KR" dirty="0" smtClean="0">
                <a:latin typeface="Garamond" pitchFamily="18" charset="0"/>
                <a:ea typeface="굴림" pitchFamily="34" charset="-127"/>
              </a:rPr>
              <a:t>Rain </a:t>
            </a:r>
            <a:r>
              <a:rPr lang="en-US" altLang="ko-KR" dirty="0">
                <a:latin typeface="Garamond" pitchFamily="18" charset="0"/>
                <a:ea typeface="굴림" pitchFamily="34" charset="-127"/>
              </a:rPr>
              <a:t>rates tend to be negatively </a:t>
            </a:r>
            <a:endParaRPr lang="en-US" altLang="ko-KR" dirty="0" smtClean="0">
              <a:latin typeface="Garamond" pitchFamily="18" charset="0"/>
              <a:ea typeface="굴림" pitchFamily="34" charset="-127"/>
            </a:endParaRPr>
          </a:p>
          <a:p>
            <a:pPr latinLnBrk="1"/>
            <a:r>
              <a:rPr lang="en-US" altLang="ko-KR" dirty="0" smtClean="0">
                <a:latin typeface="Garamond" pitchFamily="18" charset="0"/>
                <a:ea typeface="굴림" pitchFamily="34" charset="-127"/>
              </a:rPr>
              <a:t>correlated </a:t>
            </a:r>
            <a:r>
              <a:rPr lang="en-US" altLang="ko-KR" dirty="0">
                <a:latin typeface="Garamond" pitchFamily="18" charset="0"/>
                <a:ea typeface="굴림" pitchFamily="34" charset="-127"/>
              </a:rPr>
              <a:t>with D</a:t>
            </a:r>
            <a:r>
              <a:rPr lang="en-US" altLang="ko-KR" baseline="-25000" dirty="0">
                <a:latin typeface="Garamond" pitchFamily="18" charset="0"/>
                <a:ea typeface="굴림" pitchFamily="34" charset="-127"/>
              </a:rPr>
              <a:t>m</a:t>
            </a:r>
            <a:r>
              <a:rPr lang="en-US" altLang="ko-KR" dirty="0">
                <a:latin typeface="Garamond" pitchFamily="18" charset="0"/>
                <a:ea typeface="굴림" pitchFamily="34" charset="-127"/>
              </a:rPr>
              <a:t> in regions of </a:t>
            </a:r>
            <a:r>
              <a:rPr lang="en-US" altLang="ko-KR" dirty="0" smtClean="0">
                <a:latin typeface="Garamond" pitchFamily="18" charset="0"/>
                <a:ea typeface="굴림" pitchFamily="34" charset="-127"/>
              </a:rPr>
              <a:t>downdrafts particularly at lower levels. </a:t>
            </a:r>
            <a:endParaRPr lang="en-US" altLang="ko-KR" dirty="0">
              <a:latin typeface="Garamond" pitchFamily="18" charset="0"/>
              <a:ea typeface="굴림" pitchFamily="34" charset="-127"/>
            </a:endParaRPr>
          </a:p>
          <a:p>
            <a:pPr latinLnBrk="1"/>
            <a:endParaRPr lang="en-US" altLang="ko-KR" dirty="0">
              <a:latin typeface="Garamond" pitchFamily="18" charset="0"/>
              <a:ea typeface="굴림" pitchFamily="34" charset="-127"/>
            </a:endParaRPr>
          </a:p>
          <a:p>
            <a:pPr latinLnBrk="1"/>
            <a:r>
              <a:rPr lang="en-US" altLang="ko-KR" dirty="0">
                <a:latin typeface="Garamond" pitchFamily="18" charset="0"/>
                <a:ea typeface="굴림" pitchFamily="34" charset="-127"/>
              </a:rPr>
              <a:t>D</a:t>
            </a:r>
            <a:r>
              <a:rPr lang="en-US" altLang="ko-KR" baseline="-25000" dirty="0">
                <a:latin typeface="Garamond" pitchFamily="18" charset="0"/>
                <a:ea typeface="굴림" pitchFamily="34" charset="-127"/>
              </a:rPr>
              <a:t>m</a:t>
            </a:r>
            <a:r>
              <a:rPr lang="en-US" altLang="ko-KR" dirty="0">
                <a:latin typeface="Garamond" pitchFamily="18" charset="0"/>
                <a:ea typeface="굴림" pitchFamily="34" charset="-127"/>
              </a:rPr>
              <a:t> is negatively correlated with </a:t>
            </a:r>
            <a:r>
              <a:rPr lang="en-US" altLang="ko-KR" dirty="0" smtClean="0">
                <a:latin typeface="Garamond" pitchFamily="18" charset="0"/>
                <a:ea typeface="굴림" pitchFamily="34" charset="-127"/>
              </a:rPr>
              <a:t>N</a:t>
            </a:r>
            <a:r>
              <a:rPr lang="en-US" altLang="ko-KR" baseline="-15000" dirty="0" smtClean="0">
                <a:latin typeface="Garamond" pitchFamily="18" charset="0"/>
                <a:ea typeface="굴림" pitchFamily="34" charset="-127"/>
              </a:rPr>
              <a:t>0</a:t>
            </a:r>
            <a:r>
              <a:rPr lang="en-US" altLang="ko-KR" dirty="0" smtClean="0">
                <a:latin typeface="Garamond" pitchFamily="18" charset="0"/>
                <a:ea typeface="굴림" pitchFamily="34" charset="-127"/>
              </a:rPr>
              <a:t>. </a:t>
            </a:r>
            <a:r>
              <a:rPr lang="en-US" altLang="ko-KR" dirty="0">
                <a:latin typeface="Garamond" pitchFamily="18" charset="0"/>
                <a:ea typeface="굴림" pitchFamily="34" charset="-127"/>
              </a:rPr>
              <a:t>D</a:t>
            </a:r>
            <a:r>
              <a:rPr lang="en-US" altLang="ko-KR" baseline="-25000" dirty="0">
                <a:latin typeface="Garamond" pitchFamily="18" charset="0"/>
                <a:ea typeface="굴림" pitchFamily="34" charset="-127"/>
              </a:rPr>
              <a:t>m</a:t>
            </a:r>
            <a:r>
              <a:rPr lang="en-US" altLang="ko-KR" dirty="0">
                <a:latin typeface="Garamond" pitchFamily="18" charset="0"/>
                <a:ea typeface="굴림" pitchFamily="34" charset="-127"/>
              </a:rPr>
              <a:t> </a:t>
            </a:r>
            <a:r>
              <a:rPr lang="en-US" altLang="ko-KR" dirty="0" smtClean="0">
                <a:latin typeface="Garamond" pitchFamily="18" charset="0"/>
                <a:ea typeface="굴림" pitchFamily="34" charset="-127"/>
              </a:rPr>
              <a:t>tends to be overestimated </a:t>
            </a:r>
            <a:r>
              <a:rPr lang="en-US" altLang="ko-KR" dirty="0">
                <a:latin typeface="Garamond" pitchFamily="18" charset="0"/>
                <a:ea typeface="굴림" pitchFamily="34" charset="-127"/>
              </a:rPr>
              <a:t>by </a:t>
            </a:r>
            <a:r>
              <a:rPr lang="en-US" altLang="ko-KR" dirty="0" smtClean="0">
                <a:latin typeface="Garamond" pitchFamily="18" charset="0"/>
                <a:ea typeface="굴림" pitchFamily="34" charset="-127"/>
              </a:rPr>
              <a:t>downdrafts</a:t>
            </a:r>
            <a:r>
              <a:rPr lang="en-US" altLang="ko-KR" dirty="0">
                <a:latin typeface="Garamond" pitchFamily="18" charset="0"/>
                <a:ea typeface="굴림" pitchFamily="34" charset="-127"/>
              </a:rPr>
              <a:t>. </a:t>
            </a:r>
          </a:p>
        </p:txBody>
      </p:sp>
      <p:sp>
        <p:nvSpPr>
          <p:cNvPr id="7" name="슬라이드 번호 개체 틀 6"/>
          <p:cNvSpPr>
            <a:spLocks noGrp="1"/>
          </p:cNvSpPr>
          <p:nvPr>
            <p:ph type="sldNum" sz="quarter" idx="12"/>
          </p:nvPr>
        </p:nvSpPr>
        <p:spPr/>
        <p:txBody>
          <a:bodyPr/>
          <a:lstStyle/>
          <a:p>
            <a:fld id="{23F4F944-A901-4494-A324-85DE6185BCC1}" type="slidenum">
              <a:rPr lang="ko-KR" altLang="en-US" smtClean="0"/>
              <a:pPr/>
              <a:t>23</a:t>
            </a:fld>
            <a:endParaRPr lang="ko-KR" altLang="en-US"/>
          </a:p>
        </p:txBody>
      </p:sp>
      <p:sp>
        <p:nvSpPr>
          <p:cNvPr id="8" name="TextBox 7"/>
          <p:cNvSpPr txBox="1"/>
          <p:nvPr/>
        </p:nvSpPr>
        <p:spPr>
          <a:xfrm>
            <a:off x="4102254" y="980728"/>
            <a:ext cx="1051891" cy="307777"/>
          </a:xfrm>
          <a:prstGeom prst="rect">
            <a:avLst/>
          </a:prstGeom>
          <a:noFill/>
        </p:spPr>
        <p:txBody>
          <a:bodyPr wrap="none" rtlCol="0">
            <a:spAutoFit/>
          </a:bodyPr>
          <a:lstStyle/>
          <a:p>
            <a:r>
              <a:rPr lang="en-US" altLang="ko-KR" sz="1400" dirty="0" smtClean="0">
                <a:latin typeface="Arial" pitchFamily="34" charset="0"/>
                <a:cs typeface="Arial" pitchFamily="34" charset="0"/>
              </a:rPr>
              <a:t>Reflectivity</a:t>
            </a:r>
            <a:endParaRPr lang="ko-KR" altLang="en-US" sz="1400" dirty="0">
              <a:latin typeface="Arial" pitchFamily="34" charset="0"/>
              <a:cs typeface="Arial" pitchFamily="34" charset="0"/>
            </a:endParaRPr>
          </a:p>
        </p:txBody>
      </p:sp>
      <p:sp>
        <p:nvSpPr>
          <p:cNvPr id="9" name="TextBox 8"/>
          <p:cNvSpPr txBox="1"/>
          <p:nvPr/>
        </p:nvSpPr>
        <p:spPr>
          <a:xfrm>
            <a:off x="4125155" y="2257127"/>
            <a:ext cx="910827" cy="307777"/>
          </a:xfrm>
          <a:prstGeom prst="rect">
            <a:avLst/>
          </a:prstGeom>
          <a:noFill/>
        </p:spPr>
        <p:txBody>
          <a:bodyPr wrap="none" rtlCol="0">
            <a:spAutoFit/>
          </a:bodyPr>
          <a:lstStyle/>
          <a:p>
            <a:r>
              <a:rPr lang="en-US" altLang="ko-KR" sz="1400" dirty="0" smtClean="0">
                <a:latin typeface="Arial" pitchFamily="34" charset="0"/>
                <a:cs typeface="Arial" pitchFamily="34" charset="0"/>
              </a:rPr>
              <a:t>Rain rate</a:t>
            </a:r>
            <a:endParaRPr lang="ko-KR" altLang="en-US" sz="1400" dirty="0">
              <a:latin typeface="Arial" pitchFamily="34" charset="0"/>
              <a:cs typeface="Arial" pitchFamily="34" charset="0"/>
            </a:endParaRPr>
          </a:p>
        </p:txBody>
      </p:sp>
      <p:sp>
        <p:nvSpPr>
          <p:cNvPr id="10" name="TextBox 9"/>
          <p:cNvSpPr txBox="1"/>
          <p:nvPr/>
        </p:nvSpPr>
        <p:spPr>
          <a:xfrm>
            <a:off x="4152583" y="3491716"/>
            <a:ext cx="431528" cy="323165"/>
          </a:xfrm>
          <a:prstGeom prst="rect">
            <a:avLst/>
          </a:prstGeom>
          <a:noFill/>
        </p:spPr>
        <p:txBody>
          <a:bodyPr wrap="none" rtlCol="0">
            <a:spAutoFit/>
          </a:bodyPr>
          <a:lstStyle/>
          <a:p>
            <a:r>
              <a:rPr lang="en-US" altLang="ko-KR" sz="1500" dirty="0" smtClean="0">
                <a:latin typeface="Arial" pitchFamily="34" charset="0"/>
                <a:cs typeface="Arial" pitchFamily="34" charset="0"/>
              </a:rPr>
              <a:t>D</a:t>
            </a:r>
            <a:r>
              <a:rPr lang="en-US" altLang="ko-KR" sz="1500" baseline="-15000" dirty="0" smtClean="0">
                <a:latin typeface="Arial" pitchFamily="34" charset="0"/>
                <a:cs typeface="Arial" pitchFamily="34" charset="0"/>
              </a:rPr>
              <a:t>m</a:t>
            </a:r>
            <a:endParaRPr lang="ko-KR" altLang="en-US" sz="1500" baseline="-15000" dirty="0">
              <a:latin typeface="Arial" pitchFamily="34" charset="0"/>
              <a:cs typeface="Arial" pitchFamily="34" charset="0"/>
            </a:endParaRPr>
          </a:p>
        </p:txBody>
      </p:sp>
      <p:grpSp>
        <p:nvGrpSpPr>
          <p:cNvPr id="17" name="그룹 16"/>
          <p:cNvGrpSpPr/>
          <p:nvPr/>
        </p:nvGrpSpPr>
        <p:grpSpPr>
          <a:xfrm>
            <a:off x="3771900" y="4921423"/>
            <a:ext cx="4976275" cy="1502271"/>
            <a:chOff x="3771900" y="4921423"/>
            <a:chExt cx="4976275" cy="1502271"/>
          </a:xfrm>
        </p:grpSpPr>
        <p:pic>
          <p:nvPicPr>
            <p:cNvPr id="6" name="Picture 2" descr="C:\Documents and Settings\june\바탕 화면\강수연구\강수시스템_2012_3월\ref_rrate_dm_timeseries_with_ref_timeheight.tif"/>
            <p:cNvPicPr>
              <a:picLocks noChangeAspect="1" noChangeArrowheads="1"/>
            </p:cNvPicPr>
            <p:nvPr/>
          </p:nvPicPr>
          <p:blipFill>
            <a:blip r:embed="rId5" cstate="print"/>
            <a:srcRect t="72517"/>
            <a:stretch>
              <a:fillRect/>
            </a:stretch>
          </p:blipFill>
          <p:spPr bwMode="auto">
            <a:xfrm>
              <a:off x="3771900" y="4935487"/>
              <a:ext cx="4976275" cy="1488207"/>
            </a:xfrm>
            <a:prstGeom prst="rect">
              <a:avLst/>
            </a:prstGeom>
            <a:noFill/>
          </p:spPr>
        </p:pic>
        <p:sp>
          <p:nvSpPr>
            <p:cNvPr id="16" name="TextBox 15"/>
            <p:cNvSpPr txBox="1"/>
            <p:nvPr/>
          </p:nvSpPr>
          <p:spPr>
            <a:xfrm>
              <a:off x="4145230" y="4921423"/>
              <a:ext cx="1329210" cy="307777"/>
            </a:xfrm>
            <a:prstGeom prst="rect">
              <a:avLst/>
            </a:prstGeom>
            <a:noFill/>
          </p:spPr>
          <p:txBody>
            <a:bodyPr wrap="none" rtlCol="0">
              <a:spAutoFit/>
            </a:bodyPr>
            <a:lstStyle/>
            <a:p>
              <a:r>
                <a:rPr lang="en-US" altLang="ko-KR" sz="1400" dirty="0" smtClean="0">
                  <a:latin typeface="Arial" pitchFamily="34" charset="0"/>
                  <a:cs typeface="Arial" pitchFamily="34" charset="0"/>
                </a:rPr>
                <a:t>D</a:t>
              </a:r>
              <a:r>
                <a:rPr lang="en-US" altLang="ko-KR" sz="1400" baseline="-25000" dirty="0" smtClean="0">
                  <a:latin typeface="Arial" pitchFamily="34" charset="0"/>
                  <a:cs typeface="Arial" pitchFamily="34" charset="0"/>
                </a:rPr>
                <a:t>m</a:t>
              </a:r>
              <a:r>
                <a:rPr lang="en-US" altLang="ko-KR" sz="1400" dirty="0" smtClean="0">
                  <a:latin typeface="Arial" pitchFamily="34" charset="0"/>
                  <a:cs typeface="Arial" pitchFamily="34" charset="0"/>
                </a:rPr>
                <a:t> time series</a:t>
              </a:r>
              <a:endParaRPr lang="ko-KR" altLang="en-US" sz="1400" dirty="0">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직사각형 38"/>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1986" name="Picture 2" descr="C:\Documents and Settings\june\바탕 화면\학회&amp;워크샾&amp;세미나\대외\2012-THORPEX\메아리\timeheight_ref_vvel_rrate.tif"/>
          <p:cNvPicPr>
            <a:picLocks noChangeAspect="1" noChangeArrowheads="1"/>
          </p:cNvPicPr>
          <p:nvPr/>
        </p:nvPicPr>
        <p:blipFill>
          <a:blip r:embed="rId4" cstate="print"/>
          <a:srcRect/>
          <a:stretch>
            <a:fillRect/>
          </a:stretch>
        </p:blipFill>
        <p:spPr bwMode="auto">
          <a:xfrm>
            <a:off x="4211960" y="1124743"/>
            <a:ext cx="4830596" cy="3960441"/>
          </a:xfrm>
          <a:prstGeom prst="rect">
            <a:avLst/>
          </a:prstGeom>
          <a:noFill/>
        </p:spPr>
      </p:pic>
      <p:pic>
        <p:nvPicPr>
          <p:cNvPr id="6" name="Picture 2" descr="http://mis.inf.kma.go.kr/tmp/rdr/RCM_32_300_0_0_R_2_0000000_0000000_C_E30R_N_S_560_201106260430_0_0_10.png"/>
          <p:cNvPicPr>
            <a:picLocks noChangeAspect="1" noChangeArrowheads="1"/>
          </p:cNvPicPr>
          <p:nvPr/>
        </p:nvPicPr>
        <p:blipFill>
          <a:blip r:embed="rId5" cstate="print"/>
          <a:srcRect/>
          <a:stretch>
            <a:fillRect/>
          </a:stretch>
        </p:blipFill>
        <p:spPr bwMode="auto">
          <a:xfrm>
            <a:off x="395536" y="2770506"/>
            <a:ext cx="2589593" cy="2458694"/>
          </a:xfrm>
          <a:prstGeom prst="rect">
            <a:avLst/>
          </a:prstGeom>
          <a:noFill/>
        </p:spPr>
      </p:pic>
      <p:pic>
        <p:nvPicPr>
          <p:cNvPr id="7" name="Picture 1" descr="G:\img_20110628091237_2fd67929.png"/>
          <p:cNvPicPr>
            <a:picLocks noChangeAspect="1" noChangeArrowheads="1"/>
          </p:cNvPicPr>
          <p:nvPr/>
        </p:nvPicPr>
        <p:blipFill>
          <a:blip r:embed="rId6" cstate="print"/>
          <a:srcRect/>
          <a:stretch>
            <a:fillRect/>
          </a:stretch>
        </p:blipFill>
        <p:spPr bwMode="auto">
          <a:xfrm>
            <a:off x="396325" y="955647"/>
            <a:ext cx="2480007" cy="1678108"/>
          </a:xfrm>
          <a:prstGeom prst="rect">
            <a:avLst/>
          </a:prstGeom>
          <a:noFill/>
          <a:effectLst>
            <a:outerShdw blurRad="50800" dist="38100" dir="2700000" sx="101000" sy="101000" algn="tl" rotWithShape="0">
              <a:prstClr val="black">
                <a:alpha val="40000"/>
              </a:prstClr>
            </a:outerShdw>
          </a:effectLst>
        </p:spPr>
      </p:pic>
      <p:sp>
        <p:nvSpPr>
          <p:cNvPr id="8" name="TextBox 7"/>
          <p:cNvSpPr txBox="1"/>
          <p:nvPr/>
        </p:nvSpPr>
        <p:spPr>
          <a:xfrm>
            <a:off x="683568" y="5284365"/>
            <a:ext cx="7920880" cy="1384995"/>
          </a:xfrm>
          <a:prstGeom prst="rect">
            <a:avLst/>
          </a:prstGeom>
          <a:noFill/>
        </p:spPr>
        <p:txBody>
          <a:bodyPr wrap="square" rtlCol="0">
            <a:spAutoFit/>
          </a:bodyPr>
          <a:lstStyle/>
          <a:p>
            <a:pPr>
              <a:buClr>
                <a:srgbClr val="00B050"/>
              </a:buClr>
              <a:buFont typeface="Wingdings" pitchFamily="2" charset="2"/>
              <a:buChar char="§"/>
            </a:pPr>
            <a:r>
              <a:rPr lang="en-US" altLang="ko-KR" sz="1200" dirty="0" smtClean="0">
                <a:latin typeface="Arial" pitchFamily="34" charset="0"/>
                <a:cs typeface="Arial" pitchFamily="34" charset="0"/>
              </a:rPr>
              <a:t> </a:t>
            </a:r>
            <a:r>
              <a:rPr lang="en-US" altLang="ko-KR" sz="1500" dirty="0" smtClean="0">
                <a:latin typeface="Arial" pitchFamily="34" charset="0"/>
                <a:cs typeface="Arial" pitchFamily="34" charset="0"/>
              </a:rPr>
              <a:t>The “</a:t>
            </a:r>
            <a:r>
              <a:rPr lang="en-US" altLang="ko-KR" sz="1500" dirty="0" err="1" smtClean="0">
                <a:latin typeface="Arial" pitchFamily="34" charset="0"/>
                <a:cs typeface="Arial" pitchFamily="34" charset="0"/>
              </a:rPr>
              <a:t>Changma</a:t>
            </a:r>
            <a:r>
              <a:rPr lang="en-US" altLang="ko-KR" sz="1500" dirty="0" smtClean="0">
                <a:latin typeface="Arial" pitchFamily="34" charset="0"/>
                <a:cs typeface="Arial" pitchFamily="34" charset="0"/>
              </a:rPr>
              <a:t> (</a:t>
            </a:r>
            <a:r>
              <a:rPr lang="en-US" altLang="ko-KR" sz="1500" dirty="0" err="1" smtClean="0">
                <a:latin typeface="Arial" pitchFamily="34" charset="0"/>
                <a:cs typeface="Arial" pitchFamily="34" charset="0"/>
              </a:rPr>
              <a:t>Meiyu</a:t>
            </a:r>
            <a:r>
              <a:rPr lang="en-US" altLang="ko-KR" sz="1500" dirty="0" smtClean="0">
                <a:latin typeface="Arial" pitchFamily="34" charset="0"/>
                <a:cs typeface="Arial" pitchFamily="34" charset="0"/>
              </a:rPr>
              <a:t>)” frontal system has pre-existed for 2~3 days before Typhoon </a:t>
            </a:r>
            <a:r>
              <a:rPr lang="en-US" altLang="ko-KR" sz="1500" dirty="0" err="1" smtClean="0">
                <a:latin typeface="Arial" pitchFamily="34" charset="0"/>
                <a:cs typeface="Arial" pitchFamily="34" charset="0"/>
              </a:rPr>
              <a:t>Meari</a:t>
            </a:r>
            <a:r>
              <a:rPr lang="en-US" altLang="ko-KR" sz="1500" dirty="0" smtClean="0">
                <a:latin typeface="Arial" pitchFamily="34" charset="0"/>
                <a:cs typeface="Arial" pitchFamily="34" charset="0"/>
              </a:rPr>
              <a:t> started to affect the southern coast area directly. Typhoon </a:t>
            </a:r>
            <a:r>
              <a:rPr lang="en-US" altLang="ko-KR" sz="1500" dirty="0" err="1" smtClean="0">
                <a:latin typeface="Arial" pitchFamily="34" charset="0"/>
                <a:cs typeface="Arial" pitchFamily="34" charset="0"/>
              </a:rPr>
              <a:t>Meari</a:t>
            </a:r>
            <a:r>
              <a:rPr lang="en-US" altLang="ko-KR" sz="1500" dirty="0" smtClean="0">
                <a:latin typeface="Arial" pitchFamily="34" charset="0"/>
                <a:cs typeface="Arial" pitchFamily="34" charset="0"/>
              </a:rPr>
              <a:t> moved north over the Yellow sea and dissipated on 27 June. </a:t>
            </a:r>
          </a:p>
          <a:p>
            <a:pPr>
              <a:lnSpc>
                <a:spcPct val="60000"/>
              </a:lnSpc>
              <a:buClr>
                <a:srgbClr val="00B050"/>
              </a:buClr>
              <a:buFont typeface="Wingdings" pitchFamily="2" charset="2"/>
              <a:buChar char="§"/>
            </a:pPr>
            <a:endParaRPr lang="en-US" altLang="ko-KR" sz="1500" dirty="0" smtClean="0">
              <a:latin typeface="Arial" pitchFamily="34" charset="0"/>
              <a:cs typeface="Arial" pitchFamily="34" charset="0"/>
            </a:endParaRPr>
          </a:p>
          <a:p>
            <a:pPr>
              <a:buClr>
                <a:srgbClr val="00B050"/>
              </a:buClr>
              <a:buFont typeface="Wingdings" pitchFamily="2" charset="2"/>
              <a:buChar char="§"/>
            </a:pPr>
            <a:r>
              <a:rPr lang="en-US" altLang="ko-KR" sz="1500" dirty="0" smtClean="0">
                <a:latin typeface="Arial" pitchFamily="34" charset="0"/>
                <a:cs typeface="Arial" pitchFamily="34" charset="0"/>
              </a:rPr>
              <a:t> Vertical structure in the successive </a:t>
            </a:r>
            <a:r>
              <a:rPr lang="en-US" altLang="ko-KR" sz="1500" dirty="0" err="1" smtClean="0">
                <a:latin typeface="Arial" pitchFamily="34" charset="0"/>
                <a:cs typeface="Arial" pitchFamily="34" charset="0"/>
              </a:rPr>
              <a:t>rainbands</a:t>
            </a:r>
            <a:r>
              <a:rPr lang="en-US" altLang="ko-KR" sz="1500" dirty="0" smtClean="0">
                <a:latin typeface="Arial" pitchFamily="34" charset="0"/>
                <a:cs typeface="Arial" pitchFamily="34" charset="0"/>
              </a:rPr>
              <a:t> of Typhoon </a:t>
            </a:r>
            <a:r>
              <a:rPr lang="en-US" altLang="ko-KR" sz="1500" dirty="0" err="1" smtClean="0">
                <a:latin typeface="Arial" pitchFamily="34" charset="0"/>
                <a:cs typeface="Arial" pitchFamily="34" charset="0"/>
              </a:rPr>
              <a:t>Meari</a:t>
            </a:r>
            <a:r>
              <a:rPr lang="en-US" altLang="ko-KR" sz="1500" dirty="0" smtClean="0">
                <a:latin typeface="Arial" pitchFamily="34" charset="0"/>
                <a:cs typeface="Arial" pitchFamily="34" charset="0"/>
              </a:rPr>
              <a:t> (about </a:t>
            </a:r>
            <a:r>
              <a:rPr lang="en-US" altLang="ko-KR" sz="1500" dirty="0" smtClean="0">
                <a:solidFill>
                  <a:srgbClr val="0D18F3"/>
                </a:solidFill>
                <a:latin typeface="Arial" pitchFamily="34" charset="0"/>
                <a:cs typeface="Arial" pitchFamily="34" charset="0"/>
              </a:rPr>
              <a:t>250 km </a:t>
            </a:r>
            <a:r>
              <a:rPr lang="en-US" altLang="ko-KR" sz="1500" dirty="0" smtClean="0">
                <a:latin typeface="Arial" pitchFamily="34" charset="0"/>
                <a:cs typeface="Arial" pitchFamily="34" charset="0"/>
              </a:rPr>
              <a:t>away from the vortex center) was observed by the wind profiler radar at NCIO from 1400 UTC 25 June. </a:t>
            </a:r>
            <a:endParaRPr lang="en-US" altLang="ko-KR" sz="1500" dirty="0" smtClean="0">
              <a:latin typeface="Times New Roman" pitchFamily="18" charset="0"/>
              <a:cs typeface="Times New Roman" pitchFamily="18" charset="0"/>
            </a:endParaRPr>
          </a:p>
        </p:txBody>
      </p:sp>
      <p:grpSp>
        <p:nvGrpSpPr>
          <p:cNvPr id="9" name="그룹 46"/>
          <p:cNvGrpSpPr/>
          <p:nvPr/>
        </p:nvGrpSpPr>
        <p:grpSpPr>
          <a:xfrm>
            <a:off x="1090113" y="4631189"/>
            <a:ext cx="97022" cy="242159"/>
            <a:chOff x="2843808" y="4216809"/>
            <a:chExt cx="432048" cy="1247984"/>
          </a:xfrm>
        </p:grpSpPr>
        <p:sp>
          <p:nvSpPr>
            <p:cNvPr id="10" name="타원 9"/>
            <p:cNvSpPr/>
            <p:nvPr/>
          </p:nvSpPr>
          <p:spPr bwMode="auto">
            <a:xfrm>
              <a:off x="2843808" y="4595121"/>
              <a:ext cx="432048" cy="476071"/>
            </a:xfrm>
            <a:prstGeom prst="ellipse">
              <a:avLst/>
            </a:prstGeom>
            <a:noFill/>
            <a:ln w="28575" cap="flat" cmpd="sng" algn="ctr">
              <a:solidFill>
                <a:schemeClr val="tx1"/>
              </a:solidFill>
              <a:prstDash val="solid"/>
              <a:miter lim="800000"/>
              <a:headEnd/>
              <a:tailEnd/>
            </a:ln>
            <a:effectLst/>
          </p:spPr>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1" hangingPunct="0">
                <a:lnSpc>
                  <a:spcPct val="100000"/>
                </a:lnSpc>
                <a:spcBef>
                  <a:spcPct val="50000"/>
                </a:spcBef>
                <a:spcAft>
                  <a:spcPct val="0"/>
                </a:spcAft>
                <a:buClrTx/>
                <a:buSzTx/>
                <a:buFontTx/>
                <a:buNone/>
                <a:tabLst/>
              </a:pPr>
              <a:endParaRPr kumimoji="0" lang="ko-KR" altLang="en-US" sz="1600" b="1" i="0" u="none" strike="noStrike" cap="none" normalizeH="0" baseline="0" dirty="0" smtClean="0">
                <a:ln>
                  <a:noFill/>
                </a:ln>
                <a:solidFill>
                  <a:srgbClr val="000000"/>
                </a:solidFill>
                <a:latin typeface="나눔고딕 Bold" pitchFamily="50" charset="-127"/>
                <a:ea typeface="나눔고딕 Bold" pitchFamily="50" charset="-127"/>
              </a:endParaRPr>
            </a:p>
          </p:txBody>
        </p:sp>
        <p:sp>
          <p:nvSpPr>
            <p:cNvPr id="11" name="자유형 10"/>
            <p:cNvSpPr/>
            <p:nvPr/>
          </p:nvSpPr>
          <p:spPr bwMode="auto">
            <a:xfrm rot="431333">
              <a:off x="2877973" y="4216809"/>
              <a:ext cx="248392" cy="646331"/>
            </a:xfrm>
            <a:custGeom>
              <a:avLst/>
              <a:gdLst>
                <a:gd name="connsiteX0" fmla="*/ 4948 w 248392"/>
                <a:gd name="connsiteY0" fmla="*/ 676894 h 676894"/>
                <a:gd name="connsiteX1" fmla="*/ 40574 w 248392"/>
                <a:gd name="connsiteY1" fmla="*/ 285008 h 676894"/>
                <a:gd name="connsiteX2" fmla="*/ 248392 w 248392"/>
                <a:gd name="connsiteY2" fmla="*/ 0 h 676894"/>
              </a:gdLst>
              <a:ahLst/>
              <a:cxnLst>
                <a:cxn ang="0">
                  <a:pos x="connsiteX0" y="connsiteY0"/>
                </a:cxn>
                <a:cxn ang="0">
                  <a:pos x="connsiteX1" y="connsiteY1"/>
                </a:cxn>
                <a:cxn ang="0">
                  <a:pos x="connsiteX2" y="connsiteY2"/>
                </a:cxn>
              </a:cxnLst>
              <a:rect l="l" t="t" r="r" b="b"/>
              <a:pathLst>
                <a:path w="248392" h="676894">
                  <a:moveTo>
                    <a:pt x="4948" y="676894"/>
                  </a:moveTo>
                  <a:cubicBezTo>
                    <a:pt x="2474" y="537359"/>
                    <a:pt x="0" y="397824"/>
                    <a:pt x="40574" y="285008"/>
                  </a:cubicBezTo>
                  <a:cubicBezTo>
                    <a:pt x="81148" y="172192"/>
                    <a:pt x="164770" y="86096"/>
                    <a:pt x="248392" y="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1" hangingPunct="1">
                <a:lnSpc>
                  <a:spcPct val="100000"/>
                </a:lnSpc>
                <a:spcBef>
                  <a:spcPct val="50000"/>
                </a:spcBef>
                <a:spcAft>
                  <a:spcPct val="0"/>
                </a:spcAft>
                <a:buClrTx/>
                <a:buSzTx/>
                <a:buFontTx/>
                <a:buNone/>
                <a:tabLst/>
              </a:pPr>
              <a:endParaRPr kumimoji="0" lang="ko-KR" altLang="en-US" sz="3600" b="1" i="0" u="none" strike="noStrike" cap="none" normalizeH="0" baseline="0" dirty="0" smtClean="0">
                <a:ln>
                  <a:noFill/>
                </a:ln>
                <a:effectLst/>
                <a:latin typeface="굴림" pitchFamily="50" charset="-127"/>
                <a:ea typeface="굴림" pitchFamily="50" charset="-127"/>
              </a:endParaRPr>
            </a:p>
          </p:txBody>
        </p:sp>
        <p:sp>
          <p:nvSpPr>
            <p:cNvPr id="12" name="자유형 11"/>
            <p:cNvSpPr/>
            <p:nvPr/>
          </p:nvSpPr>
          <p:spPr bwMode="auto">
            <a:xfrm rot="11371708">
              <a:off x="2980068" y="4818462"/>
              <a:ext cx="248392" cy="646331"/>
            </a:xfrm>
            <a:custGeom>
              <a:avLst/>
              <a:gdLst>
                <a:gd name="connsiteX0" fmla="*/ 4948 w 248392"/>
                <a:gd name="connsiteY0" fmla="*/ 676894 h 676894"/>
                <a:gd name="connsiteX1" fmla="*/ 40574 w 248392"/>
                <a:gd name="connsiteY1" fmla="*/ 285008 h 676894"/>
                <a:gd name="connsiteX2" fmla="*/ 248392 w 248392"/>
                <a:gd name="connsiteY2" fmla="*/ 0 h 676894"/>
              </a:gdLst>
              <a:ahLst/>
              <a:cxnLst>
                <a:cxn ang="0">
                  <a:pos x="connsiteX0" y="connsiteY0"/>
                </a:cxn>
                <a:cxn ang="0">
                  <a:pos x="connsiteX1" y="connsiteY1"/>
                </a:cxn>
                <a:cxn ang="0">
                  <a:pos x="connsiteX2" y="connsiteY2"/>
                </a:cxn>
              </a:cxnLst>
              <a:rect l="l" t="t" r="r" b="b"/>
              <a:pathLst>
                <a:path w="248392" h="676894">
                  <a:moveTo>
                    <a:pt x="4948" y="676894"/>
                  </a:moveTo>
                  <a:cubicBezTo>
                    <a:pt x="2474" y="537359"/>
                    <a:pt x="0" y="397824"/>
                    <a:pt x="40574" y="285008"/>
                  </a:cubicBezTo>
                  <a:cubicBezTo>
                    <a:pt x="81148" y="172192"/>
                    <a:pt x="164770" y="86096"/>
                    <a:pt x="248392" y="0"/>
                  </a:cubicBezTo>
                </a:path>
              </a:pathLst>
            </a:cu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1" hangingPunct="1">
                <a:lnSpc>
                  <a:spcPct val="100000"/>
                </a:lnSpc>
                <a:spcBef>
                  <a:spcPct val="50000"/>
                </a:spcBef>
                <a:spcAft>
                  <a:spcPct val="0"/>
                </a:spcAft>
                <a:buClrTx/>
                <a:buSzTx/>
                <a:buFontTx/>
                <a:buNone/>
                <a:tabLst/>
              </a:pPr>
              <a:endParaRPr kumimoji="0" lang="ko-KR" altLang="en-US" sz="3600" b="1" i="0" u="none" strike="noStrike" cap="none" normalizeH="0" baseline="0" smtClean="0">
                <a:ln>
                  <a:noFill/>
                </a:ln>
                <a:solidFill>
                  <a:srgbClr val="000000"/>
                </a:solidFill>
                <a:effectLst/>
                <a:latin typeface="굴림" pitchFamily="50" charset="-127"/>
                <a:ea typeface="굴림" pitchFamily="50" charset="-127"/>
              </a:endParaRPr>
            </a:p>
          </p:txBody>
        </p:sp>
      </p:grpSp>
      <p:sp>
        <p:nvSpPr>
          <p:cNvPr id="13" name="TextBox 12"/>
          <p:cNvSpPr txBox="1"/>
          <p:nvPr/>
        </p:nvSpPr>
        <p:spPr>
          <a:xfrm>
            <a:off x="3067866" y="3761912"/>
            <a:ext cx="619080" cy="292388"/>
          </a:xfrm>
          <a:prstGeom prst="rect">
            <a:avLst/>
          </a:prstGeom>
          <a:solidFill>
            <a:srgbClr val="FFFF00"/>
          </a:solidFill>
          <a:ln>
            <a:solidFill>
              <a:schemeClr val="tx1"/>
            </a:solidFill>
          </a:ln>
        </p:spPr>
        <p:txBody>
          <a:bodyPr wrap="none" rtlCol="0">
            <a:spAutoFit/>
          </a:bodyPr>
          <a:lstStyle/>
          <a:p>
            <a:r>
              <a:rPr lang="en-US" altLang="ko-KR" sz="1300" b="1" dirty="0" smtClean="0">
                <a:latin typeface="Times New Roman" pitchFamily="18" charset="0"/>
                <a:cs typeface="Times New Roman" pitchFamily="18" charset="0"/>
              </a:rPr>
              <a:t>NCIO</a:t>
            </a:r>
          </a:p>
        </p:txBody>
      </p:sp>
      <p:cxnSp>
        <p:nvCxnSpPr>
          <p:cNvPr id="14" name="직선 화살표 연결선 13"/>
          <p:cNvCxnSpPr/>
          <p:nvPr/>
        </p:nvCxnSpPr>
        <p:spPr>
          <a:xfrm flipV="1">
            <a:off x="1718126" y="3925394"/>
            <a:ext cx="1348824" cy="34267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타원 14"/>
          <p:cNvSpPr/>
          <p:nvPr/>
        </p:nvSpPr>
        <p:spPr>
          <a:xfrm>
            <a:off x="1633929" y="4240536"/>
            <a:ext cx="60133" cy="6013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6" name="직선 화살표 연결선 15"/>
          <p:cNvCxnSpPr/>
          <p:nvPr/>
        </p:nvCxnSpPr>
        <p:spPr>
          <a:xfrm flipV="1">
            <a:off x="1209181" y="4742959"/>
            <a:ext cx="1816925" cy="296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16577" y="4597183"/>
            <a:ext cx="1144159"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Vortex center</a:t>
            </a:r>
            <a:endParaRPr lang="ko-KR" altLang="en-US" sz="1400" dirty="0">
              <a:latin typeface="Times New Roman" pitchFamily="18" charset="0"/>
              <a:cs typeface="Times New Roman" pitchFamily="18" charset="0"/>
            </a:endParaRPr>
          </a:p>
        </p:txBody>
      </p:sp>
      <p:sp>
        <p:nvSpPr>
          <p:cNvPr id="18" name="TextBox 17"/>
          <p:cNvSpPr txBox="1"/>
          <p:nvPr/>
        </p:nvSpPr>
        <p:spPr>
          <a:xfrm>
            <a:off x="971600" y="703729"/>
            <a:ext cx="1308820" cy="292388"/>
          </a:xfrm>
          <a:prstGeom prst="rect">
            <a:avLst/>
          </a:prstGeom>
          <a:noFill/>
        </p:spPr>
        <p:txBody>
          <a:bodyPr wrap="none" rtlCol="0">
            <a:spAutoFit/>
          </a:bodyPr>
          <a:lstStyle/>
          <a:p>
            <a:r>
              <a:rPr lang="en-US" altLang="ko-KR" sz="1300" b="1" dirty="0" smtClean="0">
                <a:latin typeface="Arial" pitchFamily="34" charset="0"/>
                <a:cs typeface="Arial" pitchFamily="34" charset="0"/>
              </a:rPr>
              <a:t>Track of </a:t>
            </a:r>
            <a:r>
              <a:rPr lang="en-US" altLang="ko-KR" sz="1300" b="1" dirty="0" err="1" smtClean="0">
                <a:latin typeface="Arial" pitchFamily="34" charset="0"/>
                <a:cs typeface="Arial" pitchFamily="34" charset="0"/>
              </a:rPr>
              <a:t>Meari</a:t>
            </a:r>
            <a:endParaRPr lang="ko-KR" altLang="en-US" sz="1300" b="1" dirty="0">
              <a:latin typeface="Arial" pitchFamily="34" charset="0"/>
              <a:cs typeface="Arial" pitchFamily="34" charset="0"/>
            </a:endParaRPr>
          </a:p>
        </p:txBody>
      </p:sp>
      <p:cxnSp>
        <p:nvCxnSpPr>
          <p:cNvPr id="19" name="직선 화살표 연결선 18"/>
          <p:cNvCxnSpPr/>
          <p:nvPr/>
        </p:nvCxnSpPr>
        <p:spPr>
          <a:xfrm flipV="1">
            <a:off x="1549594" y="2976112"/>
            <a:ext cx="1542614" cy="48861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59832" y="2780928"/>
            <a:ext cx="1247457"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Frontal system</a:t>
            </a:r>
            <a:endParaRPr lang="ko-KR" altLang="en-US" sz="1400" dirty="0">
              <a:latin typeface="Times New Roman" pitchFamily="18" charset="0"/>
              <a:cs typeface="Times New Roman" pitchFamily="18" charset="0"/>
            </a:endParaRPr>
          </a:p>
        </p:txBody>
      </p:sp>
      <p:sp>
        <p:nvSpPr>
          <p:cNvPr id="26" name="TextBox 25"/>
          <p:cNvSpPr txBox="1"/>
          <p:nvPr/>
        </p:nvSpPr>
        <p:spPr>
          <a:xfrm>
            <a:off x="5523822" y="748178"/>
            <a:ext cx="1928497" cy="307777"/>
          </a:xfrm>
          <a:prstGeom prst="rect">
            <a:avLst/>
          </a:prstGeom>
          <a:noFill/>
        </p:spPr>
        <p:txBody>
          <a:bodyPr wrap="square" rtlCol="0">
            <a:spAutoFit/>
          </a:bodyPr>
          <a:lstStyle/>
          <a:p>
            <a:r>
              <a:rPr lang="en-US" altLang="ko-KR" sz="1400" dirty="0" smtClean="0">
                <a:latin typeface="Times New Roman" pitchFamily="18" charset="0"/>
                <a:cs typeface="Times New Roman" pitchFamily="18" charset="0"/>
              </a:rPr>
              <a:t>Presence of large drops</a:t>
            </a:r>
            <a:endParaRPr lang="ko-KR" altLang="en-US" sz="1400" dirty="0">
              <a:latin typeface="Times New Roman" pitchFamily="18" charset="0"/>
              <a:cs typeface="Times New Roman" pitchFamily="18" charset="0"/>
            </a:endParaRPr>
          </a:p>
        </p:txBody>
      </p:sp>
      <p:cxnSp>
        <p:nvCxnSpPr>
          <p:cNvPr id="27" name="직선 화살표 연결선 26"/>
          <p:cNvCxnSpPr/>
          <p:nvPr/>
        </p:nvCxnSpPr>
        <p:spPr>
          <a:xfrm>
            <a:off x="3851920" y="1196752"/>
            <a:ext cx="1332127" cy="56481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90504" y="911964"/>
            <a:ext cx="1481496" cy="307777"/>
          </a:xfrm>
          <a:prstGeom prst="rect">
            <a:avLst/>
          </a:prstGeom>
          <a:noFill/>
        </p:spPr>
        <p:txBody>
          <a:bodyPr wrap="none" rtlCol="0">
            <a:spAutoFit/>
          </a:bodyPr>
          <a:lstStyle/>
          <a:p>
            <a:r>
              <a:rPr lang="en-US" altLang="ko-KR" sz="1400" dirty="0" smtClean="0">
                <a:latin typeface="Times New Roman" pitchFamily="18" charset="0"/>
                <a:cs typeface="Times New Roman" pitchFamily="18" charset="0"/>
              </a:rPr>
              <a:t>Radar bright band</a:t>
            </a:r>
            <a:endParaRPr lang="ko-KR" altLang="en-US" sz="1400" dirty="0">
              <a:latin typeface="Times New Roman" pitchFamily="18" charset="0"/>
              <a:cs typeface="Times New Roman" pitchFamily="18" charset="0"/>
            </a:endParaRPr>
          </a:p>
        </p:txBody>
      </p:sp>
      <p:cxnSp>
        <p:nvCxnSpPr>
          <p:cNvPr id="29" name="직선 화살표 연결선 28"/>
          <p:cNvCxnSpPr/>
          <p:nvPr/>
        </p:nvCxnSpPr>
        <p:spPr>
          <a:xfrm flipH="1">
            <a:off x="5325858" y="1028650"/>
            <a:ext cx="1047021" cy="97722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직선 화살표 연결선 29"/>
          <p:cNvCxnSpPr/>
          <p:nvPr/>
        </p:nvCxnSpPr>
        <p:spPr>
          <a:xfrm>
            <a:off x="6372879" y="1021669"/>
            <a:ext cx="341353" cy="98692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388424" y="4725144"/>
            <a:ext cx="479618" cy="246221"/>
          </a:xfrm>
          <a:prstGeom prst="rect">
            <a:avLst/>
          </a:prstGeom>
          <a:solidFill>
            <a:schemeClr val="bg1"/>
          </a:solidFill>
        </p:spPr>
        <p:txBody>
          <a:bodyPr wrap="none" rtlCol="0">
            <a:spAutoFit/>
          </a:bodyPr>
          <a:lstStyle/>
          <a:p>
            <a:r>
              <a:rPr lang="en-US" altLang="ko-KR" sz="950" b="1" dirty="0" smtClean="0"/>
              <a:t>0100</a:t>
            </a:r>
            <a:endParaRPr lang="ko-KR" altLang="en-US" sz="950" b="1" dirty="0"/>
          </a:p>
        </p:txBody>
      </p:sp>
      <p:sp>
        <p:nvSpPr>
          <p:cNvPr id="33" name="TextBox 32"/>
          <p:cNvSpPr txBox="1"/>
          <p:nvPr/>
        </p:nvSpPr>
        <p:spPr>
          <a:xfrm>
            <a:off x="18849" y="52055"/>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Typhoon </a:t>
            </a:r>
            <a:r>
              <a:rPr lang="en-US" altLang="ko-KR" sz="35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Meari</a:t>
            </a: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(2011)</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6" name="오른쪽 화살표 35"/>
          <p:cNvSpPr/>
          <p:nvPr/>
        </p:nvSpPr>
        <p:spPr>
          <a:xfrm rot="16200000">
            <a:off x="942044" y="4238792"/>
            <a:ext cx="395536" cy="14422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TextBox 36"/>
          <p:cNvSpPr txBox="1"/>
          <p:nvPr/>
        </p:nvSpPr>
        <p:spPr>
          <a:xfrm>
            <a:off x="6732240" y="2780928"/>
            <a:ext cx="504056" cy="307777"/>
          </a:xfrm>
          <a:prstGeom prst="rect">
            <a:avLst/>
          </a:prstGeom>
          <a:noFill/>
        </p:spPr>
        <p:txBody>
          <a:bodyPr wrap="square" rtlCol="0">
            <a:spAutoFit/>
          </a:bodyPr>
          <a:lstStyle/>
          <a:p>
            <a:r>
              <a:rPr lang="en-US" altLang="ko-KR" sz="1400" b="1" dirty="0" smtClean="0">
                <a:latin typeface="Times New Roman" pitchFamily="18" charset="0"/>
                <a:cs typeface="Times New Roman" pitchFamily="18" charset="0"/>
              </a:rPr>
              <a:t>Ice</a:t>
            </a:r>
            <a:endParaRPr lang="ko-KR" altLang="en-US" sz="1400" b="1" dirty="0">
              <a:latin typeface="Times New Roman" pitchFamily="18" charset="0"/>
              <a:cs typeface="Times New Roman" pitchFamily="18" charset="0"/>
            </a:endParaRPr>
          </a:p>
        </p:txBody>
      </p:sp>
      <p:sp>
        <p:nvSpPr>
          <p:cNvPr id="38" name="TextBox 37"/>
          <p:cNvSpPr txBox="1"/>
          <p:nvPr/>
        </p:nvSpPr>
        <p:spPr>
          <a:xfrm>
            <a:off x="6740624" y="3212976"/>
            <a:ext cx="567680" cy="307777"/>
          </a:xfrm>
          <a:prstGeom prst="rect">
            <a:avLst/>
          </a:prstGeom>
          <a:noFill/>
        </p:spPr>
        <p:txBody>
          <a:bodyPr wrap="square" rtlCol="0">
            <a:spAutoFit/>
          </a:bodyPr>
          <a:lstStyle/>
          <a:p>
            <a:r>
              <a:rPr lang="en-US" altLang="ko-KR" sz="1400" b="1" dirty="0" smtClean="0">
                <a:latin typeface="Times New Roman" pitchFamily="18" charset="0"/>
                <a:cs typeface="Times New Roman" pitchFamily="18" charset="0"/>
              </a:rPr>
              <a:t>Rain</a:t>
            </a:r>
            <a:endParaRPr lang="ko-KR" altLang="en-US" sz="1400" b="1" dirty="0">
              <a:latin typeface="Times New Roman" pitchFamily="18" charset="0"/>
              <a:cs typeface="Times New Roman" pitchFamily="18" charset="0"/>
            </a:endParaRPr>
          </a:p>
        </p:txBody>
      </p:sp>
      <p:sp>
        <p:nvSpPr>
          <p:cNvPr id="35" name="슬라이드 번호 개체 틀 34"/>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24</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0962" name="Picture 2" descr="C:\Documents and Settings\june\바탕 화면\학회&amp;워크샾&amp;세미나\대외\2012-THORPEX\메아리\timeheight_ref_rrate_dm_N0_below_ML.tif"/>
          <p:cNvPicPr>
            <a:picLocks noChangeAspect="1" noChangeArrowheads="1"/>
          </p:cNvPicPr>
          <p:nvPr/>
        </p:nvPicPr>
        <p:blipFill>
          <a:blip r:embed="rId4" cstate="print"/>
          <a:srcRect/>
          <a:stretch>
            <a:fillRect/>
          </a:stretch>
        </p:blipFill>
        <p:spPr bwMode="auto">
          <a:xfrm>
            <a:off x="1979712" y="1052736"/>
            <a:ext cx="5184576" cy="4652938"/>
          </a:xfrm>
          <a:prstGeom prst="rect">
            <a:avLst/>
          </a:prstGeom>
          <a:noFill/>
        </p:spPr>
      </p:pic>
      <p:sp>
        <p:nvSpPr>
          <p:cNvPr id="6" name="TextBox 5"/>
          <p:cNvSpPr txBox="1"/>
          <p:nvPr/>
        </p:nvSpPr>
        <p:spPr>
          <a:xfrm>
            <a:off x="7380312" y="1844824"/>
            <a:ext cx="1668594" cy="1015663"/>
          </a:xfrm>
          <a:prstGeom prst="rect">
            <a:avLst/>
          </a:prstGeom>
          <a:noFill/>
        </p:spPr>
        <p:txBody>
          <a:bodyPr wrap="square" rtlCol="0">
            <a:spAutoFit/>
          </a:bodyPr>
          <a:lstStyle/>
          <a:p>
            <a:r>
              <a:rPr lang="en-US" altLang="ko-KR" sz="1500" dirty="0" smtClean="0">
                <a:latin typeface="Times New Roman" pitchFamily="18" charset="0"/>
                <a:cs typeface="Times New Roman" pitchFamily="18" charset="0"/>
              </a:rPr>
              <a:t>Gray-colored regions indicate rain rates greater than 80 mm/hr</a:t>
            </a:r>
            <a:endParaRPr lang="ko-KR" altLang="en-US" sz="1500" dirty="0">
              <a:latin typeface="Times New Roman" pitchFamily="18" charset="0"/>
              <a:cs typeface="Times New Roman" pitchFamily="18" charset="0"/>
            </a:endParaRPr>
          </a:p>
        </p:txBody>
      </p:sp>
      <p:cxnSp>
        <p:nvCxnSpPr>
          <p:cNvPr id="7" name="직선 화살표 연결선 6"/>
          <p:cNvCxnSpPr/>
          <p:nvPr/>
        </p:nvCxnSpPr>
        <p:spPr>
          <a:xfrm flipV="1">
            <a:off x="4565349" y="2296831"/>
            <a:ext cx="2812672" cy="43052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43608" y="5805264"/>
            <a:ext cx="7200800" cy="922625"/>
          </a:xfrm>
          <a:prstGeom prst="rect">
            <a:avLst/>
          </a:prstGeom>
          <a:noFill/>
        </p:spPr>
        <p:txBody>
          <a:bodyPr wrap="square" rtlCol="0">
            <a:spAutoFit/>
          </a:bodyPr>
          <a:lstStyle/>
          <a:p>
            <a:pPr>
              <a:buClr>
                <a:srgbClr val="00B050"/>
              </a:buClr>
              <a:buFont typeface="Wingdings" pitchFamily="2" charset="2"/>
              <a:buChar char="§"/>
            </a:pPr>
            <a:r>
              <a:rPr lang="en-US" altLang="ko-KR" sz="1400" dirty="0" smtClean="0">
                <a:latin typeface="Arial" pitchFamily="34" charset="0"/>
                <a:cs typeface="Arial" pitchFamily="34" charset="0"/>
              </a:rPr>
              <a:t> </a:t>
            </a:r>
            <a:r>
              <a:rPr lang="en-US" altLang="ko-KR" sz="1500" dirty="0" smtClean="0">
                <a:latin typeface="Arial" pitchFamily="34" charset="0"/>
                <a:cs typeface="Arial" pitchFamily="34" charset="0"/>
              </a:rPr>
              <a:t>The good agreement in the D</a:t>
            </a:r>
            <a:r>
              <a:rPr lang="en-US" altLang="ko-KR" sz="1500" baseline="-25000" dirty="0" smtClean="0">
                <a:latin typeface="Arial" pitchFamily="34" charset="0"/>
                <a:cs typeface="Arial" pitchFamily="34" charset="0"/>
              </a:rPr>
              <a:t>m</a:t>
            </a:r>
            <a:r>
              <a:rPr lang="en-US" altLang="ko-KR" sz="1500" dirty="0" smtClean="0">
                <a:latin typeface="Arial" pitchFamily="34" charset="0"/>
                <a:cs typeface="Arial" pitchFamily="34" charset="0"/>
              </a:rPr>
              <a:t> time series between the profiler and MRR suggests that the profiler-retrieved parameters are valid up to ~4 km AGL below the melting layer (although we need to think about the effects of vertical air motion).</a:t>
            </a:r>
          </a:p>
          <a:p>
            <a:pPr>
              <a:lnSpc>
                <a:spcPct val="60000"/>
              </a:lnSpc>
              <a:buClr>
                <a:srgbClr val="00B050"/>
              </a:buClr>
            </a:pPr>
            <a:endParaRPr lang="en-US" altLang="ko-KR" sz="1400" dirty="0" smtClean="0">
              <a:latin typeface="Arial" pitchFamily="34" charset="0"/>
              <a:cs typeface="Arial" pitchFamily="34" charset="0"/>
            </a:endParaRPr>
          </a:p>
        </p:txBody>
      </p:sp>
      <p:sp>
        <p:nvSpPr>
          <p:cNvPr id="12" name="TextBox 11"/>
          <p:cNvSpPr txBox="1"/>
          <p:nvPr/>
        </p:nvSpPr>
        <p:spPr>
          <a:xfrm>
            <a:off x="35496" y="52055"/>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Retrieved rainfall parameters</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TextBox 13"/>
          <p:cNvSpPr txBox="1"/>
          <p:nvPr/>
        </p:nvSpPr>
        <p:spPr>
          <a:xfrm>
            <a:off x="2051720" y="3212976"/>
            <a:ext cx="445956" cy="338554"/>
          </a:xfrm>
          <a:prstGeom prst="rect">
            <a:avLst/>
          </a:prstGeom>
          <a:solidFill>
            <a:srgbClr val="FFFF00"/>
          </a:solidFill>
          <a:ln w="9525">
            <a:solidFill>
              <a:schemeClr val="tx1"/>
            </a:solidFill>
          </a:ln>
        </p:spPr>
        <p:txBody>
          <a:bodyPr wrap="none" rtlCol="0">
            <a:spAutoFit/>
          </a:bodyPr>
          <a:lstStyle/>
          <a:p>
            <a:r>
              <a:rPr lang="en-US" altLang="ko-KR" sz="1600" b="1" dirty="0" smtClean="0">
                <a:latin typeface="Times New Roman" pitchFamily="18" charset="0"/>
                <a:cs typeface="Times New Roman" pitchFamily="18" charset="0"/>
              </a:rPr>
              <a:t>D</a:t>
            </a:r>
            <a:r>
              <a:rPr lang="en-US" altLang="ko-KR" sz="1600" b="1" baseline="-15000" dirty="0" smtClean="0">
                <a:latin typeface="Times New Roman" pitchFamily="18" charset="0"/>
                <a:cs typeface="Times New Roman" pitchFamily="18" charset="0"/>
              </a:rPr>
              <a:t>m</a:t>
            </a:r>
            <a:endParaRPr lang="ko-KR" altLang="en-US" sz="1600" b="1" baseline="-15000" dirty="0">
              <a:latin typeface="Times New Roman" pitchFamily="18" charset="0"/>
              <a:cs typeface="Times New Roman" pitchFamily="18" charset="0"/>
            </a:endParaRPr>
          </a:p>
        </p:txBody>
      </p:sp>
      <p:sp>
        <p:nvSpPr>
          <p:cNvPr id="15" name="TextBox 14"/>
          <p:cNvSpPr txBox="1"/>
          <p:nvPr/>
        </p:nvSpPr>
        <p:spPr>
          <a:xfrm>
            <a:off x="2075606" y="854888"/>
            <a:ext cx="320922" cy="338554"/>
          </a:xfrm>
          <a:prstGeom prst="rect">
            <a:avLst/>
          </a:prstGeom>
          <a:solidFill>
            <a:srgbClr val="FFFF00"/>
          </a:solidFill>
          <a:ln w="9525">
            <a:solidFill>
              <a:schemeClr val="tx1"/>
            </a:solidFill>
          </a:ln>
        </p:spPr>
        <p:txBody>
          <a:bodyPr wrap="none" rtlCol="0">
            <a:spAutoFit/>
          </a:bodyPr>
          <a:lstStyle/>
          <a:p>
            <a:r>
              <a:rPr lang="en-US" altLang="ko-KR" sz="1600" b="1" dirty="0" smtClean="0">
                <a:latin typeface="Times New Roman" pitchFamily="18" charset="0"/>
                <a:cs typeface="Times New Roman" pitchFamily="18" charset="0"/>
              </a:rPr>
              <a:t>Z</a:t>
            </a:r>
            <a:endParaRPr lang="ko-KR" altLang="en-US" sz="1600" b="1" dirty="0">
              <a:latin typeface="Times New Roman" pitchFamily="18" charset="0"/>
              <a:cs typeface="Times New Roman" pitchFamily="18" charset="0"/>
            </a:endParaRPr>
          </a:p>
        </p:txBody>
      </p:sp>
      <p:sp>
        <p:nvSpPr>
          <p:cNvPr id="16" name="TextBox 15"/>
          <p:cNvSpPr txBox="1"/>
          <p:nvPr/>
        </p:nvSpPr>
        <p:spPr>
          <a:xfrm>
            <a:off x="2060382" y="2010326"/>
            <a:ext cx="332142" cy="338554"/>
          </a:xfrm>
          <a:prstGeom prst="rect">
            <a:avLst/>
          </a:prstGeom>
          <a:solidFill>
            <a:srgbClr val="FFFF00"/>
          </a:solidFill>
          <a:ln w="9525">
            <a:solidFill>
              <a:schemeClr val="tx1"/>
            </a:solidFill>
          </a:ln>
        </p:spPr>
        <p:txBody>
          <a:bodyPr wrap="none" rtlCol="0">
            <a:spAutoFit/>
          </a:bodyPr>
          <a:lstStyle/>
          <a:p>
            <a:r>
              <a:rPr lang="en-US" altLang="ko-KR" sz="1600" b="1" dirty="0" smtClean="0">
                <a:latin typeface="Times New Roman" pitchFamily="18" charset="0"/>
                <a:cs typeface="Times New Roman" pitchFamily="18" charset="0"/>
              </a:rPr>
              <a:t>R</a:t>
            </a:r>
            <a:endParaRPr lang="ko-KR" altLang="en-US" sz="1600" b="1" dirty="0">
              <a:latin typeface="Times New Roman" pitchFamily="18" charset="0"/>
              <a:cs typeface="Times New Roman" pitchFamily="18" charset="0"/>
            </a:endParaRPr>
          </a:p>
        </p:txBody>
      </p:sp>
      <p:sp>
        <p:nvSpPr>
          <p:cNvPr id="17" name="슬라이드 번호 개체 틀 16"/>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25</a:t>
            </a:fld>
            <a:endParaRPr lang="ko-KR" alt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직사각형 18"/>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3010" name="Picture 2" descr="C:\Documents and Settings\june\바탕 화면\학회&amp;워크샾&amp;세미나\대외\2012-THORPEX\메아리\timeheight_ref_rrate_vmot_below_ML.tif"/>
          <p:cNvPicPr>
            <a:picLocks noChangeAspect="1" noChangeArrowheads="1"/>
          </p:cNvPicPr>
          <p:nvPr/>
        </p:nvPicPr>
        <p:blipFill>
          <a:blip r:embed="rId4" cstate="print"/>
          <a:srcRect/>
          <a:stretch>
            <a:fillRect/>
          </a:stretch>
        </p:blipFill>
        <p:spPr bwMode="auto">
          <a:xfrm>
            <a:off x="2051720" y="1268760"/>
            <a:ext cx="5040560" cy="4637257"/>
          </a:xfrm>
          <a:prstGeom prst="rect">
            <a:avLst/>
          </a:prstGeom>
          <a:noFill/>
        </p:spPr>
      </p:pic>
      <p:sp>
        <p:nvSpPr>
          <p:cNvPr id="33" name="TextBox 32"/>
          <p:cNvSpPr txBox="1"/>
          <p:nvPr/>
        </p:nvSpPr>
        <p:spPr>
          <a:xfrm>
            <a:off x="2151626" y="3306805"/>
            <a:ext cx="320922" cy="338554"/>
          </a:xfrm>
          <a:prstGeom prst="rect">
            <a:avLst/>
          </a:prstGeom>
          <a:solidFill>
            <a:srgbClr val="FFFF00"/>
          </a:solidFill>
          <a:ln w="9525">
            <a:solidFill>
              <a:schemeClr val="tx1"/>
            </a:solidFill>
          </a:ln>
        </p:spPr>
        <p:txBody>
          <a:bodyPr wrap="none" rtlCol="0">
            <a:spAutoFit/>
          </a:bodyPr>
          <a:lstStyle/>
          <a:p>
            <a:r>
              <a:rPr lang="en-US" altLang="ko-KR" sz="1600" b="1" i="1" dirty="0" smtClean="0">
                <a:latin typeface="Times New Roman" pitchFamily="18" charset="0"/>
                <a:cs typeface="Times New Roman" pitchFamily="18" charset="0"/>
              </a:rPr>
              <a:t>w</a:t>
            </a:r>
            <a:endParaRPr lang="ko-KR" altLang="en-US" sz="1600" b="1" i="1" dirty="0">
              <a:latin typeface="Times New Roman" pitchFamily="18" charset="0"/>
              <a:cs typeface="Times New Roman" pitchFamily="18" charset="0"/>
            </a:endParaRPr>
          </a:p>
        </p:txBody>
      </p:sp>
      <p:sp>
        <p:nvSpPr>
          <p:cNvPr id="6" name="TextBox 5"/>
          <p:cNvSpPr txBox="1"/>
          <p:nvPr/>
        </p:nvSpPr>
        <p:spPr>
          <a:xfrm>
            <a:off x="683568" y="3717032"/>
            <a:ext cx="936104" cy="553998"/>
          </a:xfrm>
          <a:prstGeom prst="rect">
            <a:avLst/>
          </a:prstGeom>
          <a:noFill/>
        </p:spPr>
        <p:txBody>
          <a:bodyPr wrap="square" rtlCol="0">
            <a:spAutoFit/>
          </a:bodyPr>
          <a:lstStyle/>
          <a:p>
            <a:r>
              <a:rPr lang="en-US" altLang="ko-KR" sz="1500" dirty="0" smtClean="0">
                <a:latin typeface="Times New Roman" pitchFamily="18" charset="0"/>
                <a:cs typeface="Times New Roman" pitchFamily="18" charset="0"/>
              </a:rPr>
              <a:t>Large updrafts</a:t>
            </a:r>
            <a:endParaRPr lang="ko-KR" altLang="en-US" sz="1500" dirty="0">
              <a:latin typeface="Times New Roman" pitchFamily="18" charset="0"/>
              <a:cs typeface="Times New Roman" pitchFamily="18" charset="0"/>
            </a:endParaRPr>
          </a:p>
        </p:txBody>
      </p:sp>
      <p:cxnSp>
        <p:nvCxnSpPr>
          <p:cNvPr id="7" name="직선 화살표 연결선 6"/>
          <p:cNvCxnSpPr/>
          <p:nvPr/>
        </p:nvCxnSpPr>
        <p:spPr>
          <a:xfrm flipH="1" flipV="1">
            <a:off x="1475656" y="4077072"/>
            <a:ext cx="1368152" cy="2880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43608" y="6021288"/>
            <a:ext cx="7200800" cy="691792"/>
          </a:xfrm>
          <a:prstGeom prst="rect">
            <a:avLst/>
          </a:prstGeom>
          <a:noFill/>
        </p:spPr>
        <p:txBody>
          <a:bodyPr wrap="square" rtlCol="0">
            <a:spAutoFit/>
          </a:bodyPr>
          <a:lstStyle/>
          <a:p>
            <a:pPr>
              <a:buClr>
                <a:srgbClr val="00B050"/>
              </a:buClr>
              <a:buFont typeface="Wingdings" pitchFamily="2" charset="2"/>
              <a:buChar char="§"/>
            </a:pPr>
            <a:r>
              <a:rPr lang="en-US" altLang="ko-KR" sz="1400" dirty="0" smtClean="0">
                <a:latin typeface="Arial" pitchFamily="34" charset="0"/>
                <a:cs typeface="Arial" pitchFamily="34" charset="0"/>
              </a:rPr>
              <a:t> </a:t>
            </a:r>
            <a:r>
              <a:rPr lang="en-US" altLang="ko-KR" sz="1500" dirty="0" smtClean="0">
                <a:latin typeface="Arial" pitchFamily="34" charset="0"/>
                <a:cs typeface="Arial" pitchFamily="34" charset="0"/>
              </a:rPr>
              <a:t>Relatively large updrafts were found in the regions of high Z and R values. Also, high Z values were observed in the weak downdraft regions. </a:t>
            </a:r>
          </a:p>
          <a:p>
            <a:pPr>
              <a:lnSpc>
                <a:spcPct val="60000"/>
              </a:lnSpc>
              <a:buClr>
                <a:srgbClr val="00B050"/>
              </a:buClr>
            </a:pPr>
            <a:endParaRPr lang="en-US" altLang="ko-KR" sz="1400" dirty="0" smtClean="0">
              <a:latin typeface="Arial" pitchFamily="34" charset="0"/>
              <a:cs typeface="Arial" pitchFamily="34" charset="0"/>
            </a:endParaRPr>
          </a:p>
        </p:txBody>
      </p:sp>
      <p:cxnSp>
        <p:nvCxnSpPr>
          <p:cNvPr id="14" name="직선 화살표 연결선 13"/>
          <p:cNvCxnSpPr/>
          <p:nvPr/>
        </p:nvCxnSpPr>
        <p:spPr>
          <a:xfrm flipH="1">
            <a:off x="1475656" y="3789040"/>
            <a:ext cx="3096344" cy="14401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53037" y="836712"/>
            <a:ext cx="2151011" cy="323165"/>
          </a:xfrm>
          <a:prstGeom prst="rect">
            <a:avLst/>
          </a:prstGeom>
          <a:noFill/>
        </p:spPr>
        <p:txBody>
          <a:bodyPr wrap="square" rtlCol="0">
            <a:spAutoFit/>
          </a:bodyPr>
          <a:lstStyle/>
          <a:p>
            <a:r>
              <a:rPr lang="en-US" altLang="ko-KR" sz="1500" dirty="0" smtClean="0">
                <a:latin typeface="Times New Roman" pitchFamily="18" charset="0"/>
                <a:cs typeface="Times New Roman" pitchFamily="18" charset="0"/>
              </a:rPr>
              <a:t>Strong Z streaks (high R) </a:t>
            </a:r>
            <a:endParaRPr lang="ko-KR" altLang="en-US" sz="1500" dirty="0">
              <a:latin typeface="Times New Roman" pitchFamily="18" charset="0"/>
              <a:cs typeface="Times New Roman" pitchFamily="18" charset="0"/>
            </a:endParaRPr>
          </a:p>
        </p:txBody>
      </p:sp>
      <p:cxnSp>
        <p:nvCxnSpPr>
          <p:cNvPr id="23" name="직선 화살표 연결선 22"/>
          <p:cNvCxnSpPr/>
          <p:nvPr/>
        </p:nvCxnSpPr>
        <p:spPr>
          <a:xfrm flipH="1" flipV="1">
            <a:off x="3483096" y="1160912"/>
            <a:ext cx="1465832" cy="64217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직선 화살표 연결선 26"/>
          <p:cNvCxnSpPr/>
          <p:nvPr/>
        </p:nvCxnSpPr>
        <p:spPr>
          <a:xfrm flipH="1" flipV="1">
            <a:off x="3811163" y="1139971"/>
            <a:ext cx="746878" cy="34900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151626" y="1043444"/>
            <a:ext cx="320922" cy="338554"/>
          </a:xfrm>
          <a:prstGeom prst="rect">
            <a:avLst/>
          </a:prstGeom>
          <a:solidFill>
            <a:srgbClr val="FFFF00"/>
          </a:solidFill>
          <a:ln w="9525">
            <a:solidFill>
              <a:schemeClr val="tx1"/>
            </a:solidFill>
          </a:ln>
        </p:spPr>
        <p:txBody>
          <a:bodyPr wrap="none" rtlCol="0">
            <a:spAutoFit/>
          </a:bodyPr>
          <a:lstStyle/>
          <a:p>
            <a:r>
              <a:rPr lang="en-US" altLang="ko-KR" sz="1600" b="1" dirty="0" smtClean="0">
                <a:latin typeface="Times New Roman" pitchFamily="18" charset="0"/>
                <a:cs typeface="Times New Roman" pitchFamily="18" charset="0"/>
              </a:rPr>
              <a:t>Z</a:t>
            </a:r>
            <a:endParaRPr lang="ko-KR" altLang="en-US" sz="1600" b="1" dirty="0">
              <a:latin typeface="Times New Roman" pitchFamily="18" charset="0"/>
              <a:cs typeface="Times New Roman" pitchFamily="18" charset="0"/>
            </a:endParaRPr>
          </a:p>
        </p:txBody>
      </p:sp>
      <p:sp>
        <p:nvSpPr>
          <p:cNvPr id="32" name="TextBox 31"/>
          <p:cNvSpPr txBox="1"/>
          <p:nvPr/>
        </p:nvSpPr>
        <p:spPr>
          <a:xfrm>
            <a:off x="2151626" y="2195572"/>
            <a:ext cx="332142" cy="338554"/>
          </a:xfrm>
          <a:prstGeom prst="rect">
            <a:avLst/>
          </a:prstGeom>
          <a:solidFill>
            <a:srgbClr val="FFFF00"/>
          </a:solidFill>
          <a:ln w="9525">
            <a:solidFill>
              <a:schemeClr val="tx1"/>
            </a:solidFill>
          </a:ln>
        </p:spPr>
        <p:txBody>
          <a:bodyPr wrap="none" rtlCol="0">
            <a:spAutoFit/>
          </a:bodyPr>
          <a:lstStyle/>
          <a:p>
            <a:r>
              <a:rPr lang="en-US" altLang="ko-KR" sz="1600" b="1" dirty="0" smtClean="0">
                <a:latin typeface="Times New Roman" pitchFamily="18" charset="0"/>
                <a:cs typeface="Times New Roman" pitchFamily="18" charset="0"/>
              </a:rPr>
              <a:t>R</a:t>
            </a:r>
            <a:endParaRPr lang="ko-KR" altLang="en-US" sz="1600" b="1" dirty="0">
              <a:latin typeface="Times New Roman" pitchFamily="18" charset="0"/>
              <a:cs typeface="Times New Roman" pitchFamily="18" charset="0"/>
            </a:endParaRPr>
          </a:p>
        </p:txBody>
      </p:sp>
      <p:sp>
        <p:nvSpPr>
          <p:cNvPr id="18" name="TextBox 17"/>
          <p:cNvSpPr txBox="1"/>
          <p:nvPr/>
        </p:nvSpPr>
        <p:spPr>
          <a:xfrm>
            <a:off x="35496" y="52055"/>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Retrieved rainfall parameters</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 name="직사각형 19"/>
          <p:cNvSpPr/>
          <p:nvPr/>
        </p:nvSpPr>
        <p:spPr>
          <a:xfrm>
            <a:off x="7164288" y="3501008"/>
            <a:ext cx="1224136" cy="492443"/>
          </a:xfrm>
          <a:prstGeom prst="rect">
            <a:avLst/>
          </a:prstGeom>
        </p:spPr>
        <p:txBody>
          <a:bodyPr wrap="square">
            <a:spAutoFit/>
          </a:bodyPr>
          <a:lstStyle/>
          <a:p>
            <a:r>
              <a:rPr lang="en-US" altLang="ko-KR" sz="1300" b="1" dirty="0" smtClean="0">
                <a:ea typeface="굴림" pitchFamily="34" charset="-127"/>
                <a:cs typeface="Arial" charset="0"/>
              </a:rPr>
              <a:t>w = W – V</a:t>
            </a:r>
            <a:r>
              <a:rPr lang="en-US" altLang="ko-KR" sz="1300" b="1" baseline="-25000" dirty="0" smtClean="0">
                <a:ea typeface="굴림" pitchFamily="34" charset="-127"/>
                <a:cs typeface="Arial" charset="0"/>
              </a:rPr>
              <a:t>f ,</a:t>
            </a:r>
            <a:r>
              <a:rPr lang="en-US" altLang="ko-KR" sz="1300" b="1" dirty="0" smtClean="0">
                <a:ea typeface="굴림" pitchFamily="34" charset="-127"/>
                <a:cs typeface="Arial" charset="0"/>
              </a:rPr>
              <a:t>  </a:t>
            </a:r>
          </a:p>
          <a:p>
            <a:r>
              <a:rPr lang="en-US" altLang="ko-KR" sz="1300" b="1" dirty="0" err="1" smtClean="0">
                <a:ea typeface="굴림" pitchFamily="34" charset="-127"/>
                <a:cs typeface="Arial" charset="0"/>
              </a:rPr>
              <a:t>V</a:t>
            </a:r>
            <a:r>
              <a:rPr lang="en-US" altLang="ko-KR" sz="1300" b="1" baseline="-25000" dirty="0" err="1" smtClean="0">
                <a:ea typeface="굴림" pitchFamily="34" charset="-127"/>
                <a:cs typeface="Arial" charset="0"/>
              </a:rPr>
              <a:t>f</a:t>
            </a:r>
            <a:r>
              <a:rPr lang="en-US" altLang="ko-KR" sz="1300" b="1" dirty="0" smtClean="0">
                <a:ea typeface="굴림" pitchFamily="34" charset="-127"/>
                <a:cs typeface="Arial" charset="0"/>
              </a:rPr>
              <a:t>=2.6Z</a:t>
            </a:r>
            <a:r>
              <a:rPr lang="en-US" altLang="ko-KR" sz="1300" b="1" baseline="30000" dirty="0" smtClean="0">
                <a:ea typeface="굴림" pitchFamily="34" charset="-127"/>
                <a:cs typeface="Arial" charset="0"/>
              </a:rPr>
              <a:t>0.107</a:t>
            </a:r>
            <a:r>
              <a:rPr lang="en-US" altLang="ko-KR" sz="1300" dirty="0" smtClean="0">
                <a:ea typeface="굴림" pitchFamily="34" charset="-127"/>
                <a:cs typeface="Arial" charset="0"/>
              </a:rPr>
              <a:t> </a:t>
            </a:r>
            <a:endParaRPr lang="ko-KR" altLang="en-US" sz="1300" dirty="0"/>
          </a:p>
        </p:txBody>
      </p:sp>
      <p:sp>
        <p:nvSpPr>
          <p:cNvPr id="22" name="슬라이드 번호 개체 틀 21"/>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26</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1313" name="슬라이드 번호 개체 틀 1"/>
          <p:cNvSpPr>
            <a:spLocks noGrp="1"/>
          </p:cNvSpPr>
          <p:nvPr>
            <p:ph type="sldNum" sz="quarter" idx="12"/>
          </p:nvPr>
        </p:nvSpPr>
        <p:spPr>
          <a:xfrm>
            <a:off x="6553200" y="6248400"/>
            <a:ext cx="2133600" cy="476250"/>
          </a:xfrm>
          <a:noFill/>
        </p:spPr>
        <p:txBody>
          <a:bodyPr/>
          <a:lstStyle/>
          <a:p>
            <a:pPr latinLnBrk="1"/>
            <a:fld id="{7CFC29F5-5427-454C-9EAA-7129256ED77E}" type="slidenum">
              <a:rPr lang="ko-KR" altLang="en-US" sz="1200" smtClean="0">
                <a:effectLst/>
                <a:ea typeface="굴림" pitchFamily="34" charset="-127"/>
              </a:rPr>
              <a:pPr latinLnBrk="1"/>
              <a:t>27</a:t>
            </a:fld>
            <a:endParaRPr lang="en-US" altLang="ko-KR" sz="1200" smtClean="0">
              <a:effectLst/>
              <a:ea typeface="굴림" pitchFamily="34" charset="-127"/>
            </a:endParaRPr>
          </a:p>
        </p:txBody>
      </p:sp>
      <p:pic>
        <p:nvPicPr>
          <p:cNvPr id="141316" name="그림 7" descr="rrate_vs_dm.tif"/>
          <p:cNvPicPr>
            <a:picLocks noChangeAspect="1"/>
          </p:cNvPicPr>
          <p:nvPr/>
        </p:nvPicPr>
        <p:blipFill>
          <a:blip r:embed="rId4" cstate="print"/>
          <a:srcRect/>
          <a:stretch>
            <a:fillRect/>
          </a:stretch>
        </p:blipFill>
        <p:spPr bwMode="auto">
          <a:xfrm>
            <a:off x="597376" y="1098064"/>
            <a:ext cx="3950393" cy="1970896"/>
          </a:xfrm>
          <a:prstGeom prst="rect">
            <a:avLst/>
          </a:prstGeom>
          <a:noFill/>
          <a:ln w="9525">
            <a:noFill/>
            <a:miter lim="800000"/>
            <a:headEnd/>
            <a:tailEnd/>
          </a:ln>
        </p:spPr>
      </p:pic>
      <p:sp>
        <p:nvSpPr>
          <p:cNvPr id="141320" name="TextBox 10"/>
          <p:cNvSpPr txBox="1">
            <a:spLocks noChangeArrowheads="1"/>
          </p:cNvSpPr>
          <p:nvPr/>
        </p:nvSpPr>
        <p:spPr bwMode="auto">
          <a:xfrm>
            <a:off x="2218953" y="797282"/>
            <a:ext cx="1032655" cy="369332"/>
          </a:xfrm>
          <a:prstGeom prst="rect">
            <a:avLst/>
          </a:prstGeom>
          <a:noFill/>
          <a:ln w="9525">
            <a:noFill/>
            <a:miter lim="800000"/>
            <a:headEnd/>
            <a:tailEnd/>
          </a:ln>
        </p:spPr>
        <p:txBody>
          <a:bodyPr wrap="none">
            <a:spAutoFit/>
          </a:bodyPr>
          <a:lstStyle/>
          <a:p>
            <a:pPr latinLnBrk="1"/>
            <a:r>
              <a:rPr lang="en-US" altLang="ko-KR" b="1" dirty="0" smtClean="0">
                <a:latin typeface="Times New Roman" pitchFamily="18" charset="0"/>
                <a:ea typeface="굴림" pitchFamily="34" charset="-127"/>
                <a:cs typeface="Times New Roman" pitchFamily="18" charset="0"/>
              </a:rPr>
              <a:t>R vs</a:t>
            </a:r>
            <a:r>
              <a:rPr lang="en-US" altLang="ko-KR" b="1" dirty="0">
                <a:latin typeface="Times New Roman" pitchFamily="18" charset="0"/>
                <a:ea typeface="굴림" pitchFamily="34" charset="-127"/>
                <a:cs typeface="Times New Roman" pitchFamily="18" charset="0"/>
              </a:rPr>
              <a:t>. D</a:t>
            </a:r>
            <a:r>
              <a:rPr lang="en-US" altLang="ko-KR" b="1" baseline="-25000" dirty="0">
                <a:latin typeface="Times New Roman" pitchFamily="18" charset="0"/>
                <a:ea typeface="굴림" pitchFamily="34" charset="-127"/>
                <a:cs typeface="Times New Roman" pitchFamily="18" charset="0"/>
              </a:rPr>
              <a:t>m</a:t>
            </a:r>
            <a:endParaRPr lang="ko-KR" altLang="en-US" b="1" baseline="-25000" dirty="0">
              <a:latin typeface="Times New Roman" pitchFamily="18" charset="0"/>
              <a:ea typeface="굴림" pitchFamily="34" charset="-127"/>
              <a:cs typeface="Times New Roman" pitchFamily="18" charset="0"/>
            </a:endParaRPr>
          </a:p>
        </p:txBody>
      </p:sp>
      <p:sp>
        <p:nvSpPr>
          <p:cNvPr id="141325" name="타원 17"/>
          <p:cNvSpPr>
            <a:spLocks noChangeArrowheads="1"/>
          </p:cNvSpPr>
          <p:nvPr/>
        </p:nvSpPr>
        <p:spPr bwMode="auto">
          <a:xfrm>
            <a:off x="2876202" y="1239421"/>
            <a:ext cx="80962" cy="84138"/>
          </a:xfrm>
          <a:prstGeom prst="ellipse">
            <a:avLst/>
          </a:prstGeom>
          <a:solidFill>
            <a:srgbClr val="FF0000"/>
          </a:solidFill>
          <a:ln w="19050">
            <a:noFill/>
            <a:round/>
            <a:headEnd/>
            <a:tailEnd/>
          </a:ln>
        </p:spPr>
        <p:txBody>
          <a:bodyPr wrap="none" anchor="ctr"/>
          <a:lstStyle/>
          <a:p>
            <a:pPr algn="ctr" latinLnBrk="1"/>
            <a:endParaRPr lang="ko-KR" altLang="en-US" sz="1400">
              <a:latin typeface="Garamond" pitchFamily="18" charset="0"/>
              <a:ea typeface="굴림" pitchFamily="34" charset="-127"/>
            </a:endParaRPr>
          </a:p>
        </p:txBody>
      </p:sp>
      <p:sp>
        <p:nvSpPr>
          <p:cNvPr id="141326" name="TextBox 18"/>
          <p:cNvSpPr txBox="1">
            <a:spLocks noChangeArrowheads="1"/>
          </p:cNvSpPr>
          <p:nvPr/>
        </p:nvSpPr>
        <p:spPr bwMode="auto">
          <a:xfrm>
            <a:off x="2949962" y="1124744"/>
            <a:ext cx="2020105" cy="692497"/>
          </a:xfrm>
          <a:prstGeom prst="rect">
            <a:avLst/>
          </a:prstGeom>
          <a:noFill/>
          <a:ln w="9525">
            <a:noFill/>
            <a:miter lim="800000"/>
            <a:headEnd/>
            <a:tailEnd/>
          </a:ln>
        </p:spPr>
        <p:txBody>
          <a:bodyPr wrap="none">
            <a:spAutoFit/>
          </a:bodyPr>
          <a:lstStyle/>
          <a:p>
            <a:pPr latinLnBrk="1"/>
            <a:r>
              <a:rPr lang="en-US" altLang="ko-KR" sz="1300" dirty="0" smtClean="0">
                <a:latin typeface="Arial" pitchFamily="34" charset="0"/>
                <a:ea typeface="+mj-ea"/>
                <a:cs typeface="Arial" pitchFamily="34" charset="0"/>
              </a:rPr>
              <a:t>Updraft (w &gt; 0.5 m/s)</a:t>
            </a:r>
            <a:endParaRPr lang="en-US" altLang="ko-KR" sz="1300" dirty="0">
              <a:latin typeface="Arial" pitchFamily="34" charset="0"/>
              <a:ea typeface="+mj-ea"/>
              <a:cs typeface="Arial" pitchFamily="34" charset="0"/>
            </a:endParaRPr>
          </a:p>
          <a:p>
            <a:pPr latinLnBrk="1"/>
            <a:r>
              <a:rPr lang="en-US" altLang="ko-KR" sz="1300" dirty="0" smtClean="0">
                <a:latin typeface="Arial" pitchFamily="34" charset="0"/>
                <a:ea typeface="+mj-ea"/>
                <a:cs typeface="Arial" pitchFamily="34" charset="0"/>
              </a:rPr>
              <a:t>Neutral</a:t>
            </a:r>
            <a:endParaRPr lang="en-US" altLang="ko-KR" sz="1300" dirty="0">
              <a:latin typeface="Arial" pitchFamily="34" charset="0"/>
              <a:ea typeface="+mj-ea"/>
              <a:cs typeface="Arial" pitchFamily="34" charset="0"/>
            </a:endParaRPr>
          </a:p>
          <a:p>
            <a:pPr latinLnBrk="1"/>
            <a:r>
              <a:rPr lang="en-US" altLang="ko-KR" sz="1300" dirty="0" smtClean="0">
                <a:latin typeface="Arial" pitchFamily="34" charset="0"/>
                <a:ea typeface="+mj-ea"/>
                <a:cs typeface="Arial" pitchFamily="34" charset="0"/>
              </a:rPr>
              <a:t>Downdraft (w &lt; -0.5 m/s)</a:t>
            </a:r>
            <a:endParaRPr lang="en-US" altLang="ko-KR" sz="1300" dirty="0">
              <a:latin typeface="Arial" pitchFamily="34" charset="0"/>
              <a:ea typeface="+mj-ea"/>
              <a:cs typeface="Arial" pitchFamily="34" charset="0"/>
            </a:endParaRPr>
          </a:p>
        </p:txBody>
      </p:sp>
      <p:sp>
        <p:nvSpPr>
          <p:cNvPr id="141327" name="타원 19"/>
          <p:cNvSpPr>
            <a:spLocks noChangeArrowheads="1"/>
          </p:cNvSpPr>
          <p:nvPr/>
        </p:nvSpPr>
        <p:spPr bwMode="auto">
          <a:xfrm>
            <a:off x="2874116" y="1431359"/>
            <a:ext cx="82550" cy="84137"/>
          </a:xfrm>
          <a:prstGeom prst="ellipse">
            <a:avLst/>
          </a:prstGeom>
          <a:solidFill>
            <a:schemeClr val="tx1"/>
          </a:solidFill>
          <a:ln w="19050">
            <a:noFill/>
            <a:round/>
            <a:headEnd/>
            <a:tailEnd/>
          </a:ln>
        </p:spPr>
        <p:txBody>
          <a:bodyPr wrap="none" anchor="ctr"/>
          <a:lstStyle/>
          <a:p>
            <a:pPr algn="ctr" latinLnBrk="1"/>
            <a:endParaRPr lang="ko-KR" altLang="en-US" sz="1400">
              <a:latin typeface="Garamond" pitchFamily="18" charset="0"/>
              <a:ea typeface="굴림" pitchFamily="34" charset="-127"/>
            </a:endParaRPr>
          </a:p>
        </p:txBody>
      </p:sp>
      <p:sp>
        <p:nvSpPr>
          <p:cNvPr id="21" name="타원 20"/>
          <p:cNvSpPr/>
          <p:nvPr/>
        </p:nvSpPr>
        <p:spPr bwMode="auto">
          <a:xfrm>
            <a:off x="2882058" y="1635783"/>
            <a:ext cx="63663" cy="64460"/>
          </a:xfrm>
          <a:prstGeom prst="ellipse">
            <a:avLst/>
          </a:prstGeom>
          <a:solidFill>
            <a:srgbClr val="0D18F3"/>
          </a:solidFill>
          <a:ln w="19050">
            <a:solidFill>
              <a:srgbClr val="0D18F3"/>
            </a:solidFill>
            <a:round/>
            <a:headEnd/>
            <a:tailEnd/>
          </a:ln>
          <a:effectLst/>
        </p:spPr>
        <p:txBody>
          <a:bodyPr wrap="none" anchor="ctr"/>
          <a:lstStyle/>
          <a:p>
            <a:pPr algn="ctr" latinLnBrk="1">
              <a:defRPr/>
            </a:pPr>
            <a:endParaRPr lang="ko-KR" altLang="en-US" sz="1400">
              <a:latin typeface="Garamond" pitchFamily="18" charset="0"/>
              <a:ea typeface="굴림" pitchFamily="34" charset="-127"/>
            </a:endParaRPr>
          </a:p>
        </p:txBody>
      </p:sp>
      <p:pic>
        <p:nvPicPr>
          <p:cNvPr id="17" name="Picture 4" descr="C:\Documents and Settings\june\바탕 화면\태풍메아리\cor_Z-R_&amp;_R-dm.tif"/>
          <p:cNvPicPr>
            <a:picLocks noChangeAspect="1" noChangeArrowheads="1"/>
          </p:cNvPicPr>
          <p:nvPr/>
        </p:nvPicPr>
        <p:blipFill>
          <a:blip r:embed="rId5" cstate="print"/>
          <a:srcRect/>
          <a:stretch>
            <a:fillRect/>
          </a:stretch>
        </p:blipFill>
        <p:spPr bwMode="auto">
          <a:xfrm>
            <a:off x="4212320" y="4404696"/>
            <a:ext cx="4080583" cy="2192656"/>
          </a:xfrm>
          <a:prstGeom prst="rect">
            <a:avLst/>
          </a:prstGeom>
          <a:noFill/>
        </p:spPr>
      </p:pic>
      <p:pic>
        <p:nvPicPr>
          <p:cNvPr id="18" name="Picture 2" descr="C:\Documents and Settings\june\바탕 화면\태풍메아리\cor_N0_vs_mu.tif"/>
          <p:cNvPicPr>
            <a:picLocks noChangeAspect="1" noChangeArrowheads="1"/>
          </p:cNvPicPr>
          <p:nvPr/>
        </p:nvPicPr>
        <p:blipFill>
          <a:blip r:embed="rId6" cstate="print"/>
          <a:srcRect/>
          <a:stretch>
            <a:fillRect/>
          </a:stretch>
        </p:blipFill>
        <p:spPr bwMode="auto">
          <a:xfrm>
            <a:off x="539552" y="3571057"/>
            <a:ext cx="3024336" cy="2992214"/>
          </a:xfrm>
          <a:prstGeom prst="rect">
            <a:avLst/>
          </a:prstGeom>
          <a:noFill/>
        </p:spPr>
      </p:pic>
      <p:sp>
        <p:nvSpPr>
          <p:cNvPr id="19" name="TextBox 18"/>
          <p:cNvSpPr txBox="1"/>
          <p:nvPr/>
        </p:nvSpPr>
        <p:spPr>
          <a:xfrm>
            <a:off x="5886384" y="4107372"/>
            <a:ext cx="1024639" cy="369332"/>
          </a:xfrm>
          <a:prstGeom prst="rect">
            <a:avLst/>
          </a:prstGeom>
          <a:noFill/>
        </p:spPr>
        <p:txBody>
          <a:bodyPr wrap="none" rtlCol="0">
            <a:spAutoFit/>
          </a:bodyPr>
          <a:lstStyle/>
          <a:p>
            <a:r>
              <a:rPr lang="en-US" altLang="ko-KR" b="1" dirty="0" smtClean="0">
                <a:latin typeface="Times New Roman" pitchFamily="18" charset="0"/>
                <a:cs typeface="Times New Roman" pitchFamily="18" charset="0"/>
              </a:rPr>
              <a:t>R vs. D</a:t>
            </a:r>
            <a:r>
              <a:rPr lang="en-US" altLang="ko-KR" b="1" baseline="-15000" dirty="0" smtClean="0">
                <a:latin typeface="Times New Roman" pitchFamily="18" charset="0"/>
                <a:cs typeface="Times New Roman" pitchFamily="18" charset="0"/>
              </a:rPr>
              <a:t>m</a:t>
            </a:r>
            <a:endParaRPr lang="ko-KR" altLang="en-US" b="1" baseline="-15000" dirty="0">
              <a:latin typeface="Times New Roman" pitchFamily="18" charset="0"/>
              <a:cs typeface="Times New Roman" pitchFamily="18" charset="0"/>
            </a:endParaRPr>
          </a:p>
        </p:txBody>
      </p:sp>
      <p:pic>
        <p:nvPicPr>
          <p:cNvPr id="141315" name="그림 6" descr="rrate_vs_N0.tif"/>
          <p:cNvPicPr>
            <a:picLocks noChangeAspect="1"/>
          </p:cNvPicPr>
          <p:nvPr/>
        </p:nvPicPr>
        <p:blipFill>
          <a:blip r:embed="rId7" cstate="print"/>
          <a:srcRect/>
          <a:stretch>
            <a:fillRect/>
          </a:stretch>
        </p:blipFill>
        <p:spPr bwMode="auto">
          <a:xfrm>
            <a:off x="5382328" y="1114698"/>
            <a:ext cx="3006096" cy="2890366"/>
          </a:xfrm>
          <a:prstGeom prst="rect">
            <a:avLst/>
          </a:prstGeom>
          <a:noFill/>
          <a:ln w="9525">
            <a:noFill/>
            <a:miter lim="800000"/>
            <a:headEnd/>
            <a:tailEnd/>
          </a:ln>
        </p:spPr>
      </p:pic>
      <p:sp>
        <p:nvSpPr>
          <p:cNvPr id="141319" name="TextBox 9"/>
          <p:cNvSpPr txBox="1">
            <a:spLocks noChangeArrowheads="1"/>
          </p:cNvSpPr>
          <p:nvPr/>
        </p:nvSpPr>
        <p:spPr bwMode="auto">
          <a:xfrm>
            <a:off x="6537973" y="800921"/>
            <a:ext cx="973343" cy="369332"/>
          </a:xfrm>
          <a:prstGeom prst="rect">
            <a:avLst/>
          </a:prstGeom>
          <a:noFill/>
          <a:ln w="9525">
            <a:noFill/>
            <a:miter lim="800000"/>
            <a:headEnd/>
            <a:tailEnd/>
          </a:ln>
        </p:spPr>
        <p:txBody>
          <a:bodyPr wrap="none">
            <a:spAutoFit/>
          </a:bodyPr>
          <a:lstStyle/>
          <a:p>
            <a:pPr latinLnBrk="1"/>
            <a:r>
              <a:rPr lang="en-US" altLang="ko-KR" b="1" dirty="0" smtClean="0">
                <a:latin typeface="Times New Roman" pitchFamily="18" charset="0"/>
                <a:ea typeface="굴림" pitchFamily="34" charset="-127"/>
                <a:cs typeface="Times New Roman" pitchFamily="18" charset="0"/>
              </a:rPr>
              <a:t>R </a:t>
            </a:r>
            <a:r>
              <a:rPr lang="en-US" altLang="ko-KR" b="1" dirty="0">
                <a:latin typeface="Times New Roman" pitchFamily="18" charset="0"/>
                <a:ea typeface="굴림" pitchFamily="34" charset="-127"/>
                <a:cs typeface="Times New Roman" pitchFamily="18" charset="0"/>
              </a:rPr>
              <a:t>vs. N</a:t>
            </a:r>
            <a:r>
              <a:rPr lang="en-US" altLang="ko-KR" b="1" baseline="-25000" dirty="0">
                <a:latin typeface="Times New Roman" pitchFamily="18" charset="0"/>
                <a:ea typeface="굴림" pitchFamily="34" charset="-127"/>
                <a:cs typeface="Times New Roman" pitchFamily="18" charset="0"/>
              </a:rPr>
              <a:t>0</a:t>
            </a:r>
            <a:endParaRPr lang="ko-KR" altLang="en-US" b="1" baseline="-25000" dirty="0">
              <a:latin typeface="Times New Roman" pitchFamily="18" charset="0"/>
              <a:ea typeface="굴림" pitchFamily="34" charset="-127"/>
              <a:cs typeface="Times New Roman" pitchFamily="18" charset="0"/>
            </a:endParaRPr>
          </a:p>
        </p:txBody>
      </p:sp>
      <p:sp>
        <p:nvSpPr>
          <p:cNvPr id="14" name="타원 13"/>
          <p:cNvSpPr/>
          <p:nvPr/>
        </p:nvSpPr>
        <p:spPr bwMode="auto">
          <a:xfrm rot="2219818">
            <a:off x="6438673" y="1812039"/>
            <a:ext cx="1605921" cy="799728"/>
          </a:xfrm>
          <a:prstGeom prst="ellipse">
            <a:avLst/>
          </a:prstGeom>
          <a:noFill/>
          <a:ln w="28575">
            <a:solidFill>
              <a:srgbClr val="00B0F0"/>
            </a:solidFill>
            <a:round/>
            <a:headEnd/>
            <a:tailEnd/>
          </a:ln>
          <a:effectLst/>
        </p:spPr>
        <p:txBody>
          <a:bodyPr wrap="none" anchor="ctr"/>
          <a:lstStyle/>
          <a:p>
            <a:pPr algn="ctr" latinLnBrk="1">
              <a:defRPr/>
            </a:pPr>
            <a:endParaRPr lang="ko-KR" altLang="en-US">
              <a:latin typeface="Garamond" pitchFamily="18" charset="0"/>
              <a:ea typeface="굴림" pitchFamily="34" charset="-127"/>
            </a:endParaRPr>
          </a:p>
        </p:txBody>
      </p:sp>
      <p:sp>
        <p:nvSpPr>
          <p:cNvPr id="15" name="타원 14"/>
          <p:cNvSpPr/>
          <p:nvPr/>
        </p:nvSpPr>
        <p:spPr bwMode="auto">
          <a:xfrm rot="21349133">
            <a:off x="6308874" y="2658809"/>
            <a:ext cx="1002492" cy="697340"/>
          </a:xfrm>
          <a:prstGeom prst="ellipse">
            <a:avLst/>
          </a:prstGeom>
          <a:noFill/>
          <a:ln w="28575">
            <a:solidFill>
              <a:srgbClr val="7030A0"/>
            </a:solidFill>
            <a:round/>
            <a:headEnd/>
            <a:tailEnd/>
          </a:ln>
          <a:effectLst/>
        </p:spPr>
        <p:txBody>
          <a:bodyPr wrap="none" anchor="ctr"/>
          <a:lstStyle/>
          <a:p>
            <a:pPr algn="ctr" latinLnBrk="1">
              <a:defRPr/>
            </a:pPr>
            <a:endParaRPr lang="ko-KR" altLang="en-US">
              <a:latin typeface="Garamond" pitchFamily="18" charset="0"/>
              <a:ea typeface="굴림" pitchFamily="34" charset="-127"/>
            </a:endParaRPr>
          </a:p>
        </p:txBody>
      </p:sp>
      <p:sp>
        <p:nvSpPr>
          <p:cNvPr id="141323" name="TextBox 15"/>
          <p:cNvSpPr txBox="1">
            <a:spLocks noChangeArrowheads="1"/>
          </p:cNvSpPr>
          <p:nvPr/>
        </p:nvSpPr>
        <p:spPr bwMode="auto">
          <a:xfrm>
            <a:off x="5507532" y="3293887"/>
            <a:ext cx="1505119" cy="265654"/>
          </a:xfrm>
          <a:prstGeom prst="rect">
            <a:avLst/>
          </a:prstGeom>
          <a:noFill/>
          <a:ln w="9525">
            <a:noFill/>
            <a:miter lim="800000"/>
            <a:headEnd/>
            <a:tailEnd/>
          </a:ln>
        </p:spPr>
        <p:txBody>
          <a:bodyPr wrap="none">
            <a:spAutoFit/>
          </a:bodyPr>
          <a:lstStyle/>
          <a:p>
            <a:pPr latinLnBrk="1"/>
            <a:r>
              <a:rPr lang="en-US" altLang="ko-KR" sz="1400" b="1" dirty="0">
                <a:latin typeface="Arial" charset="0"/>
                <a:ea typeface="굴림" pitchFamily="34" charset="-127"/>
              </a:rPr>
              <a:t>large drop spectra</a:t>
            </a:r>
            <a:endParaRPr lang="ko-KR" altLang="en-US" sz="1400" b="1" dirty="0">
              <a:latin typeface="Arial" charset="0"/>
              <a:ea typeface="굴림" pitchFamily="34" charset="-127"/>
            </a:endParaRPr>
          </a:p>
        </p:txBody>
      </p:sp>
      <p:sp>
        <p:nvSpPr>
          <p:cNvPr id="141324" name="TextBox 16"/>
          <p:cNvSpPr txBox="1">
            <a:spLocks noChangeArrowheads="1"/>
          </p:cNvSpPr>
          <p:nvPr/>
        </p:nvSpPr>
        <p:spPr bwMode="auto">
          <a:xfrm>
            <a:off x="6572313" y="1302999"/>
            <a:ext cx="1531356" cy="265654"/>
          </a:xfrm>
          <a:prstGeom prst="rect">
            <a:avLst/>
          </a:prstGeom>
          <a:noFill/>
          <a:ln w="9525">
            <a:noFill/>
            <a:miter lim="800000"/>
            <a:headEnd/>
            <a:tailEnd/>
          </a:ln>
        </p:spPr>
        <p:txBody>
          <a:bodyPr wrap="none">
            <a:spAutoFit/>
          </a:bodyPr>
          <a:lstStyle/>
          <a:p>
            <a:pPr latinLnBrk="1"/>
            <a:r>
              <a:rPr lang="en-US" altLang="ko-KR" sz="1400" b="1" dirty="0">
                <a:latin typeface="Arial" charset="0"/>
                <a:ea typeface="굴림" pitchFamily="34" charset="-127"/>
              </a:rPr>
              <a:t>small drop spectra</a:t>
            </a:r>
            <a:endParaRPr lang="ko-KR" altLang="en-US" sz="1400" b="1" dirty="0">
              <a:latin typeface="Arial" charset="0"/>
              <a:ea typeface="굴림" pitchFamily="34" charset="-127"/>
            </a:endParaRPr>
          </a:p>
        </p:txBody>
      </p:sp>
      <p:sp>
        <p:nvSpPr>
          <p:cNvPr id="20" name="TextBox 19"/>
          <p:cNvSpPr txBox="1"/>
          <p:nvPr/>
        </p:nvSpPr>
        <p:spPr>
          <a:xfrm>
            <a:off x="1780356" y="3252568"/>
            <a:ext cx="813172" cy="321897"/>
          </a:xfrm>
          <a:prstGeom prst="rect">
            <a:avLst/>
          </a:prstGeom>
          <a:noFill/>
        </p:spPr>
        <p:txBody>
          <a:bodyPr wrap="none" rtlCol="0">
            <a:spAutoFit/>
          </a:bodyPr>
          <a:lstStyle/>
          <a:p>
            <a:r>
              <a:rPr lang="en-US" altLang="ko-KR" b="1" dirty="0" smtClean="0">
                <a:latin typeface="Times New Roman" pitchFamily="18" charset="0"/>
                <a:cs typeface="Times New Roman" pitchFamily="18" charset="0"/>
              </a:rPr>
              <a:t>N</a:t>
            </a:r>
            <a:r>
              <a:rPr lang="en-US" altLang="ko-KR" b="1" baseline="-15000" dirty="0" smtClean="0">
                <a:latin typeface="Times New Roman" pitchFamily="18" charset="0"/>
                <a:cs typeface="Times New Roman" pitchFamily="18" charset="0"/>
              </a:rPr>
              <a:t>0</a:t>
            </a:r>
            <a:r>
              <a:rPr lang="en-US" altLang="ko-KR" b="1" dirty="0" smtClean="0">
                <a:latin typeface="Times New Roman" pitchFamily="18" charset="0"/>
                <a:cs typeface="Times New Roman" pitchFamily="18" charset="0"/>
              </a:rPr>
              <a:t> vs. </a:t>
            </a:r>
            <a:r>
              <a:rPr lang="en-US" altLang="ko-KR" b="1" i="1" dirty="0" smtClean="0">
                <a:latin typeface="Times New Roman" pitchFamily="18" charset="0"/>
                <a:cs typeface="Times New Roman" pitchFamily="18" charset="0"/>
              </a:rPr>
              <a:t>μ</a:t>
            </a:r>
            <a:endParaRPr lang="ko-KR" altLang="en-US" b="1" baseline="-15000" dirty="0">
              <a:latin typeface="Times New Roman" pitchFamily="18" charset="0"/>
              <a:cs typeface="Times New Roman" pitchFamily="18" charset="0"/>
            </a:endParaRPr>
          </a:p>
        </p:txBody>
      </p:sp>
      <p:sp>
        <p:nvSpPr>
          <p:cNvPr id="22" name="타원 21"/>
          <p:cNvSpPr/>
          <p:nvPr/>
        </p:nvSpPr>
        <p:spPr>
          <a:xfrm>
            <a:off x="1043608" y="3763851"/>
            <a:ext cx="50432" cy="518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endParaRPr lang="ko-KR" altLang="en-US" sz="1300"/>
          </a:p>
        </p:txBody>
      </p:sp>
      <p:sp>
        <p:nvSpPr>
          <p:cNvPr id="23" name="타원 22"/>
          <p:cNvSpPr/>
          <p:nvPr/>
        </p:nvSpPr>
        <p:spPr>
          <a:xfrm>
            <a:off x="1043608" y="3969030"/>
            <a:ext cx="50432" cy="51815"/>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endParaRPr lang="ko-KR" altLang="en-US" sz="1300"/>
          </a:p>
        </p:txBody>
      </p:sp>
      <p:sp>
        <p:nvSpPr>
          <p:cNvPr id="24" name="TextBox 23"/>
          <p:cNvSpPr txBox="1"/>
          <p:nvPr/>
        </p:nvSpPr>
        <p:spPr>
          <a:xfrm>
            <a:off x="1065381" y="3645024"/>
            <a:ext cx="1581523" cy="292388"/>
          </a:xfrm>
          <a:prstGeom prst="rect">
            <a:avLst/>
          </a:prstGeom>
          <a:noFill/>
        </p:spPr>
        <p:txBody>
          <a:bodyPr wrap="none" rIns="0" rtlCol="0">
            <a:spAutoFit/>
          </a:bodyPr>
          <a:lstStyle/>
          <a:p>
            <a:r>
              <a:rPr lang="en-US" altLang="ko-KR" sz="1300" dirty="0" smtClean="0">
                <a:latin typeface="Times New Roman" pitchFamily="18" charset="0"/>
                <a:cs typeface="Times New Roman" pitchFamily="18" charset="0"/>
              </a:rPr>
              <a:t>PROFILER (moment)</a:t>
            </a:r>
            <a:endParaRPr lang="ko-KR" altLang="en-US" sz="1300" dirty="0">
              <a:latin typeface="Times New Roman" pitchFamily="18" charset="0"/>
              <a:cs typeface="Times New Roman" pitchFamily="18" charset="0"/>
            </a:endParaRPr>
          </a:p>
        </p:txBody>
      </p:sp>
      <p:sp>
        <p:nvSpPr>
          <p:cNvPr id="25" name="TextBox 24"/>
          <p:cNvSpPr txBox="1"/>
          <p:nvPr/>
        </p:nvSpPr>
        <p:spPr>
          <a:xfrm>
            <a:off x="1068847" y="3836494"/>
            <a:ext cx="1161536" cy="292388"/>
          </a:xfrm>
          <a:prstGeom prst="rect">
            <a:avLst/>
          </a:prstGeom>
          <a:noFill/>
        </p:spPr>
        <p:txBody>
          <a:bodyPr wrap="none" rIns="0" rtlCol="0">
            <a:spAutoFit/>
          </a:bodyPr>
          <a:lstStyle/>
          <a:p>
            <a:r>
              <a:rPr lang="en-US" altLang="ko-KR" sz="1300" dirty="0" smtClean="0">
                <a:latin typeface="Times New Roman" pitchFamily="18" charset="0"/>
                <a:cs typeface="Times New Roman" pitchFamily="18" charset="0"/>
              </a:rPr>
              <a:t>MRR (moment)</a:t>
            </a:r>
            <a:endParaRPr lang="ko-KR" altLang="en-US" sz="1300" dirty="0">
              <a:latin typeface="Times New Roman" pitchFamily="18" charset="0"/>
              <a:cs typeface="Times New Roman" pitchFamily="18" charset="0"/>
            </a:endParaRPr>
          </a:p>
        </p:txBody>
      </p:sp>
      <p:sp>
        <p:nvSpPr>
          <p:cNvPr id="29" name="TextBox 28"/>
          <p:cNvSpPr txBox="1"/>
          <p:nvPr/>
        </p:nvSpPr>
        <p:spPr>
          <a:xfrm>
            <a:off x="35496" y="52055"/>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Power-law relation studies</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 name="Picture 7" descr="G:\발표자료\i1520-0469-60-2-354-f09.gif"/>
          <p:cNvPicPr>
            <a:picLocks noChangeAspect="1" noChangeArrowheads="1"/>
          </p:cNvPicPr>
          <p:nvPr/>
        </p:nvPicPr>
        <p:blipFill>
          <a:blip r:embed="rId8" cstate="print"/>
          <a:srcRect/>
          <a:stretch>
            <a:fillRect/>
          </a:stretch>
        </p:blipFill>
        <p:spPr bwMode="auto">
          <a:xfrm>
            <a:off x="3687341" y="3584104"/>
            <a:ext cx="1848842" cy="1364141"/>
          </a:xfrm>
          <a:prstGeom prst="rect">
            <a:avLst/>
          </a:prstGeom>
          <a:noFill/>
        </p:spPr>
      </p:pic>
      <p:sp>
        <p:nvSpPr>
          <p:cNvPr id="31" name="TextBox 30"/>
          <p:cNvSpPr txBox="1"/>
          <p:nvPr/>
        </p:nvSpPr>
        <p:spPr>
          <a:xfrm>
            <a:off x="4211960" y="3284984"/>
            <a:ext cx="900952" cy="323165"/>
          </a:xfrm>
          <a:prstGeom prst="rect">
            <a:avLst/>
          </a:prstGeom>
          <a:noFill/>
        </p:spPr>
        <p:txBody>
          <a:bodyPr wrap="none" rtlCol="0">
            <a:spAutoFit/>
          </a:bodyPr>
          <a:lstStyle/>
          <a:p>
            <a:r>
              <a:rPr lang="en-US" altLang="ko-KR" sz="1500" b="1" dirty="0" smtClean="0">
                <a:latin typeface="Times New Roman" pitchFamily="18" charset="0"/>
                <a:cs typeface="Times New Roman" pitchFamily="18" charset="0"/>
              </a:rPr>
              <a:t>Similar !</a:t>
            </a:r>
            <a:endParaRPr lang="ko-KR" altLang="en-US" sz="15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86916" y="35759"/>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Comparison of DSDs bet. the profiler and MRR</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539552" y="5373216"/>
            <a:ext cx="7992888" cy="1261884"/>
          </a:xfrm>
          <a:prstGeom prst="rect">
            <a:avLst/>
          </a:prstGeom>
          <a:noFill/>
        </p:spPr>
        <p:txBody>
          <a:bodyPr wrap="square" rtlCol="0">
            <a:spAutoFit/>
          </a:bodyPr>
          <a:lstStyle/>
          <a:p>
            <a:pPr>
              <a:buClr>
                <a:srgbClr val="00B050"/>
              </a:buClr>
              <a:buFont typeface="Wingdings" pitchFamily="2" charset="2"/>
              <a:buChar char="§"/>
            </a:pPr>
            <a:r>
              <a:rPr lang="en-US" altLang="ko-KR" sz="1600" dirty="0" smtClean="0">
                <a:latin typeface="+mn-ea"/>
                <a:cs typeface="Times New Roman" pitchFamily="18" charset="0"/>
              </a:rPr>
              <a:t> </a:t>
            </a:r>
            <a:r>
              <a:rPr lang="en-US" altLang="ko-KR" sz="1500" dirty="0" smtClean="0">
                <a:latin typeface="Arial" pitchFamily="34" charset="0"/>
                <a:cs typeface="Arial" pitchFamily="34" charset="0"/>
              </a:rPr>
              <a:t>In </a:t>
            </a:r>
            <a:r>
              <a:rPr lang="en-US" altLang="ko-KR" sz="1500" dirty="0" err="1" smtClean="0">
                <a:latin typeface="Arial" pitchFamily="34" charset="0"/>
                <a:cs typeface="Arial" pitchFamily="34" charset="0"/>
              </a:rPr>
              <a:t>stratiform</a:t>
            </a:r>
            <a:r>
              <a:rPr lang="en-US" altLang="ko-KR" sz="1500" dirty="0" smtClean="0">
                <a:latin typeface="Arial" pitchFamily="34" charset="0"/>
                <a:cs typeface="Arial" pitchFamily="34" charset="0"/>
              </a:rPr>
              <a:t> regions, the DSD shapes (and Dm values) between the wind profiler and MRR are similar each other.</a:t>
            </a:r>
            <a:r>
              <a:rPr lang="ko-KR" altLang="en-US" sz="1500" dirty="0" smtClean="0">
                <a:latin typeface="Arial" pitchFamily="34" charset="0"/>
                <a:cs typeface="Arial" pitchFamily="34" charset="0"/>
              </a:rPr>
              <a:t> </a:t>
            </a:r>
            <a:r>
              <a:rPr lang="en-US" altLang="ko-KR" sz="1500" dirty="0" smtClean="0">
                <a:latin typeface="Arial" pitchFamily="34" charset="0"/>
                <a:cs typeface="Arial" pitchFamily="34" charset="0"/>
              </a:rPr>
              <a:t>During the convective period (</a:t>
            </a:r>
            <a:r>
              <a:rPr lang="en-US" altLang="ko-KR" sz="1500" i="1" dirty="0" smtClean="0">
                <a:latin typeface="Arial" pitchFamily="34" charset="0"/>
                <a:cs typeface="Arial" pitchFamily="34" charset="0"/>
              </a:rPr>
              <a:t>R</a:t>
            </a:r>
            <a:r>
              <a:rPr lang="en-US" altLang="ko-KR" sz="1500" dirty="0" smtClean="0">
                <a:latin typeface="Arial" pitchFamily="34" charset="0"/>
                <a:cs typeface="Arial" pitchFamily="34" charset="0"/>
              </a:rPr>
              <a:t> &gt; 10 mm hr</a:t>
            </a:r>
            <a:r>
              <a:rPr lang="en-US" altLang="ko-KR" sz="1500" baseline="30000" dirty="0" smtClean="0">
                <a:latin typeface="Arial" pitchFamily="34" charset="0"/>
                <a:cs typeface="Arial" pitchFamily="34" charset="0"/>
              </a:rPr>
              <a:t>-1</a:t>
            </a:r>
            <a:r>
              <a:rPr lang="en-US" altLang="ko-KR" sz="1500" dirty="0" smtClean="0">
                <a:latin typeface="Arial" pitchFamily="34" charset="0"/>
                <a:cs typeface="Arial" pitchFamily="34" charset="0"/>
              </a:rPr>
              <a:t>), the difference in the DSDs is larger.</a:t>
            </a:r>
          </a:p>
          <a:p>
            <a:pPr>
              <a:buClr>
                <a:srgbClr val="00B050"/>
              </a:buClr>
              <a:buFont typeface="Wingdings" pitchFamily="2" charset="2"/>
              <a:buChar char="§"/>
            </a:pPr>
            <a:endParaRPr lang="en-US" altLang="ko-KR" sz="1500" dirty="0" smtClean="0">
              <a:latin typeface="Arial" pitchFamily="34" charset="0"/>
              <a:cs typeface="Arial" pitchFamily="34" charset="0"/>
            </a:endParaRPr>
          </a:p>
          <a:p>
            <a:pPr>
              <a:buClr>
                <a:srgbClr val="00B050"/>
              </a:buClr>
              <a:buFont typeface="Wingdings" pitchFamily="2" charset="2"/>
              <a:buChar char="§"/>
            </a:pPr>
            <a:r>
              <a:rPr lang="en-US" altLang="ko-KR" sz="1500" dirty="0" smtClean="0">
                <a:latin typeface="Arial" pitchFamily="34" charset="0"/>
                <a:cs typeface="Arial" pitchFamily="34" charset="0"/>
              </a:rPr>
              <a:t> Compared to the “</a:t>
            </a:r>
            <a:r>
              <a:rPr lang="en-US" altLang="ko-KR" sz="1500" dirty="0" err="1" smtClean="0">
                <a:latin typeface="Arial" pitchFamily="34" charset="0"/>
                <a:cs typeface="Arial" pitchFamily="34" charset="0"/>
              </a:rPr>
              <a:t>Changma</a:t>
            </a:r>
            <a:r>
              <a:rPr lang="en-US" altLang="ko-KR" sz="1500" dirty="0" smtClean="0">
                <a:latin typeface="Arial" pitchFamily="34" charset="0"/>
                <a:cs typeface="Arial" pitchFamily="34" charset="0"/>
              </a:rPr>
              <a:t>” period, there are more small drops in the </a:t>
            </a:r>
            <a:r>
              <a:rPr lang="en-US" altLang="ko-KR" sz="1500" dirty="0" err="1" smtClean="0">
                <a:latin typeface="Arial" pitchFamily="34" charset="0"/>
                <a:cs typeface="Arial" pitchFamily="34" charset="0"/>
              </a:rPr>
              <a:t>rainbands</a:t>
            </a:r>
            <a:r>
              <a:rPr lang="en-US" altLang="ko-KR" sz="1500" dirty="0" smtClean="0">
                <a:latin typeface="Arial" pitchFamily="34" charset="0"/>
                <a:cs typeface="Arial" pitchFamily="34" charset="0"/>
              </a:rPr>
              <a:t> of </a:t>
            </a:r>
            <a:r>
              <a:rPr lang="en-US" altLang="ko-KR" sz="1500" dirty="0" err="1" smtClean="0">
                <a:latin typeface="Arial" pitchFamily="34" charset="0"/>
                <a:cs typeface="Arial" pitchFamily="34" charset="0"/>
              </a:rPr>
              <a:t>Meari</a:t>
            </a:r>
            <a:r>
              <a:rPr lang="en-US" altLang="ko-KR" sz="1500" dirty="0" smtClean="0">
                <a:latin typeface="Arial" pitchFamily="34" charset="0"/>
                <a:cs typeface="Arial" pitchFamily="34" charset="0"/>
              </a:rPr>
              <a:t>.  </a:t>
            </a:r>
          </a:p>
        </p:txBody>
      </p:sp>
      <p:pic>
        <p:nvPicPr>
          <p:cNvPr id="40964" name="Picture 4" descr="C:\Documents and Settings\june\바탕 화면\태풍메아리\timeseries_dsd_mrr_vs_wpr.tif"/>
          <p:cNvPicPr>
            <a:picLocks noChangeAspect="1" noChangeArrowheads="1"/>
          </p:cNvPicPr>
          <p:nvPr/>
        </p:nvPicPr>
        <p:blipFill>
          <a:blip r:embed="rId4" cstate="print"/>
          <a:srcRect/>
          <a:stretch>
            <a:fillRect/>
          </a:stretch>
        </p:blipFill>
        <p:spPr bwMode="auto">
          <a:xfrm>
            <a:off x="1115616" y="1387497"/>
            <a:ext cx="6984776" cy="3841703"/>
          </a:xfrm>
          <a:prstGeom prst="rect">
            <a:avLst/>
          </a:prstGeom>
          <a:noFill/>
        </p:spPr>
      </p:pic>
      <p:sp>
        <p:nvSpPr>
          <p:cNvPr id="7" name="슬라이드 번호 개체 틀 6"/>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28</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5603" name="Picture 3" descr="C:\Documents and Settings\june\바탕 화면\태풍메아리\dsd_avg_by_rrate.tif"/>
          <p:cNvPicPr>
            <a:picLocks noChangeAspect="1" noChangeArrowheads="1"/>
          </p:cNvPicPr>
          <p:nvPr/>
        </p:nvPicPr>
        <p:blipFill>
          <a:blip r:embed="rId4" cstate="print"/>
          <a:srcRect/>
          <a:stretch>
            <a:fillRect/>
          </a:stretch>
        </p:blipFill>
        <p:spPr bwMode="auto">
          <a:xfrm>
            <a:off x="2699268" y="1700808"/>
            <a:ext cx="4537028" cy="3096344"/>
          </a:xfrm>
          <a:prstGeom prst="rect">
            <a:avLst/>
          </a:prstGeom>
          <a:noFill/>
        </p:spPr>
      </p:pic>
      <p:sp>
        <p:nvSpPr>
          <p:cNvPr id="4" name="TextBox 3"/>
          <p:cNvSpPr txBox="1"/>
          <p:nvPr/>
        </p:nvSpPr>
        <p:spPr>
          <a:xfrm>
            <a:off x="897682" y="5191125"/>
            <a:ext cx="7344816" cy="1477328"/>
          </a:xfrm>
          <a:prstGeom prst="rect">
            <a:avLst/>
          </a:prstGeom>
          <a:noFill/>
        </p:spPr>
        <p:txBody>
          <a:bodyPr wrap="square" rtlCol="0">
            <a:spAutoFit/>
          </a:bodyPr>
          <a:lstStyle/>
          <a:p>
            <a:pPr>
              <a:buClr>
                <a:srgbClr val="00B050"/>
              </a:buClr>
              <a:buFont typeface="Wingdings" pitchFamily="2" charset="2"/>
              <a:buChar char="§"/>
            </a:pPr>
            <a:r>
              <a:rPr lang="en-US" altLang="ko-KR" sz="1500" dirty="0" smtClean="0">
                <a:latin typeface="Times New Roman" pitchFamily="18" charset="0"/>
                <a:cs typeface="Times New Roman" pitchFamily="18" charset="0"/>
              </a:rPr>
              <a:t> </a:t>
            </a:r>
            <a:r>
              <a:rPr lang="en-US" altLang="ko-KR" sz="1500" dirty="0" smtClean="0">
                <a:latin typeface="Arial" pitchFamily="34" charset="0"/>
                <a:cs typeface="Arial" pitchFamily="34" charset="0"/>
              </a:rPr>
              <a:t>There is good agreement between the profiler and MRR for </a:t>
            </a:r>
            <a:r>
              <a:rPr lang="en-US" altLang="ko-KR" sz="1500" dirty="0" err="1" smtClean="0">
                <a:latin typeface="Arial" pitchFamily="34" charset="0"/>
                <a:cs typeface="Arial" pitchFamily="34" charset="0"/>
              </a:rPr>
              <a:t>stratiform</a:t>
            </a:r>
            <a:r>
              <a:rPr lang="en-US" altLang="ko-KR" sz="1500" dirty="0" smtClean="0">
                <a:latin typeface="Arial" pitchFamily="34" charset="0"/>
                <a:cs typeface="Arial" pitchFamily="34" charset="0"/>
              </a:rPr>
              <a:t> precipitation (0 &lt; R &lt; 10 mm/hr). There is a comparatively larger difference in the range of R &gt; 10 mm/hr</a:t>
            </a:r>
          </a:p>
          <a:p>
            <a:pPr>
              <a:buClr>
                <a:srgbClr val="00B050"/>
              </a:buClr>
              <a:buFont typeface="Wingdings" pitchFamily="2" charset="2"/>
              <a:buChar char="§"/>
            </a:pPr>
            <a:endParaRPr lang="en-US" altLang="ko-KR" sz="1500" dirty="0" smtClean="0">
              <a:latin typeface="Arial" pitchFamily="34" charset="0"/>
              <a:cs typeface="Arial" pitchFamily="34" charset="0"/>
            </a:endParaRPr>
          </a:p>
          <a:p>
            <a:pPr>
              <a:buClr>
                <a:srgbClr val="00B050"/>
              </a:buClr>
              <a:buFont typeface="Wingdings" pitchFamily="2" charset="2"/>
              <a:buChar char="§"/>
            </a:pPr>
            <a:r>
              <a:rPr lang="en-US" altLang="ko-KR" sz="1500" dirty="0" smtClean="0">
                <a:latin typeface="Arial" pitchFamily="34" charset="0"/>
                <a:cs typeface="Arial" pitchFamily="34" charset="0"/>
              </a:rPr>
              <a:t> The differences in the ranges of R &gt; 10 mm/hr are due to the limited dynamic range of the profiler.   </a:t>
            </a:r>
            <a:endParaRPr lang="ko-KR" altLang="en-US" sz="1500" dirty="0">
              <a:latin typeface="Arial" pitchFamily="34" charset="0"/>
              <a:cs typeface="Arial" pitchFamily="34" charset="0"/>
            </a:endParaRPr>
          </a:p>
        </p:txBody>
      </p:sp>
      <p:sp>
        <p:nvSpPr>
          <p:cNvPr id="6" name="TextBox 5"/>
          <p:cNvSpPr txBox="1"/>
          <p:nvPr/>
        </p:nvSpPr>
        <p:spPr>
          <a:xfrm>
            <a:off x="128489" y="56028"/>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Comparison of mean DSDs  </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슬라이드 번호 개체 틀 7"/>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29</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107504" y="908720"/>
            <a:ext cx="8784976" cy="5780044"/>
          </a:xfrm>
          <a:prstGeom prst="rect">
            <a:avLst/>
          </a:prstGeom>
          <a:noFill/>
          <a:ln w="9525">
            <a:noFill/>
            <a:miter lim="800000"/>
            <a:headEnd/>
            <a:tailEnd/>
          </a:ln>
        </p:spPr>
        <p:txBody>
          <a:bodyPr wrap="square">
            <a:spAutoFit/>
          </a:bodyPr>
          <a:lstStyle/>
          <a:p>
            <a:pPr marL="342900" indent="-342900" latinLnBrk="0">
              <a:lnSpc>
                <a:spcPct val="90000"/>
              </a:lnSpc>
              <a:buFont typeface="Arial" pitchFamily="34" charset="0"/>
              <a:buChar char="•"/>
            </a:pPr>
            <a:r>
              <a:rPr lang="en-US" altLang="ko-KR" sz="1600" dirty="0" smtClean="0">
                <a:solidFill>
                  <a:srgbClr val="0D18F3"/>
                </a:solidFill>
                <a:latin typeface="Arial" pitchFamily="34" charset="0"/>
                <a:cs typeface="Arial" pitchFamily="34" charset="0"/>
              </a:rPr>
              <a:t>Retrieval of raindrop size distributions (RSDs) and related parameters </a:t>
            </a:r>
            <a:r>
              <a:rPr lang="en-US" altLang="ko-KR" sz="1600" dirty="0" smtClean="0">
                <a:latin typeface="Arial" pitchFamily="34" charset="0"/>
                <a:cs typeface="Arial" pitchFamily="34" charset="0"/>
              </a:rPr>
              <a:t>(rain rate, mass-weighted mean diameter, intercept parameter, etc.) is essential for improving the understanding of microphysical properties and dynamic processes within precipitating systems.</a:t>
            </a:r>
            <a:endParaRPr lang="en-US" altLang="ko-KR" sz="1600" b="1" dirty="0" smtClean="0">
              <a:latin typeface="Arial" pitchFamily="34" charset="0"/>
              <a:ea typeface="맑은 고딕" pitchFamily="50" charset="-127"/>
              <a:cs typeface="Arial" pitchFamily="34" charset="0"/>
            </a:endParaRPr>
          </a:p>
          <a:p>
            <a:pPr marL="342900" indent="-342900" latinLnBrk="0">
              <a:buFont typeface="Arial" pitchFamily="34" charset="0"/>
              <a:buChar char="•"/>
            </a:pPr>
            <a:endParaRPr lang="en-US" altLang="ko-KR" sz="1600" b="1" dirty="0" smtClean="0">
              <a:latin typeface="Arial" pitchFamily="34" charset="0"/>
              <a:ea typeface="맑은 고딕" pitchFamily="50" charset="-127"/>
              <a:cs typeface="Arial" pitchFamily="34" charset="0"/>
            </a:endParaRPr>
          </a:p>
          <a:p>
            <a:pPr marL="342900" indent="-342900" latinLnBrk="0">
              <a:lnSpc>
                <a:spcPct val="90000"/>
              </a:lnSpc>
              <a:buFont typeface="Arial" pitchFamily="34" charset="0"/>
              <a:buChar char="•"/>
            </a:pPr>
            <a:r>
              <a:rPr lang="en-US" altLang="ko-KR" sz="1600" dirty="0" smtClean="0">
                <a:latin typeface="Arial" pitchFamily="34" charset="0"/>
                <a:cs typeface="Arial" pitchFamily="34" charset="0"/>
              </a:rPr>
              <a:t>During the past decades, </a:t>
            </a:r>
            <a:r>
              <a:rPr lang="en-US" altLang="ko-KR" sz="1600" dirty="0" smtClean="0">
                <a:solidFill>
                  <a:srgbClr val="0D18F3"/>
                </a:solidFill>
                <a:latin typeface="Arial" pitchFamily="34" charset="0"/>
                <a:cs typeface="Arial" pitchFamily="34" charset="0"/>
              </a:rPr>
              <a:t>wind profiler radars have been increasingly used </a:t>
            </a:r>
            <a:r>
              <a:rPr lang="en-US" altLang="ko-KR" sz="1600" dirty="0" smtClean="0">
                <a:latin typeface="Arial" pitchFamily="34" charset="0"/>
                <a:cs typeface="Arial" pitchFamily="34" charset="0"/>
              </a:rPr>
              <a:t>as an effective tool to examine </a:t>
            </a:r>
            <a:r>
              <a:rPr lang="en-US" altLang="ko-KR" sz="1600" dirty="0" smtClean="0">
                <a:solidFill>
                  <a:srgbClr val="0D18F3"/>
                </a:solidFill>
                <a:latin typeface="Arial" pitchFamily="34" charset="0"/>
                <a:cs typeface="Arial" pitchFamily="34" charset="0"/>
              </a:rPr>
              <a:t>vertical characteristics of microphysics at high time resolution </a:t>
            </a:r>
            <a:r>
              <a:rPr lang="en-US" altLang="ko-KR" sz="1600" dirty="0" smtClean="0">
                <a:latin typeface="Arial" pitchFamily="34" charset="0"/>
                <a:cs typeface="Arial" pitchFamily="34" charset="0"/>
              </a:rPr>
              <a:t>(e.g., rainfall parameters) and dynamics (e.g., vertical air motion) from Doppler spectra observed at UHF and VHF frequencies (</a:t>
            </a:r>
            <a:r>
              <a:rPr lang="en-US" altLang="ko-KR" sz="1600" dirty="0" err="1" smtClean="0">
                <a:latin typeface="Arial" pitchFamily="34" charset="0"/>
                <a:cs typeface="Arial" pitchFamily="34" charset="0"/>
              </a:rPr>
              <a:t>Wakasugi</a:t>
            </a:r>
            <a:r>
              <a:rPr lang="en-US" altLang="ko-KR" sz="1600" dirty="0" smtClean="0">
                <a:latin typeface="Arial" pitchFamily="34" charset="0"/>
                <a:cs typeface="Arial" pitchFamily="34" charset="0"/>
              </a:rPr>
              <a:t> et al., 1986; </a:t>
            </a:r>
            <a:r>
              <a:rPr lang="en-US" altLang="ko-KR" sz="1600" dirty="0" err="1" smtClean="0">
                <a:latin typeface="Arial" pitchFamily="34" charset="0"/>
                <a:cs typeface="Arial" pitchFamily="34" charset="0"/>
              </a:rPr>
              <a:t>Balsley</a:t>
            </a:r>
            <a:r>
              <a:rPr lang="en-US" altLang="ko-KR" sz="1600" dirty="0" smtClean="0">
                <a:latin typeface="Arial" pitchFamily="34" charset="0"/>
                <a:cs typeface="Arial" pitchFamily="34" charset="0"/>
              </a:rPr>
              <a:t> et al., 1988; </a:t>
            </a:r>
            <a:r>
              <a:rPr lang="en-US" altLang="ko-KR" sz="1600" dirty="0" err="1" smtClean="0">
                <a:latin typeface="Arial" pitchFamily="34" charset="0"/>
                <a:cs typeface="Arial" pitchFamily="34" charset="0"/>
              </a:rPr>
              <a:t>Rajopadhyaya</a:t>
            </a:r>
            <a:r>
              <a:rPr lang="en-US" altLang="ko-KR" sz="1600" dirty="0" smtClean="0">
                <a:latin typeface="Arial" pitchFamily="34" charset="0"/>
                <a:cs typeface="Arial" pitchFamily="34" charset="0"/>
              </a:rPr>
              <a:t> et al., 1993)</a:t>
            </a:r>
          </a:p>
          <a:p>
            <a:pPr marL="342900" indent="-342900" latinLnBrk="0">
              <a:buFont typeface="Arial" pitchFamily="34" charset="0"/>
              <a:buChar char="•"/>
            </a:pPr>
            <a:endParaRPr lang="en-US" altLang="ko-KR" sz="1600" dirty="0" smtClean="0">
              <a:latin typeface="Arial" pitchFamily="34" charset="0"/>
              <a:cs typeface="Arial" pitchFamily="34" charset="0"/>
            </a:endParaRPr>
          </a:p>
          <a:p>
            <a:pPr marL="342900" indent="-342900" latinLnBrk="0">
              <a:lnSpc>
                <a:spcPct val="90000"/>
              </a:lnSpc>
              <a:buFont typeface="Arial" pitchFamily="34" charset="0"/>
              <a:buChar char="•"/>
            </a:pPr>
            <a:r>
              <a:rPr lang="en-US" altLang="ko-KR" sz="1600" dirty="0" smtClean="0">
                <a:latin typeface="Arial" pitchFamily="34" charset="0"/>
                <a:cs typeface="Arial" pitchFamily="34" charset="0"/>
              </a:rPr>
              <a:t>By using data from </a:t>
            </a:r>
            <a:r>
              <a:rPr lang="en-US" altLang="ko-KR" sz="1600" dirty="0" smtClean="0">
                <a:solidFill>
                  <a:srgbClr val="0D18F3"/>
                </a:solidFill>
                <a:latin typeface="Arial" pitchFamily="34" charset="0"/>
                <a:cs typeface="Arial" pitchFamily="34" charset="0"/>
              </a:rPr>
              <a:t>dual </a:t>
            </a:r>
            <a:r>
              <a:rPr lang="en-US" altLang="ko-KR" sz="1600" dirty="0" err="1" smtClean="0">
                <a:solidFill>
                  <a:srgbClr val="0D18F3"/>
                </a:solidFill>
                <a:latin typeface="Arial" pitchFamily="34" charset="0"/>
                <a:cs typeface="Arial" pitchFamily="34" charset="0"/>
              </a:rPr>
              <a:t>polarimetric</a:t>
            </a:r>
            <a:r>
              <a:rPr lang="en-US" altLang="ko-KR" sz="1600" dirty="0" smtClean="0">
                <a:solidFill>
                  <a:srgbClr val="0D18F3"/>
                </a:solidFill>
                <a:latin typeface="Arial" pitchFamily="34" charset="0"/>
                <a:cs typeface="Arial" pitchFamily="34" charset="0"/>
              </a:rPr>
              <a:t> radars and vertically pointing Doppler radars </a:t>
            </a:r>
            <a:r>
              <a:rPr lang="en-US" altLang="ko-KR" sz="1600" dirty="0" smtClean="0">
                <a:latin typeface="Arial" pitchFamily="34" charset="0"/>
                <a:cs typeface="Arial" pitchFamily="34" charset="0"/>
              </a:rPr>
              <a:t>(i.e., wind profiler radar), characteristics of rainfall parameters in convective and </a:t>
            </a:r>
            <a:r>
              <a:rPr lang="en-US" altLang="ko-KR" sz="1600" dirty="0" err="1" smtClean="0">
                <a:latin typeface="Arial" pitchFamily="34" charset="0"/>
                <a:cs typeface="Arial" pitchFamily="34" charset="0"/>
              </a:rPr>
              <a:t>stratiform</a:t>
            </a:r>
            <a:r>
              <a:rPr lang="en-US" altLang="ko-KR" sz="1600" dirty="0" smtClean="0">
                <a:latin typeface="Arial" pitchFamily="34" charset="0"/>
                <a:cs typeface="Arial" pitchFamily="34" charset="0"/>
              </a:rPr>
              <a:t> rain have been much studied (</a:t>
            </a:r>
            <a:r>
              <a:rPr lang="en-US" altLang="ko-KR" sz="1600" dirty="0" err="1" smtClean="0">
                <a:latin typeface="Arial" pitchFamily="34" charset="0"/>
                <a:cs typeface="Arial" pitchFamily="34" charset="0"/>
              </a:rPr>
              <a:t>Cifelli</a:t>
            </a:r>
            <a:r>
              <a:rPr lang="en-US" altLang="ko-KR" sz="1600" dirty="0" smtClean="0">
                <a:latin typeface="Arial" pitchFamily="34" charset="0"/>
                <a:cs typeface="Arial" pitchFamily="34" charset="0"/>
              </a:rPr>
              <a:t> et al., 2000; Maki et al., 2001; </a:t>
            </a:r>
            <a:r>
              <a:rPr lang="en-US" altLang="ko-KR" sz="1600" dirty="0" err="1" smtClean="0">
                <a:latin typeface="Arial" pitchFamily="34" charset="0"/>
                <a:cs typeface="Arial" pitchFamily="34" charset="0"/>
              </a:rPr>
              <a:t>Testud</a:t>
            </a:r>
            <a:r>
              <a:rPr lang="en-US" altLang="ko-KR" sz="1600" dirty="0" smtClean="0">
                <a:latin typeface="Arial" pitchFamily="34" charset="0"/>
                <a:cs typeface="Arial" pitchFamily="34" charset="0"/>
              </a:rPr>
              <a:t> et al., 2001; </a:t>
            </a:r>
            <a:r>
              <a:rPr lang="en-US" altLang="ko-KR" sz="1600" dirty="0" err="1" smtClean="0">
                <a:latin typeface="Arial" pitchFamily="34" charset="0"/>
                <a:cs typeface="Arial" pitchFamily="34" charset="0"/>
              </a:rPr>
              <a:t>Bringi</a:t>
            </a:r>
            <a:r>
              <a:rPr lang="en-US" altLang="ko-KR" sz="1600" dirty="0" smtClean="0">
                <a:latin typeface="Arial" pitchFamily="34" charset="0"/>
                <a:cs typeface="Arial" pitchFamily="34" charset="0"/>
              </a:rPr>
              <a:t> et al., 2009).</a:t>
            </a:r>
            <a:endParaRPr lang="en-US" altLang="ko-KR" sz="1600" b="1" dirty="0" smtClean="0">
              <a:latin typeface="Arial" pitchFamily="34" charset="0"/>
              <a:ea typeface="맑은 고딕" pitchFamily="50" charset="-127"/>
              <a:cs typeface="Arial" pitchFamily="34" charset="0"/>
            </a:endParaRPr>
          </a:p>
          <a:p>
            <a:pPr marL="342900" indent="-342900" latinLnBrk="0">
              <a:buFont typeface="Arial" pitchFamily="34" charset="0"/>
              <a:buChar char="•"/>
            </a:pPr>
            <a:endParaRPr lang="en-US" altLang="ko-KR" sz="1600" b="1" dirty="0" smtClean="0">
              <a:latin typeface="Arial" pitchFamily="34" charset="0"/>
              <a:ea typeface="맑은 고딕" pitchFamily="50" charset="-127"/>
              <a:cs typeface="Arial" pitchFamily="34" charset="0"/>
            </a:endParaRPr>
          </a:p>
          <a:p>
            <a:pPr marL="342900" indent="-342900" latinLnBrk="0">
              <a:lnSpc>
                <a:spcPct val="90000"/>
              </a:lnSpc>
              <a:buFont typeface="Arial" pitchFamily="34" charset="0"/>
              <a:buChar char="•"/>
            </a:pPr>
            <a:r>
              <a:rPr lang="en-US" altLang="ko-KR" sz="1600" dirty="0" smtClean="0">
                <a:latin typeface="Arial" pitchFamily="34" charset="0"/>
                <a:cs typeface="Arial" pitchFamily="34" charset="0"/>
              </a:rPr>
              <a:t>By using data from RHI scans of a C-band </a:t>
            </a:r>
            <a:r>
              <a:rPr lang="en-US" altLang="ko-KR" sz="1600" dirty="0" err="1" smtClean="0">
                <a:latin typeface="Arial" pitchFamily="34" charset="0"/>
                <a:cs typeface="Arial" pitchFamily="34" charset="0"/>
              </a:rPr>
              <a:t>polarimetric</a:t>
            </a:r>
            <a:r>
              <a:rPr lang="en-US" altLang="ko-KR" sz="1600" dirty="0" smtClean="0">
                <a:latin typeface="Arial" pitchFamily="34" charset="0"/>
                <a:cs typeface="Arial" pitchFamily="34" charset="0"/>
              </a:rPr>
              <a:t> radar over the profiler location, </a:t>
            </a:r>
            <a:r>
              <a:rPr lang="en-US" altLang="ko-KR" sz="1600" dirty="0" err="1" smtClean="0">
                <a:latin typeface="Arial" pitchFamily="34" charset="0"/>
                <a:cs typeface="Arial" pitchFamily="34" charset="0"/>
              </a:rPr>
              <a:t>Bringi</a:t>
            </a:r>
            <a:r>
              <a:rPr lang="en-US" altLang="ko-KR" sz="1600" dirty="0" smtClean="0">
                <a:latin typeface="Arial" pitchFamily="34" charset="0"/>
                <a:cs typeface="Arial" pitchFamily="34" charset="0"/>
              </a:rPr>
              <a:t> et al. (2009) compared rainfall parameters such as median volume diameter (</a:t>
            </a:r>
            <a:r>
              <a:rPr lang="en-US" altLang="ko-KR" sz="1600" i="1" dirty="0" smtClean="0">
                <a:latin typeface="Arial" pitchFamily="34" charset="0"/>
                <a:cs typeface="Arial" pitchFamily="34" charset="0"/>
              </a:rPr>
              <a:t>D</a:t>
            </a:r>
            <a:r>
              <a:rPr lang="en-US" altLang="ko-KR" sz="1600" i="1" baseline="-25000" dirty="0" smtClean="0">
                <a:latin typeface="Arial" pitchFamily="34" charset="0"/>
                <a:cs typeface="Arial" pitchFamily="34" charset="0"/>
              </a:rPr>
              <a:t>o</a:t>
            </a:r>
            <a:r>
              <a:rPr lang="en-US" altLang="ko-KR" sz="1600" dirty="0" smtClean="0">
                <a:latin typeface="Arial" pitchFamily="34" charset="0"/>
                <a:cs typeface="Arial" pitchFamily="34" charset="0"/>
              </a:rPr>
              <a:t>) and rain rate (</a:t>
            </a:r>
            <a:r>
              <a:rPr lang="en-US" altLang="ko-KR" sz="1600" i="1" dirty="0" smtClean="0">
                <a:latin typeface="Arial" pitchFamily="34" charset="0"/>
                <a:cs typeface="Arial" pitchFamily="34" charset="0"/>
              </a:rPr>
              <a:t>R</a:t>
            </a:r>
            <a:r>
              <a:rPr lang="en-US" altLang="ko-KR" sz="1600" dirty="0" smtClean="0">
                <a:latin typeface="Arial" pitchFamily="34" charset="0"/>
                <a:cs typeface="Arial" pitchFamily="34" charset="0"/>
              </a:rPr>
              <a:t>) estimated from C-band </a:t>
            </a:r>
            <a:r>
              <a:rPr lang="en-US" altLang="ko-KR" sz="1600" dirty="0" err="1" smtClean="0">
                <a:latin typeface="Arial" pitchFamily="34" charset="0"/>
                <a:cs typeface="Arial" pitchFamily="34" charset="0"/>
              </a:rPr>
              <a:t>polarimetric</a:t>
            </a:r>
            <a:r>
              <a:rPr lang="en-US" altLang="ko-KR" sz="1600" dirty="0" smtClean="0">
                <a:latin typeface="Arial" pitchFamily="34" charset="0"/>
                <a:cs typeface="Arial" pitchFamily="34" charset="0"/>
              </a:rPr>
              <a:t> radar and dual-frequency profiler measurements in Darwin and showed </a:t>
            </a:r>
            <a:r>
              <a:rPr lang="en-US" altLang="ko-KR" sz="1600" dirty="0" smtClean="0">
                <a:solidFill>
                  <a:srgbClr val="0D18F3"/>
                </a:solidFill>
                <a:latin typeface="Arial" pitchFamily="34" charset="0"/>
                <a:cs typeface="Arial" pitchFamily="34" charset="0"/>
              </a:rPr>
              <a:t>good agreement between the profiler and </a:t>
            </a:r>
            <a:r>
              <a:rPr lang="en-US" altLang="ko-KR" sz="1600" dirty="0" err="1" smtClean="0">
                <a:solidFill>
                  <a:srgbClr val="0D18F3"/>
                </a:solidFill>
                <a:latin typeface="Arial" pitchFamily="34" charset="0"/>
                <a:cs typeface="Arial" pitchFamily="34" charset="0"/>
              </a:rPr>
              <a:t>polarimetric</a:t>
            </a:r>
            <a:r>
              <a:rPr lang="en-US" altLang="ko-KR" sz="1600" dirty="0" smtClean="0">
                <a:solidFill>
                  <a:srgbClr val="0D18F3"/>
                </a:solidFill>
                <a:latin typeface="Arial" pitchFamily="34" charset="0"/>
                <a:cs typeface="Arial" pitchFamily="34" charset="0"/>
              </a:rPr>
              <a:t> radar retrievals</a:t>
            </a:r>
            <a:r>
              <a:rPr lang="en-US" altLang="ko-KR" sz="1600" dirty="0" smtClean="0">
                <a:latin typeface="Arial" pitchFamily="34" charset="0"/>
                <a:cs typeface="Arial" pitchFamily="34" charset="0"/>
              </a:rPr>
              <a:t>. </a:t>
            </a:r>
            <a:r>
              <a:rPr lang="en-US" altLang="ko-KR" sz="1600" dirty="0" err="1" smtClean="0">
                <a:latin typeface="Arial" pitchFamily="34" charset="0"/>
                <a:cs typeface="Arial" pitchFamily="34" charset="0"/>
              </a:rPr>
              <a:t>Bringi</a:t>
            </a:r>
            <a:r>
              <a:rPr lang="en-US" altLang="ko-KR" sz="1600" dirty="0" smtClean="0">
                <a:latin typeface="Arial" pitchFamily="34" charset="0"/>
                <a:cs typeface="Arial" pitchFamily="34" charset="0"/>
              </a:rPr>
              <a:t> et al. (2006) conducted a comparison study of rainfall parameters </a:t>
            </a:r>
            <a:r>
              <a:rPr lang="en-US" altLang="ko-KR" sz="1600" dirty="0" smtClean="0">
                <a:solidFill>
                  <a:srgbClr val="0D18F3"/>
                </a:solidFill>
                <a:latin typeface="Arial" pitchFamily="34" charset="0"/>
                <a:cs typeface="Arial" pitchFamily="34" charset="0"/>
              </a:rPr>
              <a:t>using a C-band </a:t>
            </a:r>
            <a:r>
              <a:rPr lang="en-US" altLang="ko-KR" sz="1600" dirty="0" err="1" smtClean="0">
                <a:solidFill>
                  <a:srgbClr val="0D18F3"/>
                </a:solidFill>
                <a:latin typeface="Arial" pitchFamily="34" charset="0"/>
                <a:cs typeface="Arial" pitchFamily="34" charset="0"/>
              </a:rPr>
              <a:t>polarimetric</a:t>
            </a:r>
            <a:r>
              <a:rPr lang="en-US" altLang="ko-KR" sz="1600" dirty="0" smtClean="0">
                <a:solidFill>
                  <a:srgbClr val="0D18F3"/>
                </a:solidFill>
                <a:latin typeface="Arial" pitchFamily="34" charset="0"/>
                <a:cs typeface="Arial" pitchFamily="34" charset="0"/>
              </a:rPr>
              <a:t> radar, a 2D-video </a:t>
            </a:r>
            <a:r>
              <a:rPr lang="en-US" altLang="ko-KR" sz="1600" dirty="0" err="1" smtClean="0">
                <a:solidFill>
                  <a:srgbClr val="0D18F3"/>
                </a:solidFill>
                <a:latin typeface="Arial" pitchFamily="34" charset="0"/>
                <a:cs typeface="Arial" pitchFamily="34" charset="0"/>
              </a:rPr>
              <a:t>disdrometer</a:t>
            </a:r>
            <a:r>
              <a:rPr lang="en-US" altLang="ko-KR" sz="1600" dirty="0" smtClean="0">
                <a:solidFill>
                  <a:srgbClr val="0D18F3"/>
                </a:solidFill>
                <a:latin typeface="Arial" pitchFamily="34" charset="0"/>
                <a:cs typeface="Arial" pitchFamily="34" charset="0"/>
              </a:rPr>
              <a:t> (2DVD), and a 400 MHz wind profiler </a:t>
            </a:r>
            <a:r>
              <a:rPr lang="en-US" altLang="ko-KR" sz="1600" dirty="0" smtClean="0">
                <a:latin typeface="Arial" pitchFamily="34" charset="0"/>
                <a:cs typeface="Arial" pitchFamily="34" charset="0"/>
              </a:rPr>
              <a:t>during a passage of a </a:t>
            </a:r>
            <a:r>
              <a:rPr lang="en-US" altLang="ko-KR" sz="1600" dirty="0" err="1" smtClean="0">
                <a:latin typeface="Arial" pitchFamily="34" charset="0"/>
                <a:cs typeface="Arial" pitchFamily="34" charset="0"/>
              </a:rPr>
              <a:t>Baiu</a:t>
            </a:r>
            <a:r>
              <a:rPr lang="en-US" altLang="ko-KR" sz="1600" dirty="0" smtClean="0">
                <a:latin typeface="Arial" pitchFamily="34" charset="0"/>
                <a:cs typeface="Arial" pitchFamily="34" charset="0"/>
              </a:rPr>
              <a:t> front in Okinawa, Japan and indicated that the </a:t>
            </a:r>
            <a:r>
              <a:rPr lang="en-US" altLang="ko-KR" sz="1600" i="1" dirty="0" smtClean="0">
                <a:latin typeface="Arial" pitchFamily="34" charset="0"/>
                <a:cs typeface="Arial" pitchFamily="34" charset="0"/>
              </a:rPr>
              <a:t>D</a:t>
            </a:r>
            <a:r>
              <a:rPr lang="en-US" altLang="ko-KR" sz="1600" i="1" baseline="-25000" dirty="0" smtClean="0">
                <a:latin typeface="Arial" pitchFamily="34" charset="0"/>
                <a:cs typeface="Arial" pitchFamily="34" charset="0"/>
              </a:rPr>
              <a:t>o</a:t>
            </a:r>
            <a:r>
              <a:rPr lang="en-US" altLang="ko-KR" sz="1600" dirty="0" smtClean="0">
                <a:latin typeface="Arial" pitchFamily="34" charset="0"/>
                <a:cs typeface="Arial" pitchFamily="34" charset="0"/>
              </a:rPr>
              <a:t> and </a:t>
            </a:r>
            <a:r>
              <a:rPr lang="en-US" altLang="ko-KR" sz="1600" i="1" dirty="0" smtClean="0">
                <a:latin typeface="Arial" pitchFamily="34" charset="0"/>
                <a:cs typeface="Arial" pitchFamily="34" charset="0"/>
              </a:rPr>
              <a:t>R</a:t>
            </a:r>
            <a:r>
              <a:rPr lang="en-US" altLang="ko-KR" sz="1600" dirty="0" smtClean="0">
                <a:latin typeface="Arial" pitchFamily="34" charset="0"/>
                <a:cs typeface="Arial" pitchFamily="34" charset="0"/>
              </a:rPr>
              <a:t> retrievals from the 400 MHz profiler were in better agreement with those from 2DVD in a </a:t>
            </a:r>
            <a:r>
              <a:rPr lang="en-US" altLang="ko-KR" sz="1600" dirty="0" err="1" smtClean="0">
                <a:latin typeface="Arial" pitchFamily="34" charset="0"/>
                <a:cs typeface="Arial" pitchFamily="34" charset="0"/>
              </a:rPr>
              <a:t>stratiform</a:t>
            </a:r>
            <a:r>
              <a:rPr lang="en-US" altLang="ko-KR" sz="1600" dirty="0" smtClean="0">
                <a:latin typeface="Arial" pitchFamily="34" charset="0"/>
                <a:cs typeface="Arial" pitchFamily="34" charset="0"/>
              </a:rPr>
              <a:t> rain period than in a convective period. </a:t>
            </a:r>
          </a:p>
        </p:txBody>
      </p:sp>
      <p:sp>
        <p:nvSpPr>
          <p:cNvPr id="6" name="슬라이드 번호 개체 틀 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3</a:t>
            </a:fld>
            <a:endParaRPr lang="ko-KR" altLang="en-US" dirty="0">
              <a:solidFill>
                <a:prstClr val="black">
                  <a:tint val="75000"/>
                </a:prstClr>
              </a:solidFill>
            </a:endParaRPr>
          </a:p>
        </p:txBody>
      </p:sp>
      <p:sp>
        <p:nvSpPr>
          <p:cNvPr id="8" name="직사각형 7"/>
          <p:cNvSpPr/>
          <p:nvPr/>
        </p:nvSpPr>
        <p:spPr>
          <a:xfrm>
            <a:off x="0" y="6741368"/>
            <a:ext cx="9144000" cy="116632"/>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107504" y="44624"/>
            <a:ext cx="8928992" cy="646331"/>
          </a:xfrm>
          <a:prstGeom prst="rect">
            <a:avLst/>
          </a:prstGeom>
          <a:noFill/>
        </p:spPr>
        <p:txBody>
          <a:bodyPr wrap="square" rtlCol="0">
            <a:spAutoFit/>
          </a:bodyPr>
          <a:lstStyle/>
          <a:p>
            <a:pPr algn="ctr"/>
            <a:r>
              <a:rPr lang="en-US" altLang="ko-KR" sz="3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Backgrounds (1)</a:t>
            </a:r>
            <a:endParaRPr lang="ko-KR" altLang="en-US" sz="36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0966" name="Picture 6" descr="http://mis.inf.kma.go.kr/DATA/SAT/COMS/IMG/201208/27/coms_mi_le1b_wv_k_201208272000.thn.png"/>
          <p:cNvPicPr>
            <a:picLocks noChangeAspect="1" noChangeArrowheads="1"/>
          </p:cNvPicPr>
          <p:nvPr/>
        </p:nvPicPr>
        <p:blipFill>
          <a:blip r:embed="rId4" cstate="print"/>
          <a:srcRect l="3691" t="11073" r="3691" b="7382"/>
          <a:stretch>
            <a:fillRect/>
          </a:stretch>
        </p:blipFill>
        <p:spPr bwMode="auto">
          <a:xfrm>
            <a:off x="4532483" y="1493580"/>
            <a:ext cx="3412142" cy="3004089"/>
          </a:xfrm>
          <a:prstGeom prst="rect">
            <a:avLst/>
          </a:prstGeom>
          <a:noFill/>
        </p:spPr>
      </p:pic>
      <p:sp>
        <p:nvSpPr>
          <p:cNvPr id="8" name="TextBox 7"/>
          <p:cNvSpPr txBox="1"/>
          <p:nvPr/>
        </p:nvSpPr>
        <p:spPr>
          <a:xfrm>
            <a:off x="755576" y="4869160"/>
            <a:ext cx="7920880" cy="1144929"/>
          </a:xfrm>
          <a:prstGeom prst="rect">
            <a:avLst/>
          </a:prstGeom>
          <a:noFill/>
        </p:spPr>
        <p:txBody>
          <a:bodyPr wrap="square" rtlCol="0">
            <a:spAutoFit/>
          </a:bodyPr>
          <a:lstStyle/>
          <a:p>
            <a:pPr>
              <a:lnSpc>
                <a:spcPct val="60000"/>
              </a:lnSpc>
              <a:buClr>
                <a:srgbClr val="00B050"/>
              </a:buClr>
              <a:buFont typeface="Wingdings" pitchFamily="2" charset="2"/>
              <a:buChar char="§"/>
            </a:pPr>
            <a:endParaRPr lang="en-US" altLang="ko-KR" sz="1400" dirty="0" smtClean="0">
              <a:latin typeface="Arial" pitchFamily="34" charset="0"/>
              <a:cs typeface="Arial" pitchFamily="34" charset="0"/>
            </a:endParaRPr>
          </a:p>
          <a:p>
            <a:pPr>
              <a:buClr>
                <a:srgbClr val="00B050"/>
              </a:buClr>
              <a:buFont typeface="Wingdings" pitchFamily="2" charset="2"/>
              <a:buChar char="§"/>
            </a:pPr>
            <a:r>
              <a:rPr lang="en-US" altLang="ko-KR" sz="1400" dirty="0" smtClean="0">
                <a:latin typeface="Arial" pitchFamily="34" charset="0"/>
                <a:cs typeface="Arial" pitchFamily="34" charset="0"/>
              </a:rPr>
              <a:t> </a:t>
            </a:r>
            <a:r>
              <a:rPr lang="en-US" altLang="ko-KR" sz="1500" dirty="0" smtClean="0">
                <a:latin typeface="Arial" pitchFamily="34" charset="0"/>
                <a:cs typeface="Arial" pitchFamily="34" charset="0"/>
              </a:rPr>
              <a:t>The wide </a:t>
            </a:r>
            <a:r>
              <a:rPr lang="en-US" altLang="ko-KR" sz="1500" dirty="0" err="1" smtClean="0">
                <a:latin typeface="Arial" pitchFamily="34" charset="0"/>
                <a:cs typeface="Arial" pitchFamily="34" charset="0"/>
              </a:rPr>
              <a:t>rainband</a:t>
            </a:r>
            <a:r>
              <a:rPr lang="en-US" altLang="ko-KR" sz="1500" dirty="0" smtClean="0">
                <a:latin typeface="Arial" pitchFamily="34" charset="0"/>
                <a:cs typeface="Arial" pitchFamily="34" charset="0"/>
              </a:rPr>
              <a:t> of Typhoon </a:t>
            </a:r>
            <a:r>
              <a:rPr lang="en-US" altLang="ko-KR" sz="1500" dirty="0" err="1" smtClean="0">
                <a:latin typeface="Arial" pitchFamily="34" charset="0"/>
                <a:cs typeface="Arial" pitchFamily="34" charset="0"/>
              </a:rPr>
              <a:t>Bolaven</a:t>
            </a:r>
            <a:r>
              <a:rPr lang="en-US" altLang="ko-KR" sz="1500" dirty="0" smtClean="0">
                <a:latin typeface="Arial" pitchFamily="34" charset="0"/>
                <a:cs typeface="Arial" pitchFamily="34" charset="0"/>
              </a:rPr>
              <a:t> was observed by the wind profiler at NCIO from 0800 UTC 27 August.  (Analysis period: ~8 hrs)</a:t>
            </a:r>
          </a:p>
          <a:p>
            <a:pPr>
              <a:buClr>
                <a:srgbClr val="00B050"/>
              </a:buClr>
              <a:buFont typeface="Wingdings" pitchFamily="2" charset="2"/>
              <a:buChar char="§"/>
            </a:pPr>
            <a:endParaRPr lang="en-US" altLang="ko-KR" sz="1500" dirty="0" smtClean="0">
              <a:latin typeface="Arial" pitchFamily="34" charset="0"/>
              <a:cs typeface="Arial" pitchFamily="34" charset="0"/>
            </a:endParaRPr>
          </a:p>
          <a:p>
            <a:pPr>
              <a:buClr>
                <a:srgbClr val="00B050"/>
              </a:buClr>
              <a:buFont typeface="Wingdings" pitchFamily="2" charset="2"/>
              <a:buChar char="§"/>
            </a:pPr>
            <a:r>
              <a:rPr lang="en-US" altLang="ko-KR" sz="1500" dirty="0" smtClean="0">
                <a:latin typeface="Arial" pitchFamily="34" charset="0"/>
                <a:cs typeface="Arial" pitchFamily="34" charset="0"/>
              </a:rPr>
              <a:t> At around this time, </a:t>
            </a:r>
            <a:r>
              <a:rPr lang="en-US" altLang="ko-KR" sz="1500" dirty="0" err="1" smtClean="0">
                <a:latin typeface="Arial" pitchFamily="34" charset="0"/>
                <a:cs typeface="Arial" pitchFamily="34" charset="0"/>
              </a:rPr>
              <a:t>Bolaven</a:t>
            </a:r>
            <a:r>
              <a:rPr lang="en-US" altLang="ko-KR" sz="1500" dirty="0" smtClean="0">
                <a:latin typeface="Arial" pitchFamily="34" charset="0"/>
                <a:cs typeface="Arial" pitchFamily="34" charset="0"/>
              </a:rPr>
              <a:t> showed a broken </a:t>
            </a:r>
            <a:r>
              <a:rPr lang="en-US" altLang="ko-KR" sz="1500" dirty="0" err="1" smtClean="0">
                <a:latin typeface="Arial" pitchFamily="34" charset="0"/>
                <a:cs typeface="Arial" pitchFamily="34" charset="0"/>
              </a:rPr>
              <a:t>eyewall</a:t>
            </a:r>
            <a:r>
              <a:rPr lang="en-US" altLang="ko-KR" sz="1500" dirty="0" smtClean="0">
                <a:latin typeface="Arial" pitchFamily="34" charset="0"/>
                <a:cs typeface="Arial" pitchFamily="34" charset="0"/>
              </a:rPr>
              <a:t> structure in a weakening stage. </a:t>
            </a:r>
            <a:endParaRPr lang="en-US" altLang="ko-KR" sz="1500" dirty="0" smtClean="0">
              <a:latin typeface="Times New Roman" pitchFamily="18" charset="0"/>
              <a:cs typeface="Times New Roman" pitchFamily="18" charset="0"/>
            </a:endParaRPr>
          </a:p>
        </p:txBody>
      </p:sp>
      <p:pic>
        <p:nvPicPr>
          <p:cNvPr id="40963" name="Picture 3" descr="G:\RTKO63_201208290700]15_ko.png"/>
          <p:cNvPicPr>
            <a:picLocks noChangeAspect="1" noChangeArrowheads="1"/>
          </p:cNvPicPr>
          <p:nvPr/>
        </p:nvPicPr>
        <p:blipFill>
          <a:blip r:embed="rId5" cstate="print"/>
          <a:srcRect l="1080" t="8932" r="39949" b="21987"/>
          <a:stretch>
            <a:fillRect/>
          </a:stretch>
        </p:blipFill>
        <p:spPr bwMode="auto">
          <a:xfrm>
            <a:off x="914068" y="1508559"/>
            <a:ext cx="3480036" cy="2958438"/>
          </a:xfrm>
          <a:prstGeom prst="rect">
            <a:avLst/>
          </a:prstGeom>
          <a:noFill/>
          <a:ln w="19050">
            <a:solidFill>
              <a:schemeClr val="tx1"/>
            </a:solidFill>
          </a:ln>
        </p:spPr>
      </p:pic>
      <p:sp>
        <p:nvSpPr>
          <p:cNvPr id="33" name="TextBox 32"/>
          <p:cNvSpPr txBox="1"/>
          <p:nvPr/>
        </p:nvSpPr>
        <p:spPr>
          <a:xfrm>
            <a:off x="35496" y="52055"/>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Typhoon </a:t>
            </a:r>
            <a:r>
              <a:rPr lang="en-US" altLang="ko-KR" sz="35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Bolaven</a:t>
            </a: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(2012)</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5" name="TextBox 34"/>
          <p:cNvSpPr txBox="1"/>
          <p:nvPr/>
        </p:nvSpPr>
        <p:spPr>
          <a:xfrm>
            <a:off x="8277216" y="2396470"/>
            <a:ext cx="753732" cy="353943"/>
          </a:xfrm>
          <a:prstGeom prst="rect">
            <a:avLst/>
          </a:prstGeom>
          <a:solidFill>
            <a:srgbClr val="FFFF00"/>
          </a:solidFill>
          <a:ln>
            <a:solidFill>
              <a:schemeClr val="tx1"/>
            </a:solidFill>
          </a:ln>
        </p:spPr>
        <p:txBody>
          <a:bodyPr wrap="none" rtlCol="0">
            <a:spAutoFit/>
          </a:bodyPr>
          <a:lstStyle/>
          <a:p>
            <a:r>
              <a:rPr lang="en-US" altLang="ko-KR" sz="1700" b="1" dirty="0" smtClean="0">
                <a:latin typeface="Times New Roman" pitchFamily="18" charset="0"/>
                <a:cs typeface="Times New Roman" pitchFamily="18" charset="0"/>
              </a:rPr>
              <a:t>NCIO</a:t>
            </a:r>
          </a:p>
        </p:txBody>
      </p:sp>
      <p:cxnSp>
        <p:nvCxnSpPr>
          <p:cNvPr id="36" name="직선 화살표 연결선 35"/>
          <p:cNvCxnSpPr/>
          <p:nvPr/>
        </p:nvCxnSpPr>
        <p:spPr>
          <a:xfrm flipV="1">
            <a:off x="6349962" y="2582883"/>
            <a:ext cx="1885576" cy="9381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타원 36"/>
          <p:cNvSpPr/>
          <p:nvPr/>
        </p:nvSpPr>
        <p:spPr>
          <a:xfrm>
            <a:off x="6260044" y="3522614"/>
            <a:ext cx="60133" cy="6013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TextBox 41"/>
          <p:cNvSpPr txBox="1"/>
          <p:nvPr/>
        </p:nvSpPr>
        <p:spPr>
          <a:xfrm>
            <a:off x="1619672" y="1196752"/>
            <a:ext cx="1932709" cy="353943"/>
          </a:xfrm>
          <a:prstGeom prst="rect">
            <a:avLst/>
          </a:prstGeom>
          <a:noFill/>
        </p:spPr>
        <p:txBody>
          <a:bodyPr wrap="none" rtlCol="0">
            <a:spAutoFit/>
          </a:bodyPr>
          <a:lstStyle/>
          <a:p>
            <a:r>
              <a:rPr lang="en-US" altLang="ko-KR" sz="1700" b="1" dirty="0" smtClean="0">
                <a:latin typeface="Arial" pitchFamily="34" charset="0"/>
                <a:cs typeface="Arial" pitchFamily="34" charset="0"/>
              </a:rPr>
              <a:t>Track of </a:t>
            </a:r>
            <a:r>
              <a:rPr lang="en-US" altLang="ko-KR" sz="1700" b="1" dirty="0" err="1" smtClean="0">
                <a:latin typeface="Arial" pitchFamily="34" charset="0"/>
                <a:cs typeface="Arial" pitchFamily="34" charset="0"/>
              </a:rPr>
              <a:t>Bolaven</a:t>
            </a:r>
            <a:endParaRPr lang="ko-KR" altLang="en-US" sz="1700" b="1" dirty="0">
              <a:latin typeface="Arial" pitchFamily="34" charset="0"/>
              <a:cs typeface="Arial" pitchFamily="34" charset="0"/>
            </a:endParaRPr>
          </a:p>
        </p:txBody>
      </p:sp>
      <p:sp>
        <p:nvSpPr>
          <p:cNvPr id="45" name="TextBox 44"/>
          <p:cNvSpPr txBox="1"/>
          <p:nvPr/>
        </p:nvSpPr>
        <p:spPr>
          <a:xfrm>
            <a:off x="4514468" y="1480428"/>
            <a:ext cx="1487330" cy="307777"/>
          </a:xfrm>
          <a:prstGeom prst="rect">
            <a:avLst/>
          </a:prstGeom>
          <a:noFill/>
        </p:spPr>
        <p:txBody>
          <a:bodyPr wrap="none" rtlCol="0">
            <a:spAutoFit/>
          </a:bodyPr>
          <a:lstStyle/>
          <a:p>
            <a:r>
              <a:rPr lang="en-US" altLang="ko-KR" sz="1400" b="1" dirty="0" smtClean="0">
                <a:solidFill>
                  <a:schemeClr val="bg1"/>
                </a:solidFill>
                <a:effectLst>
                  <a:outerShdw blurRad="38100" dist="38100" dir="2700000" algn="tl">
                    <a:srgbClr val="000000">
                      <a:alpha val="43137"/>
                    </a:srgbClr>
                  </a:outerShdw>
                </a:effectLst>
              </a:rPr>
              <a:t>2000 UTC 0827</a:t>
            </a:r>
            <a:endParaRPr lang="ko-KR" altLang="en-US" sz="1400" b="1" dirty="0">
              <a:solidFill>
                <a:schemeClr val="bg1"/>
              </a:solidFill>
              <a:effectLst>
                <a:outerShdw blurRad="38100" dist="38100" dir="2700000" algn="tl">
                  <a:srgbClr val="000000">
                    <a:alpha val="43137"/>
                  </a:srgbClr>
                </a:outerShdw>
              </a:effectLst>
            </a:endParaRPr>
          </a:p>
        </p:txBody>
      </p:sp>
      <p:sp>
        <p:nvSpPr>
          <p:cNvPr id="14" name="슬라이드 번호 개체 틀 13"/>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30</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직사각형 43"/>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6" name="Picture 4" descr="http://mis.inf.kma.go.kr/tmp/rdr/RCM_32_302_0_0_R_2_0000000_0000000_C_E30R_N_S_560_201208272220_0_0_10.png"/>
          <p:cNvPicPr>
            <a:picLocks noChangeAspect="1" noChangeArrowheads="1"/>
          </p:cNvPicPr>
          <p:nvPr/>
        </p:nvPicPr>
        <p:blipFill>
          <a:blip r:embed="rId4" cstate="print"/>
          <a:srcRect/>
          <a:stretch>
            <a:fillRect/>
          </a:stretch>
        </p:blipFill>
        <p:spPr bwMode="auto">
          <a:xfrm>
            <a:off x="3035821" y="925561"/>
            <a:ext cx="3050654" cy="2948283"/>
          </a:xfrm>
          <a:prstGeom prst="rect">
            <a:avLst/>
          </a:prstGeom>
          <a:noFill/>
        </p:spPr>
      </p:pic>
      <p:pic>
        <p:nvPicPr>
          <p:cNvPr id="3078" name="Picture 6" descr="http://mis.inf.kma.go.kr/tmp/rdr/RCM_32_302_0_0_R_2_0000000_0000000_C_E30R_N_S_560_201208272110_0_0_10.png"/>
          <p:cNvPicPr>
            <a:picLocks noChangeAspect="1" noChangeArrowheads="1"/>
          </p:cNvPicPr>
          <p:nvPr/>
        </p:nvPicPr>
        <p:blipFill>
          <a:blip r:embed="rId5" cstate="print"/>
          <a:srcRect/>
          <a:stretch>
            <a:fillRect/>
          </a:stretch>
        </p:blipFill>
        <p:spPr bwMode="auto">
          <a:xfrm>
            <a:off x="30494" y="928612"/>
            <a:ext cx="3046962" cy="2944713"/>
          </a:xfrm>
          <a:prstGeom prst="rect">
            <a:avLst/>
          </a:prstGeom>
          <a:noFill/>
        </p:spPr>
      </p:pic>
      <p:pic>
        <p:nvPicPr>
          <p:cNvPr id="3080" name="Picture 8" descr="http://mis.inf.kma.go.kr/tmp/rdr/RCM_32_302_0_0_R_2_0000000_0000000_C_E30R_N_S_560_201208272330_0_0_10.png"/>
          <p:cNvPicPr>
            <a:picLocks noChangeAspect="1" noChangeArrowheads="1"/>
          </p:cNvPicPr>
          <p:nvPr/>
        </p:nvPicPr>
        <p:blipFill>
          <a:blip r:embed="rId6" cstate="print"/>
          <a:srcRect/>
          <a:stretch>
            <a:fillRect/>
          </a:stretch>
        </p:blipFill>
        <p:spPr bwMode="auto">
          <a:xfrm>
            <a:off x="6098222" y="928613"/>
            <a:ext cx="3045778" cy="2943572"/>
          </a:xfrm>
          <a:prstGeom prst="rect">
            <a:avLst/>
          </a:prstGeom>
          <a:noFill/>
        </p:spPr>
      </p:pic>
      <p:pic>
        <p:nvPicPr>
          <p:cNvPr id="9218" name="Picture 2" descr="C:\Documents and Settings\june\바탕 화면\학회&amp;워크샾&amp;세미나\대외\2012-THORPEX\timeheight_ref.tif"/>
          <p:cNvPicPr>
            <a:picLocks noChangeAspect="1" noChangeArrowheads="1"/>
          </p:cNvPicPr>
          <p:nvPr/>
        </p:nvPicPr>
        <p:blipFill>
          <a:blip r:embed="rId7" cstate="print"/>
          <a:srcRect/>
          <a:stretch>
            <a:fillRect/>
          </a:stretch>
        </p:blipFill>
        <p:spPr bwMode="auto">
          <a:xfrm>
            <a:off x="1403648" y="4457005"/>
            <a:ext cx="6280858" cy="2232248"/>
          </a:xfrm>
          <a:prstGeom prst="rect">
            <a:avLst/>
          </a:prstGeom>
          <a:noFill/>
        </p:spPr>
      </p:pic>
      <p:cxnSp>
        <p:nvCxnSpPr>
          <p:cNvPr id="11" name="직선 연결선 10"/>
          <p:cNvCxnSpPr/>
          <p:nvPr/>
        </p:nvCxnSpPr>
        <p:spPr>
          <a:xfrm>
            <a:off x="3707904" y="4673029"/>
            <a:ext cx="0" cy="15121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a:off x="4224396" y="4666387"/>
            <a:ext cx="0" cy="15121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직선 연결선 12"/>
          <p:cNvCxnSpPr/>
          <p:nvPr/>
        </p:nvCxnSpPr>
        <p:spPr>
          <a:xfrm>
            <a:off x="4816185" y="4678479"/>
            <a:ext cx="0" cy="15121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그룹 29"/>
          <p:cNvGrpSpPr/>
          <p:nvPr/>
        </p:nvGrpSpPr>
        <p:grpSpPr>
          <a:xfrm>
            <a:off x="1070992" y="3673500"/>
            <a:ext cx="92144" cy="225651"/>
            <a:chOff x="1547664" y="3862388"/>
            <a:chExt cx="92144" cy="225651"/>
          </a:xfrm>
        </p:grpSpPr>
        <p:sp>
          <p:nvSpPr>
            <p:cNvPr id="15" name="타원 14"/>
            <p:cNvSpPr/>
            <p:nvPr/>
          </p:nvSpPr>
          <p:spPr bwMode="auto">
            <a:xfrm>
              <a:off x="1547664" y="3931414"/>
              <a:ext cx="92144" cy="88549"/>
            </a:xfrm>
            <a:prstGeom prst="ellipse">
              <a:avLst/>
            </a:prstGeom>
            <a:noFill/>
            <a:ln w="28575" cap="flat" cmpd="sng" algn="ctr">
              <a:solidFill>
                <a:schemeClr val="tx1"/>
              </a:solidFill>
              <a:prstDash val="solid"/>
              <a:miter lim="800000"/>
              <a:headEnd/>
              <a:tailEnd/>
            </a:ln>
            <a:effectLst/>
          </p:spPr>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1" hangingPunct="0">
                <a:lnSpc>
                  <a:spcPct val="100000"/>
                </a:lnSpc>
                <a:spcBef>
                  <a:spcPct val="50000"/>
                </a:spcBef>
                <a:spcAft>
                  <a:spcPct val="0"/>
                </a:spcAft>
                <a:buClrTx/>
                <a:buSzTx/>
                <a:buFontTx/>
                <a:buNone/>
                <a:tabLst/>
              </a:pPr>
              <a:endParaRPr kumimoji="0" lang="ko-KR" altLang="en-US" sz="1600" b="1" i="0" u="none" strike="noStrike" cap="none" normalizeH="0" baseline="0" dirty="0" smtClean="0">
                <a:ln>
                  <a:noFill/>
                </a:ln>
                <a:solidFill>
                  <a:srgbClr val="000000"/>
                </a:solidFill>
                <a:latin typeface="나눔고딕 Bold" pitchFamily="50" charset="-127"/>
                <a:ea typeface="나눔고딕 Bold" pitchFamily="50" charset="-127"/>
              </a:endParaRPr>
            </a:p>
          </p:txBody>
        </p:sp>
        <p:sp>
          <p:nvSpPr>
            <p:cNvPr id="16" name="자유형 15"/>
            <p:cNvSpPr/>
            <p:nvPr/>
          </p:nvSpPr>
          <p:spPr bwMode="auto">
            <a:xfrm rot="431333">
              <a:off x="1550336" y="3862388"/>
              <a:ext cx="52975" cy="120218"/>
            </a:xfrm>
            <a:custGeom>
              <a:avLst/>
              <a:gdLst>
                <a:gd name="connsiteX0" fmla="*/ 4948 w 248392"/>
                <a:gd name="connsiteY0" fmla="*/ 676894 h 676894"/>
                <a:gd name="connsiteX1" fmla="*/ 40574 w 248392"/>
                <a:gd name="connsiteY1" fmla="*/ 285008 h 676894"/>
                <a:gd name="connsiteX2" fmla="*/ 248392 w 248392"/>
                <a:gd name="connsiteY2" fmla="*/ 0 h 676894"/>
              </a:gdLst>
              <a:ahLst/>
              <a:cxnLst>
                <a:cxn ang="0">
                  <a:pos x="connsiteX0" y="connsiteY0"/>
                </a:cxn>
                <a:cxn ang="0">
                  <a:pos x="connsiteX1" y="connsiteY1"/>
                </a:cxn>
                <a:cxn ang="0">
                  <a:pos x="connsiteX2" y="connsiteY2"/>
                </a:cxn>
              </a:cxnLst>
              <a:rect l="l" t="t" r="r" b="b"/>
              <a:pathLst>
                <a:path w="248392" h="676894">
                  <a:moveTo>
                    <a:pt x="4948" y="676894"/>
                  </a:moveTo>
                  <a:cubicBezTo>
                    <a:pt x="2474" y="537359"/>
                    <a:pt x="0" y="397824"/>
                    <a:pt x="40574" y="285008"/>
                  </a:cubicBezTo>
                  <a:cubicBezTo>
                    <a:pt x="81148" y="172192"/>
                    <a:pt x="164770" y="86096"/>
                    <a:pt x="248392" y="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1" hangingPunct="1">
                <a:lnSpc>
                  <a:spcPct val="100000"/>
                </a:lnSpc>
                <a:spcBef>
                  <a:spcPct val="50000"/>
                </a:spcBef>
                <a:spcAft>
                  <a:spcPct val="0"/>
                </a:spcAft>
                <a:buClrTx/>
                <a:buSzTx/>
                <a:buFontTx/>
                <a:buNone/>
                <a:tabLst/>
              </a:pPr>
              <a:endParaRPr kumimoji="0" lang="ko-KR" altLang="en-US" sz="3600" b="1" i="0" u="none" strike="noStrike" cap="none" normalizeH="0" baseline="0" dirty="0" smtClean="0">
                <a:ln>
                  <a:noFill/>
                </a:ln>
                <a:effectLst/>
                <a:latin typeface="굴림" pitchFamily="50" charset="-127"/>
                <a:ea typeface="굴림" pitchFamily="50" charset="-127"/>
              </a:endParaRPr>
            </a:p>
          </p:txBody>
        </p:sp>
        <p:sp>
          <p:nvSpPr>
            <p:cNvPr id="17" name="자유형 16"/>
            <p:cNvSpPr/>
            <p:nvPr/>
          </p:nvSpPr>
          <p:spPr bwMode="auto">
            <a:xfrm rot="11371708">
              <a:off x="1581066" y="3967821"/>
              <a:ext cx="52975" cy="120218"/>
            </a:xfrm>
            <a:custGeom>
              <a:avLst/>
              <a:gdLst>
                <a:gd name="connsiteX0" fmla="*/ 4948 w 248392"/>
                <a:gd name="connsiteY0" fmla="*/ 676894 h 676894"/>
                <a:gd name="connsiteX1" fmla="*/ 40574 w 248392"/>
                <a:gd name="connsiteY1" fmla="*/ 285008 h 676894"/>
                <a:gd name="connsiteX2" fmla="*/ 248392 w 248392"/>
                <a:gd name="connsiteY2" fmla="*/ 0 h 676894"/>
              </a:gdLst>
              <a:ahLst/>
              <a:cxnLst>
                <a:cxn ang="0">
                  <a:pos x="connsiteX0" y="connsiteY0"/>
                </a:cxn>
                <a:cxn ang="0">
                  <a:pos x="connsiteX1" y="connsiteY1"/>
                </a:cxn>
                <a:cxn ang="0">
                  <a:pos x="connsiteX2" y="connsiteY2"/>
                </a:cxn>
              </a:cxnLst>
              <a:rect l="l" t="t" r="r" b="b"/>
              <a:pathLst>
                <a:path w="248392" h="676894">
                  <a:moveTo>
                    <a:pt x="4948" y="676894"/>
                  </a:moveTo>
                  <a:cubicBezTo>
                    <a:pt x="2474" y="537359"/>
                    <a:pt x="0" y="397824"/>
                    <a:pt x="40574" y="285008"/>
                  </a:cubicBezTo>
                  <a:cubicBezTo>
                    <a:pt x="81148" y="172192"/>
                    <a:pt x="164770" y="86096"/>
                    <a:pt x="248392" y="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1" hangingPunct="1">
                <a:lnSpc>
                  <a:spcPct val="100000"/>
                </a:lnSpc>
                <a:spcBef>
                  <a:spcPct val="50000"/>
                </a:spcBef>
                <a:spcAft>
                  <a:spcPct val="0"/>
                </a:spcAft>
                <a:buClrTx/>
                <a:buSzTx/>
                <a:buFontTx/>
                <a:buNone/>
                <a:tabLst/>
              </a:pPr>
              <a:endParaRPr kumimoji="0" lang="ko-KR" altLang="en-US" sz="3600" b="1" i="0" u="none" strike="noStrike" cap="none" normalizeH="0" baseline="0" dirty="0" smtClean="0">
                <a:ln>
                  <a:noFill/>
                </a:ln>
                <a:solidFill>
                  <a:srgbClr val="000000"/>
                </a:solidFill>
                <a:effectLst/>
                <a:latin typeface="굴림" pitchFamily="50" charset="-127"/>
                <a:ea typeface="굴림" pitchFamily="50" charset="-127"/>
              </a:endParaRPr>
            </a:p>
          </p:txBody>
        </p:sp>
      </p:grpSp>
      <p:sp>
        <p:nvSpPr>
          <p:cNvPr id="26" name="TextBox 25"/>
          <p:cNvSpPr txBox="1"/>
          <p:nvPr/>
        </p:nvSpPr>
        <p:spPr>
          <a:xfrm>
            <a:off x="107504" y="4159681"/>
            <a:ext cx="1516441" cy="369332"/>
          </a:xfrm>
          <a:prstGeom prst="rect">
            <a:avLst/>
          </a:prstGeom>
          <a:noFill/>
        </p:spPr>
        <p:txBody>
          <a:bodyPr wrap="none" rtlCol="0">
            <a:spAutoFit/>
          </a:bodyPr>
          <a:lstStyle/>
          <a:p>
            <a:r>
              <a:rPr lang="en-US" altLang="ko-KR" b="1" dirty="0" smtClean="0">
                <a:latin typeface="Times New Roman" pitchFamily="18" charset="0"/>
                <a:cs typeface="Times New Roman" pitchFamily="18" charset="0"/>
              </a:rPr>
              <a:t>Vortex center</a:t>
            </a:r>
            <a:endParaRPr lang="ko-KR" altLang="en-US" b="1" dirty="0">
              <a:latin typeface="Times New Roman" pitchFamily="18" charset="0"/>
              <a:cs typeface="Times New Roman" pitchFamily="18" charset="0"/>
            </a:endParaRPr>
          </a:p>
        </p:txBody>
      </p:sp>
      <p:cxnSp>
        <p:nvCxnSpPr>
          <p:cNvPr id="27" name="직선 화살표 연결선 26"/>
          <p:cNvCxnSpPr/>
          <p:nvPr/>
        </p:nvCxnSpPr>
        <p:spPr>
          <a:xfrm flipV="1">
            <a:off x="848197" y="3887614"/>
            <a:ext cx="194791" cy="3200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1" name="그룹 30"/>
          <p:cNvGrpSpPr/>
          <p:nvPr/>
        </p:nvGrpSpPr>
        <p:grpSpPr>
          <a:xfrm>
            <a:off x="4118422" y="3553867"/>
            <a:ext cx="92144" cy="225651"/>
            <a:chOff x="1547664" y="3862388"/>
            <a:chExt cx="92144" cy="225651"/>
          </a:xfrm>
        </p:grpSpPr>
        <p:sp>
          <p:nvSpPr>
            <p:cNvPr id="32" name="타원 31"/>
            <p:cNvSpPr/>
            <p:nvPr/>
          </p:nvSpPr>
          <p:spPr bwMode="auto">
            <a:xfrm>
              <a:off x="1547664" y="3931414"/>
              <a:ext cx="92144" cy="88549"/>
            </a:xfrm>
            <a:prstGeom prst="ellipse">
              <a:avLst/>
            </a:prstGeom>
            <a:noFill/>
            <a:ln w="28575" cap="flat" cmpd="sng" algn="ctr">
              <a:solidFill>
                <a:schemeClr val="tx1"/>
              </a:solidFill>
              <a:prstDash val="solid"/>
              <a:miter lim="800000"/>
              <a:headEnd/>
              <a:tailEnd/>
            </a:ln>
            <a:effectLst/>
          </p:spPr>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1" hangingPunct="0">
                <a:lnSpc>
                  <a:spcPct val="100000"/>
                </a:lnSpc>
                <a:spcBef>
                  <a:spcPct val="50000"/>
                </a:spcBef>
                <a:spcAft>
                  <a:spcPct val="0"/>
                </a:spcAft>
                <a:buClrTx/>
                <a:buSzTx/>
                <a:buFontTx/>
                <a:buNone/>
                <a:tabLst/>
              </a:pPr>
              <a:endParaRPr kumimoji="0" lang="ko-KR" altLang="en-US" sz="1600" b="1" i="0" u="none" strike="noStrike" cap="none" normalizeH="0" baseline="0" dirty="0" smtClean="0">
                <a:ln>
                  <a:noFill/>
                </a:ln>
                <a:solidFill>
                  <a:srgbClr val="000000"/>
                </a:solidFill>
                <a:latin typeface="나눔고딕 Bold" pitchFamily="50" charset="-127"/>
                <a:ea typeface="나눔고딕 Bold" pitchFamily="50" charset="-127"/>
              </a:endParaRPr>
            </a:p>
          </p:txBody>
        </p:sp>
        <p:sp>
          <p:nvSpPr>
            <p:cNvPr id="33" name="자유형 32"/>
            <p:cNvSpPr/>
            <p:nvPr/>
          </p:nvSpPr>
          <p:spPr bwMode="auto">
            <a:xfrm rot="431333">
              <a:off x="1550336" y="3862388"/>
              <a:ext cx="52975" cy="120218"/>
            </a:xfrm>
            <a:custGeom>
              <a:avLst/>
              <a:gdLst>
                <a:gd name="connsiteX0" fmla="*/ 4948 w 248392"/>
                <a:gd name="connsiteY0" fmla="*/ 676894 h 676894"/>
                <a:gd name="connsiteX1" fmla="*/ 40574 w 248392"/>
                <a:gd name="connsiteY1" fmla="*/ 285008 h 676894"/>
                <a:gd name="connsiteX2" fmla="*/ 248392 w 248392"/>
                <a:gd name="connsiteY2" fmla="*/ 0 h 676894"/>
              </a:gdLst>
              <a:ahLst/>
              <a:cxnLst>
                <a:cxn ang="0">
                  <a:pos x="connsiteX0" y="connsiteY0"/>
                </a:cxn>
                <a:cxn ang="0">
                  <a:pos x="connsiteX1" y="connsiteY1"/>
                </a:cxn>
                <a:cxn ang="0">
                  <a:pos x="connsiteX2" y="connsiteY2"/>
                </a:cxn>
              </a:cxnLst>
              <a:rect l="l" t="t" r="r" b="b"/>
              <a:pathLst>
                <a:path w="248392" h="676894">
                  <a:moveTo>
                    <a:pt x="4948" y="676894"/>
                  </a:moveTo>
                  <a:cubicBezTo>
                    <a:pt x="2474" y="537359"/>
                    <a:pt x="0" y="397824"/>
                    <a:pt x="40574" y="285008"/>
                  </a:cubicBezTo>
                  <a:cubicBezTo>
                    <a:pt x="81148" y="172192"/>
                    <a:pt x="164770" y="86096"/>
                    <a:pt x="248392" y="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1" hangingPunct="1">
                <a:lnSpc>
                  <a:spcPct val="100000"/>
                </a:lnSpc>
                <a:spcBef>
                  <a:spcPct val="50000"/>
                </a:spcBef>
                <a:spcAft>
                  <a:spcPct val="0"/>
                </a:spcAft>
                <a:buClrTx/>
                <a:buSzTx/>
                <a:buFontTx/>
                <a:buNone/>
                <a:tabLst/>
              </a:pPr>
              <a:endParaRPr kumimoji="0" lang="ko-KR" altLang="en-US" sz="3600" b="1" i="0" u="none" strike="noStrike" cap="none" normalizeH="0" baseline="0" dirty="0" smtClean="0">
                <a:ln>
                  <a:noFill/>
                </a:ln>
                <a:effectLst/>
                <a:latin typeface="굴림" pitchFamily="50" charset="-127"/>
                <a:ea typeface="굴림" pitchFamily="50" charset="-127"/>
              </a:endParaRPr>
            </a:p>
          </p:txBody>
        </p:sp>
        <p:sp>
          <p:nvSpPr>
            <p:cNvPr id="34" name="자유형 33"/>
            <p:cNvSpPr/>
            <p:nvPr/>
          </p:nvSpPr>
          <p:spPr bwMode="auto">
            <a:xfrm rot="11371708">
              <a:off x="1581066" y="3967821"/>
              <a:ext cx="52975" cy="120218"/>
            </a:xfrm>
            <a:custGeom>
              <a:avLst/>
              <a:gdLst>
                <a:gd name="connsiteX0" fmla="*/ 4948 w 248392"/>
                <a:gd name="connsiteY0" fmla="*/ 676894 h 676894"/>
                <a:gd name="connsiteX1" fmla="*/ 40574 w 248392"/>
                <a:gd name="connsiteY1" fmla="*/ 285008 h 676894"/>
                <a:gd name="connsiteX2" fmla="*/ 248392 w 248392"/>
                <a:gd name="connsiteY2" fmla="*/ 0 h 676894"/>
              </a:gdLst>
              <a:ahLst/>
              <a:cxnLst>
                <a:cxn ang="0">
                  <a:pos x="connsiteX0" y="connsiteY0"/>
                </a:cxn>
                <a:cxn ang="0">
                  <a:pos x="connsiteX1" y="connsiteY1"/>
                </a:cxn>
                <a:cxn ang="0">
                  <a:pos x="connsiteX2" y="connsiteY2"/>
                </a:cxn>
              </a:cxnLst>
              <a:rect l="l" t="t" r="r" b="b"/>
              <a:pathLst>
                <a:path w="248392" h="676894">
                  <a:moveTo>
                    <a:pt x="4948" y="676894"/>
                  </a:moveTo>
                  <a:cubicBezTo>
                    <a:pt x="2474" y="537359"/>
                    <a:pt x="0" y="397824"/>
                    <a:pt x="40574" y="285008"/>
                  </a:cubicBezTo>
                  <a:cubicBezTo>
                    <a:pt x="81148" y="172192"/>
                    <a:pt x="164770" y="86096"/>
                    <a:pt x="248392" y="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1" hangingPunct="1">
                <a:lnSpc>
                  <a:spcPct val="100000"/>
                </a:lnSpc>
                <a:spcBef>
                  <a:spcPct val="50000"/>
                </a:spcBef>
                <a:spcAft>
                  <a:spcPct val="0"/>
                </a:spcAft>
                <a:buClrTx/>
                <a:buSzTx/>
                <a:buFontTx/>
                <a:buNone/>
                <a:tabLst/>
              </a:pPr>
              <a:endParaRPr kumimoji="0" lang="ko-KR" altLang="en-US" sz="3600" b="1" i="0" u="none" strike="noStrike" cap="none" normalizeH="0" baseline="0" dirty="0" smtClean="0">
                <a:ln>
                  <a:noFill/>
                </a:ln>
                <a:solidFill>
                  <a:srgbClr val="000000"/>
                </a:solidFill>
                <a:effectLst/>
                <a:latin typeface="굴림" pitchFamily="50" charset="-127"/>
                <a:ea typeface="굴림" pitchFamily="50" charset="-127"/>
              </a:endParaRPr>
            </a:p>
          </p:txBody>
        </p:sp>
      </p:grpSp>
      <p:grpSp>
        <p:nvGrpSpPr>
          <p:cNvPr id="35" name="그룹 34"/>
          <p:cNvGrpSpPr/>
          <p:nvPr/>
        </p:nvGrpSpPr>
        <p:grpSpPr>
          <a:xfrm>
            <a:off x="7069460" y="3528914"/>
            <a:ext cx="92144" cy="225651"/>
            <a:chOff x="1547664" y="3862388"/>
            <a:chExt cx="92144" cy="225651"/>
          </a:xfrm>
        </p:grpSpPr>
        <p:sp>
          <p:nvSpPr>
            <p:cNvPr id="36" name="타원 35"/>
            <p:cNvSpPr/>
            <p:nvPr/>
          </p:nvSpPr>
          <p:spPr bwMode="auto">
            <a:xfrm>
              <a:off x="1547664" y="3931414"/>
              <a:ext cx="92144" cy="88549"/>
            </a:xfrm>
            <a:prstGeom prst="ellipse">
              <a:avLst/>
            </a:prstGeom>
            <a:noFill/>
            <a:ln w="28575" cap="flat" cmpd="sng" algn="ctr">
              <a:solidFill>
                <a:schemeClr val="tx1"/>
              </a:solidFill>
              <a:prstDash val="solid"/>
              <a:miter lim="800000"/>
              <a:headEnd/>
              <a:tailEnd/>
            </a:ln>
            <a:effectLst/>
          </p:spPr>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1" hangingPunct="0">
                <a:lnSpc>
                  <a:spcPct val="100000"/>
                </a:lnSpc>
                <a:spcBef>
                  <a:spcPct val="50000"/>
                </a:spcBef>
                <a:spcAft>
                  <a:spcPct val="0"/>
                </a:spcAft>
                <a:buClrTx/>
                <a:buSzTx/>
                <a:buFontTx/>
                <a:buNone/>
                <a:tabLst/>
              </a:pPr>
              <a:endParaRPr kumimoji="0" lang="ko-KR" altLang="en-US" sz="1600" b="1" i="0" u="none" strike="noStrike" cap="none" normalizeH="0" baseline="0" dirty="0" smtClean="0">
                <a:ln>
                  <a:noFill/>
                </a:ln>
                <a:solidFill>
                  <a:srgbClr val="000000"/>
                </a:solidFill>
                <a:latin typeface="나눔고딕 Bold" pitchFamily="50" charset="-127"/>
                <a:ea typeface="나눔고딕 Bold" pitchFamily="50" charset="-127"/>
              </a:endParaRPr>
            </a:p>
          </p:txBody>
        </p:sp>
        <p:sp>
          <p:nvSpPr>
            <p:cNvPr id="37" name="자유형 36"/>
            <p:cNvSpPr/>
            <p:nvPr/>
          </p:nvSpPr>
          <p:spPr bwMode="auto">
            <a:xfrm rot="431333">
              <a:off x="1550336" y="3862388"/>
              <a:ext cx="52975" cy="120218"/>
            </a:xfrm>
            <a:custGeom>
              <a:avLst/>
              <a:gdLst>
                <a:gd name="connsiteX0" fmla="*/ 4948 w 248392"/>
                <a:gd name="connsiteY0" fmla="*/ 676894 h 676894"/>
                <a:gd name="connsiteX1" fmla="*/ 40574 w 248392"/>
                <a:gd name="connsiteY1" fmla="*/ 285008 h 676894"/>
                <a:gd name="connsiteX2" fmla="*/ 248392 w 248392"/>
                <a:gd name="connsiteY2" fmla="*/ 0 h 676894"/>
              </a:gdLst>
              <a:ahLst/>
              <a:cxnLst>
                <a:cxn ang="0">
                  <a:pos x="connsiteX0" y="connsiteY0"/>
                </a:cxn>
                <a:cxn ang="0">
                  <a:pos x="connsiteX1" y="connsiteY1"/>
                </a:cxn>
                <a:cxn ang="0">
                  <a:pos x="connsiteX2" y="connsiteY2"/>
                </a:cxn>
              </a:cxnLst>
              <a:rect l="l" t="t" r="r" b="b"/>
              <a:pathLst>
                <a:path w="248392" h="676894">
                  <a:moveTo>
                    <a:pt x="4948" y="676894"/>
                  </a:moveTo>
                  <a:cubicBezTo>
                    <a:pt x="2474" y="537359"/>
                    <a:pt x="0" y="397824"/>
                    <a:pt x="40574" y="285008"/>
                  </a:cubicBezTo>
                  <a:cubicBezTo>
                    <a:pt x="81148" y="172192"/>
                    <a:pt x="164770" y="86096"/>
                    <a:pt x="248392" y="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1" hangingPunct="1">
                <a:lnSpc>
                  <a:spcPct val="100000"/>
                </a:lnSpc>
                <a:spcBef>
                  <a:spcPct val="50000"/>
                </a:spcBef>
                <a:spcAft>
                  <a:spcPct val="0"/>
                </a:spcAft>
                <a:buClrTx/>
                <a:buSzTx/>
                <a:buFontTx/>
                <a:buNone/>
                <a:tabLst/>
              </a:pPr>
              <a:endParaRPr kumimoji="0" lang="ko-KR" altLang="en-US" sz="3600" b="1" i="0" u="none" strike="noStrike" cap="none" normalizeH="0" baseline="0" dirty="0" smtClean="0">
                <a:ln>
                  <a:noFill/>
                </a:ln>
                <a:effectLst/>
                <a:latin typeface="굴림" pitchFamily="50" charset="-127"/>
                <a:ea typeface="굴림" pitchFamily="50" charset="-127"/>
              </a:endParaRPr>
            </a:p>
          </p:txBody>
        </p:sp>
        <p:sp>
          <p:nvSpPr>
            <p:cNvPr id="38" name="자유형 37"/>
            <p:cNvSpPr/>
            <p:nvPr/>
          </p:nvSpPr>
          <p:spPr bwMode="auto">
            <a:xfrm rot="11371708">
              <a:off x="1581066" y="3967821"/>
              <a:ext cx="52975" cy="120218"/>
            </a:xfrm>
            <a:custGeom>
              <a:avLst/>
              <a:gdLst>
                <a:gd name="connsiteX0" fmla="*/ 4948 w 248392"/>
                <a:gd name="connsiteY0" fmla="*/ 676894 h 676894"/>
                <a:gd name="connsiteX1" fmla="*/ 40574 w 248392"/>
                <a:gd name="connsiteY1" fmla="*/ 285008 h 676894"/>
                <a:gd name="connsiteX2" fmla="*/ 248392 w 248392"/>
                <a:gd name="connsiteY2" fmla="*/ 0 h 676894"/>
              </a:gdLst>
              <a:ahLst/>
              <a:cxnLst>
                <a:cxn ang="0">
                  <a:pos x="connsiteX0" y="connsiteY0"/>
                </a:cxn>
                <a:cxn ang="0">
                  <a:pos x="connsiteX1" y="connsiteY1"/>
                </a:cxn>
                <a:cxn ang="0">
                  <a:pos x="connsiteX2" y="connsiteY2"/>
                </a:cxn>
              </a:cxnLst>
              <a:rect l="l" t="t" r="r" b="b"/>
              <a:pathLst>
                <a:path w="248392" h="676894">
                  <a:moveTo>
                    <a:pt x="4948" y="676894"/>
                  </a:moveTo>
                  <a:cubicBezTo>
                    <a:pt x="2474" y="537359"/>
                    <a:pt x="0" y="397824"/>
                    <a:pt x="40574" y="285008"/>
                  </a:cubicBezTo>
                  <a:cubicBezTo>
                    <a:pt x="81148" y="172192"/>
                    <a:pt x="164770" y="86096"/>
                    <a:pt x="248392" y="0"/>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1" hangingPunct="1">
                <a:lnSpc>
                  <a:spcPct val="100000"/>
                </a:lnSpc>
                <a:spcBef>
                  <a:spcPct val="50000"/>
                </a:spcBef>
                <a:spcAft>
                  <a:spcPct val="0"/>
                </a:spcAft>
                <a:buClrTx/>
                <a:buSzTx/>
                <a:buFontTx/>
                <a:buNone/>
                <a:tabLst/>
              </a:pPr>
              <a:endParaRPr kumimoji="0" lang="ko-KR" altLang="en-US" sz="3600" b="1" i="0" u="none" strike="noStrike" cap="none" normalizeH="0" baseline="0" dirty="0" smtClean="0">
                <a:ln>
                  <a:noFill/>
                </a:ln>
                <a:solidFill>
                  <a:srgbClr val="000000"/>
                </a:solidFill>
                <a:effectLst/>
                <a:latin typeface="굴림" pitchFamily="50" charset="-127"/>
                <a:ea typeface="굴림" pitchFamily="50" charset="-127"/>
              </a:endParaRPr>
            </a:p>
          </p:txBody>
        </p:sp>
      </p:grpSp>
      <p:sp>
        <p:nvSpPr>
          <p:cNvPr id="43" name="TextBox 42"/>
          <p:cNvSpPr txBox="1"/>
          <p:nvPr/>
        </p:nvSpPr>
        <p:spPr>
          <a:xfrm>
            <a:off x="91738" y="52056"/>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Composite radar images</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5" name="타원 44"/>
          <p:cNvSpPr/>
          <p:nvPr/>
        </p:nvSpPr>
        <p:spPr>
          <a:xfrm>
            <a:off x="7575604" y="2658551"/>
            <a:ext cx="60133" cy="6013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타원 45"/>
          <p:cNvSpPr/>
          <p:nvPr/>
        </p:nvSpPr>
        <p:spPr>
          <a:xfrm>
            <a:off x="1499113" y="2674950"/>
            <a:ext cx="60133" cy="6013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타원 46"/>
          <p:cNvSpPr/>
          <p:nvPr/>
        </p:nvSpPr>
        <p:spPr>
          <a:xfrm>
            <a:off x="4520154" y="2649122"/>
            <a:ext cx="60133" cy="6013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TextBox 47"/>
          <p:cNvSpPr txBox="1"/>
          <p:nvPr/>
        </p:nvSpPr>
        <p:spPr>
          <a:xfrm>
            <a:off x="2574677" y="1008458"/>
            <a:ext cx="333746" cy="415498"/>
          </a:xfrm>
          <a:prstGeom prst="rect">
            <a:avLst/>
          </a:prstGeom>
          <a:noFill/>
        </p:spPr>
        <p:txBody>
          <a:bodyPr wrap="none" rtlCol="0">
            <a:spAutoFit/>
          </a:bodyPr>
          <a:lstStyle/>
          <a:p>
            <a:r>
              <a:rPr lang="en-US" altLang="ko-KR" sz="2100" b="1" dirty="0" smtClean="0">
                <a:latin typeface="Arial" pitchFamily="34" charset="0"/>
                <a:cs typeface="Arial" pitchFamily="34" charset="0"/>
              </a:rPr>
              <a:t>a</a:t>
            </a:r>
            <a:endParaRPr lang="ko-KR" altLang="en-US" sz="2100" b="1" dirty="0">
              <a:latin typeface="Arial" pitchFamily="34" charset="0"/>
              <a:cs typeface="Arial" pitchFamily="34" charset="0"/>
            </a:endParaRPr>
          </a:p>
        </p:txBody>
      </p:sp>
      <p:sp>
        <p:nvSpPr>
          <p:cNvPr id="49" name="TextBox 48"/>
          <p:cNvSpPr txBox="1"/>
          <p:nvPr/>
        </p:nvSpPr>
        <p:spPr>
          <a:xfrm>
            <a:off x="5587850" y="1006110"/>
            <a:ext cx="349776" cy="415498"/>
          </a:xfrm>
          <a:prstGeom prst="rect">
            <a:avLst/>
          </a:prstGeom>
          <a:noFill/>
        </p:spPr>
        <p:txBody>
          <a:bodyPr wrap="none" rtlCol="0">
            <a:spAutoFit/>
          </a:bodyPr>
          <a:lstStyle/>
          <a:p>
            <a:r>
              <a:rPr lang="en-US" altLang="ko-KR" sz="2100" b="1" dirty="0" smtClean="0">
                <a:latin typeface="Arial" pitchFamily="34" charset="0"/>
                <a:cs typeface="Arial" pitchFamily="34" charset="0"/>
              </a:rPr>
              <a:t>b</a:t>
            </a:r>
            <a:endParaRPr lang="ko-KR" altLang="en-US" sz="2100" b="1" dirty="0">
              <a:latin typeface="Arial" pitchFamily="34" charset="0"/>
              <a:cs typeface="Arial" pitchFamily="34" charset="0"/>
            </a:endParaRPr>
          </a:p>
        </p:txBody>
      </p:sp>
      <p:sp>
        <p:nvSpPr>
          <p:cNvPr id="50" name="TextBox 49"/>
          <p:cNvSpPr txBox="1"/>
          <p:nvPr/>
        </p:nvSpPr>
        <p:spPr>
          <a:xfrm>
            <a:off x="8648193" y="1015250"/>
            <a:ext cx="333746" cy="415498"/>
          </a:xfrm>
          <a:prstGeom prst="rect">
            <a:avLst/>
          </a:prstGeom>
          <a:noFill/>
        </p:spPr>
        <p:txBody>
          <a:bodyPr wrap="none" rtlCol="0">
            <a:spAutoFit/>
          </a:bodyPr>
          <a:lstStyle/>
          <a:p>
            <a:r>
              <a:rPr lang="en-US" altLang="ko-KR" sz="2100" b="1" dirty="0" smtClean="0">
                <a:latin typeface="Arial" pitchFamily="34" charset="0"/>
                <a:cs typeface="Arial" pitchFamily="34" charset="0"/>
              </a:rPr>
              <a:t>c</a:t>
            </a:r>
            <a:endParaRPr lang="ko-KR" altLang="en-US" sz="2100" b="1" dirty="0">
              <a:latin typeface="Arial" pitchFamily="34" charset="0"/>
              <a:cs typeface="Arial" pitchFamily="34" charset="0"/>
            </a:endParaRPr>
          </a:p>
        </p:txBody>
      </p:sp>
      <p:sp>
        <p:nvSpPr>
          <p:cNvPr id="51" name="TextBox 50"/>
          <p:cNvSpPr txBox="1"/>
          <p:nvPr/>
        </p:nvSpPr>
        <p:spPr>
          <a:xfrm>
            <a:off x="3563888" y="4384997"/>
            <a:ext cx="312906" cy="369332"/>
          </a:xfrm>
          <a:prstGeom prst="rect">
            <a:avLst/>
          </a:prstGeom>
          <a:noFill/>
        </p:spPr>
        <p:txBody>
          <a:bodyPr wrap="none" rtlCol="0">
            <a:spAutoFit/>
          </a:bodyPr>
          <a:lstStyle/>
          <a:p>
            <a:r>
              <a:rPr lang="en-US" altLang="ko-KR" b="1" dirty="0" smtClean="0">
                <a:latin typeface="Arial" pitchFamily="34" charset="0"/>
                <a:cs typeface="Arial" pitchFamily="34" charset="0"/>
              </a:rPr>
              <a:t>a</a:t>
            </a:r>
            <a:endParaRPr lang="ko-KR" altLang="en-US" b="1" dirty="0">
              <a:latin typeface="Arial" pitchFamily="34" charset="0"/>
              <a:cs typeface="Arial" pitchFamily="34" charset="0"/>
            </a:endParaRPr>
          </a:p>
        </p:txBody>
      </p:sp>
      <p:sp>
        <p:nvSpPr>
          <p:cNvPr id="52" name="TextBox 51"/>
          <p:cNvSpPr txBox="1"/>
          <p:nvPr/>
        </p:nvSpPr>
        <p:spPr>
          <a:xfrm>
            <a:off x="4067944" y="4384997"/>
            <a:ext cx="325730" cy="369332"/>
          </a:xfrm>
          <a:prstGeom prst="rect">
            <a:avLst/>
          </a:prstGeom>
          <a:noFill/>
        </p:spPr>
        <p:txBody>
          <a:bodyPr wrap="none" rtlCol="0">
            <a:spAutoFit/>
          </a:bodyPr>
          <a:lstStyle/>
          <a:p>
            <a:r>
              <a:rPr lang="en-US" altLang="ko-KR" b="1" dirty="0" smtClean="0">
                <a:latin typeface="Arial" pitchFamily="34" charset="0"/>
                <a:cs typeface="Arial" pitchFamily="34" charset="0"/>
              </a:rPr>
              <a:t>b</a:t>
            </a:r>
            <a:endParaRPr lang="ko-KR" altLang="en-US" b="1" dirty="0">
              <a:latin typeface="Arial" pitchFamily="34" charset="0"/>
              <a:cs typeface="Arial" pitchFamily="34" charset="0"/>
            </a:endParaRPr>
          </a:p>
        </p:txBody>
      </p:sp>
      <p:sp>
        <p:nvSpPr>
          <p:cNvPr id="53" name="TextBox 52"/>
          <p:cNvSpPr txBox="1"/>
          <p:nvPr/>
        </p:nvSpPr>
        <p:spPr>
          <a:xfrm>
            <a:off x="4644008" y="4371884"/>
            <a:ext cx="312906" cy="369332"/>
          </a:xfrm>
          <a:prstGeom prst="rect">
            <a:avLst/>
          </a:prstGeom>
          <a:noFill/>
        </p:spPr>
        <p:txBody>
          <a:bodyPr wrap="none" rtlCol="0">
            <a:spAutoFit/>
          </a:bodyPr>
          <a:lstStyle/>
          <a:p>
            <a:r>
              <a:rPr lang="en-US" altLang="ko-KR" b="1" dirty="0" smtClean="0">
                <a:latin typeface="Arial" pitchFamily="34" charset="0"/>
                <a:cs typeface="Arial" pitchFamily="34" charset="0"/>
              </a:rPr>
              <a:t>c</a:t>
            </a:r>
            <a:endParaRPr lang="ko-KR" altLang="en-US" b="1" dirty="0">
              <a:latin typeface="Arial" pitchFamily="34" charset="0"/>
              <a:cs typeface="Arial" pitchFamily="34" charset="0"/>
            </a:endParaRPr>
          </a:p>
        </p:txBody>
      </p:sp>
      <p:sp>
        <p:nvSpPr>
          <p:cNvPr id="39" name="TextBox 38"/>
          <p:cNvSpPr txBox="1"/>
          <p:nvPr/>
        </p:nvSpPr>
        <p:spPr>
          <a:xfrm>
            <a:off x="2051731" y="1454155"/>
            <a:ext cx="720069" cy="338554"/>
          </a:xfrm>
          <a:prstGeom prst="rect">
            <a:avLst/>
          </a:prstGeom>
          <a:solidFill>
            <a:srgbClr val="FFFF00"/>
          </a:solidFill>
          <a:ln>
            <a:solidFill>
              <a:schemeClr val="tx1"/>
            </a:solidFill>
          </a:ln>
        </p:spPr>
        <p:txBody>
          <a:bodyPr wrap="none" rtlCol="0">
            <a:spAutoFit/>
          </a:bodyPr>
          <a:lstStyle/>
          <a:p>
            <a:r>
              <a:rPr lang="en-US" altLang="ko-KR" sz="1600" b="1" dirty="0" smtClean="0">
                <a:latin typeface="Times New Roman" pitchFamily="18" charset="0"/>
                <a:cs typeface="Times New Roman" pitchFamily="18" charset="0"/>
              </a:rPr>
              <a:t>NCIO</a:t>
            </a:r>
          </a:p>
        </p:txBody>
      </p:sp>
      <p:cxnSp>
        <p:nvCxnSpPr>
          <p:cNvPr id="40" name="직선 화살표 연결선 39"/>
          <p:cNvCxnSpPr/>
          <p:nvPr/>
        </p:nvCxnSpPr>
        <p:spPr>
          <a:xfrm flipV="1">
            <a:off x="1570008" y="1834437"/>
            <a:ext cx="638354" cy="8108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슬라이드 번호 개체 틀 53"/>
          <p:cNvSpPr>
            <a:spLocks noGrp="1"/>
          </p:cNvSpPr>
          <p:nvPr>
            <p:ph type="sldNum" sz="quarter" idx="12"/>
          </p:nvPr>
        </p:nvSpPr>
        <p:spPr>
          <a:xfrm>
            <a:off x="6553200" y="6309320"/>
            <a:ext cx="2133600" cy="365125"/>
          </a:xfrm>
        </p:spPr>
        <p:txBody>
          <a:bodyPr/>
          <a:lstStyle/>
          <a:p>
            <a:fld id="{23F4F944-A901-4494-A324-85DE6185BCC1}" type="slidenum">
              <a:rPr lang="ko-KR" altLang="en-US" smtClean="0">
                <a:solidFill>
                  <a:prstClr val="black">
                    <a:tint val="75000"/>
                  </a:prstClr>
                </a:solidFill>
              </a:rPr>
              <a:pPr/>
              <a:t>31</a:t>
            </a:fld>
            <a:endParaRPr lang="ko-KR" altLang="en-US">
              <a:solidFill>
                <a:prstClr val="black">
                  <a:tint val="75000"/>
                </a:prstClr>
              </a:solidFill>
            </a:endParaRPr>
          </a:p>
        </p:txBody>
      </p:sp>
      <p:cxnSp>
        <p:nvCxnSpPr>
          <p:cNvPr id="55" name="직선 화살표 연결선 54"/>
          <p:cNvCxnSpPr/>
          <p:nvPr/>
        </p:nvCxnSpPr>
        <p:spPr>
          <a:xfrm>
            <a:off x="4552950" y="3016076"/>
            <a:ext cx="1438275" cy="10953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364088" y="4087673"/>
            <a:ext cx="2563522" cy="369332"/>
          </a:xfrm>
          <a:prstGeom prst="rect">
            <a:avLst/>
          </a:prstGeom>
          <a:noFill/>
        </p:spPr>
        <p:txBody>
          <a:bodyPr wrap="none" rtlCol="0">
            <a:spAutoFit/>
          </a:bodyPr>
          <a:lstStyle/>
          <a:p>
            <a:r>
              <a:rPr lang="en-US" altLang="ko-KR" dirty="0" smtClean="0">
                <a:latin typeface="Times New Roman" pitchFamily="18" charset="0"/>
                <a:cs typeface="Times New Roman" pitchFamily="18" charset="0"/>
              </a:rPr>
              <a:t>Arc-shaped high Z region</a:t>
            </a:r>
            <a:endParaRPr lang="ko-KR" alt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9153" name="Picture 1" descr="C:\Documents and Settings\june\바탕 화면\학회&amp;워크샾&amp;세미나\대외\2012-THORPEX\볼라벤\timeheight_ref_vvel_R+Dm_timeseries_modified.tif"/>
          <p:cNvPicPr>
            <a:picLocks noChangeAspect="1" noChangeArrowheads="1"/>
          </p:cNvPicPr>
          <p:nvPr/>
        </p:nvPicPr>
        <p:blipFill>
          <a:blip r:embed="rId4" cstate="print"/>
          <a:srcRect/>
          <a:stretch>
            <a:fillRect/>
          </a:stretch>
        </p:blipFill>
        <p:spPr bwMode="auto">
          <a:xfrm>
            <a:off x="1835696" y="1196752"/>
            <a:ext cx="5463339" cy="4608512"/>
          </a:xfrm>
          <a:prstGeom prst="rect">
            <a:avLst/>
          </a:prstGeom>
          <a:noFill/>
        </p:spPr>
      </p:pic>
      <p:cxnSp>
        <p:nvCxnSpPr>
          <p:cNvPr id="5" name="직선 화살표 연결선 4"/>
          <p:cNvCxnSpPr/>
          <p:nvPr/>
        </p:nvCxnSpPr>
        <p:spPr>
          <a:xfrm flipH="1" flipV="1">
            <a:off x="4471417" y="1157858"/>
            <a:ext cx="330676" cy="86635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95936" y="845095"/>
            <a:ext cx="1656184" cy="307777"/>
          </a:xfrm>
          <a:prstGeom prst="rect">
            <a:avLst/>
          </a:prstGeom>
          <a:noFill/>
        </p:spPr>
        <p:txBody>
          <a:bodyPr wrap="square" rtlCol="0">
            <a:spAutoFit/>
          </a:bodyPr>
          <a:lstStyle/>
          <a:p>
            <a:r>
              <a:rPr lang="en-US" altLang="ko-KR" sz="1400" dirty="0" smtClean="0">
                <a:latin typeface="Times New Roman" pitchFamily="18" charset="0"/>
                <a:cs typeface="Times New Roman" pitchFamily="18" charset="0"/>
              </a:rPr>
              <a:t>Strong BB</a:t>
            </a:r>
            <a:endParaRPr lang="ko-KR" altLang="en-US" sz="1400" dirty="0">
              <a:latin typeface="Times New Roman" pitchFamily="18" charset="0"/>
              <a:cs typeface="Times New Roman" pitchFamily="18" charset="0"/>
            </a:endParaRPr>
          </a:p>
        </p:txBody>
      </p:sp>
      <p:cxnSp>
        <p:nvCxnSpPr>
          <p:cNvPr id="10" name="직선 화살표 연결선 9"/>
          <p:cNvCxnSpPr/>
          <p:nvPr/>
        </p:nvCxnSpPr>
        <p:spPr>
          <a:xfrm flipV="1">
            <a:off x="5218386" y="1124746"/>
            <a:ext cx="361726" cy="78288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92080" y="836712"/>
            <a:ext cx="1728192" cy="307777"/>
          </a:xfrm>
          <a:prstGeom prst="rect">
            <a:avLst/>
          </a:prstGeom>
          <a:noFill/>
        </p:spPr>
        <p:txBody>
          <a:bodyPr wrap="square" rtlCol="0">
            <a:spAutoFit/>
          </a:bodyPr>
          <a:lstStyle/>
          <a:p>
            <a:r>
              <a:rPr lang="en-US" altLang="ko-KR" sz="1400" dirty="0" smtClean="0">
                <a:latin typeface="Times New Roman" pitchFamily="18" charset="0"/>
                <a:cs typeface="Times New Roman" pitchFamily="18" charset="0"/>
              </a:rPr>
              <a:t>Elevated BB</a:t>
            </a:r>
            <a:endParaRPr lang="ko-KR" altLang="en-US" sz="1400" dirty="0">
              <a:latin typeface="Times New Roman" pitchFamily="18" charset="0"/>
              <a:cs typeface="Times New Roman" pitchFamily="18" charset="0"/>
            </a:endParaRPr>
          </a:p>
        </p:txBody>
      </p:sp>
      <p:cxnSp>
        <p:nvCxnSpPr>
          <p:cNvPr id="17" name="직선 화살표 연결선 16"/>
          <p:cNvCxnSpPr/>
          <p:nvPr/>
        </p:nvCxnSpPr>
        <p:spPr>
          <a:xfrm flipH="1" flipV="1">
            <a:off x="4814317" y="3767708"/>
            <a:ext cx="2657475" cy="75247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20272" y="4463688"/>
            <a:ext cx="1994570" cy="553998"/>
          </a:xfrm>
          <a:prstGeom prst="rect">
            <a:avLst/>
          </a:prstGeom>
          <a:noFill/>
        </p:spPr>
        <p:txBody>
          <a:bodyPr wrap="square" rtlCol="0">
            <a:spAutoFit/>
          </a:bodyPr>
          <a:lstStyle/>
          <a:p>
            <a:r>
              <a:rPr lang="en-US" altLang="ko-KR" sz="1500" dirty="0" smtClean="0">
                <a:latin typeface="Times New Roman" pitchFamily="18" charset="0"/>
                <a:cs typeface="Times New Roman" pitchFamily="18" charset="0"/>
              </a:rPr>
              <a:t>Large Doppler velocities (downdrafts!)</a:t>
            </a:r>
            <a:endParaRPr lang="ko-KR" altLang="en-US" sz="1500" dirty="0">
              <a:latin typeface="Times New Roman" pitchFamily="18" charset="0"/>
              <a:cs typeface="Times New Roman" pitchFamily="18" charset="0"/>
            </a:endParaRPr>
          </a:p>
        </p:txBody>
      </p:sp>
      <p:sp>
        <p:nvSpPr>
          <p:cNvPr id="28" name="TextBox 27"/>
          <p:cNvSpPr txBox="1"/>
          <p:nvPr/>
        </p:nvSpPr>
        <p:spPr>
          <a:xfrm>
            <a:off x="107504" y="52055"/>
            <a:ext cx="8928992" cy="600164"/>
          </a:xfrm>
          <a:prstGeom prst="rect">
            <a:avLst/>
          </a:prstGeom>
          <a:noFill/>
        </p:spPr>
        <p:txBody>
          <a:bodyPr wrap="square" rtlCol="0">
            <a:spAutoFit/>
          </a:bodyPr>
          <a:lstStyle/>
          <a:p>
            <a:pPr algn="ctr"/>
            <a:r>
              <a:rPr lang="en-US" altLang="ko-KR" sz="33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Wind profiler measurements</a:t>
            </a:r>
            <a:endParaRPr lang="ko-KR" altLang="en-US" sz="33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2" name="TextBox 31"/>
          <p:cNvSpPr txBox="1"/>
          <p:nvPr/>
        </p:nvSpPr>
        <p:spPr>
          <a:xfrm>
            <a:off x="539552" y="5805264"/>
            <a:ext cx="8208912" cy="1144929"/>
          </a:xfrm>
          <a:prstGeom prst="rect">
            <a:avLst/>
          </a:prstGeom>
          <a:noFill/>
        </p:spPr>
        <p:txBody>
          <a:bodyPr wrap="square" rtlCol="0">
            <a:spAutoFit/>
          </a:bodyPr>
          <a:lstStyle/>
          <a:p>
            <a:pPr>
              <a:buClr>
                <a:srgbClr val="00B050"/>
              </a:buClr>
              <a:buFont typeface="Wingdings" pitchFamily="2" charset="2"/>
              <a:buChar char="§"/>
            </a:pPr>
            <a:r>
              <a:rPr lang="en-US" altLang="ko-KR" sz="1500" dirty="0" smtClean="0">
                <a:latin typeface="Arial" pitchFamily="34" charset="0"/>
                <a:cs typeface="Arial" pitchFamily="34" charset="0"/>
              </a:rPr>
              <a:t> As the typhoon center approaches, the surface rain rates increase  and the bright band intensity gets weaker. </a:t>
            </a:r>
          </a:p>
          <a:p>
            <a:pPr>
              <a:buClr>
                <a:srgbClr val="00B050"/>
              </a:buClr>
              <a:buFont typeface="Wingdings" pitchFamily="2" charset="2"/>
              <a:buChar char="§"/>
            </a:pPr>
            <a:r>
              <a:rPr lang="en-US" altLang="ko-KR" sz="1500" dirty="0" smtClean="0">
                <a:latin typeface="Arial" pitchFamily="34" charset="0"/>
                <a:cs typeface="Arial" pitchFamily="34" charset="0"/>
              </a:rPr>
              <a:t> Strong and thick bright band was observed on ~1450 UTC(i.e., melting of larger ice particles).</a:t>
            </a:r>
          </a:p>
          <a:p>
            <a:pPr>
              <a:buClr>
                <a:srgbClr val="00B050"/>
              </a:buClr>
              <a:buFont typeface="Wingdings" pitchFamily="2" charset="2"/>
              <a:buChar char="§"/>
            </a:pPr>
            <a:r>
              <a:rPr lang="en-US" altLang="ko-KR" sz="1500" dirty="0" smtClean="0">
                <a:latin typeface="Arial" pitchFamily="34" charset="0"/>
                <a:cs typeface="Arial" pitchFamily="34" charset="0"/>
              </a:rPr>
              <a:t> The bright band level was raised by ~500 m on around 1530 UTC.   </a:t>
            </a:r>
          </a:p>
          <a:p>
            <a:pPr>
              <a:lnSpc>
                <a:spcPct val="60000"/>
              </a:lnSpc>
              <a:buClr>
                <a:srgbClr val="00B050"/>
              </a:buClr>
            </a:pPr>
            <a:endParaRPr lang="en-US" altLang="ko-KR" sz="1400" dirty="0" smtClean="0">
              <a:latin typeface="Arial" pitchFamily="34" charset="0"/>
              <a:cs typeface="Arial" pitchFamily="34" charset="0"/>
            </a:endParaRPr>
          </a:p>
        </p:txBody>
      </p:sp>
      <p:sp>
        <p:nvSpPr>
          <p:cNvPr id="14" name="슬라이드 번호 개체 틀 13"/>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32</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june\바탕 화면\학회&amp;워크샾&amp;세미나\대외\2012-THORPEX\timeheight_wdir_wspeed.tif"/>
          <p:cNvPicPr>
            <a:picLocks noChangeAspect="1" noChangeArrowheads="1"/>
          </p:cNvPicPr>
          <p:nvPr/>
        </p:nvPicPr>
        <p:blipFill>
          <a:blip r:embed="rId3" cstate="print"/>
          <a:srcRect/>
          <a:stretch>
            <a:fillRect/>
          </a:stretch>
        </p:blipFill>
        <p:spPr bwMode="auto">
          <a:xfrm>
            <a:off x="2123728" y="908720"/>
            <a:ext cx="5027467" cy="4608512"/>
          </a:xfrm>
          <a:prstGeom prst="rect">
            <a:avLst/>
          </a:prstGeom>
          <a:noFill/>
        </p:spPr>
      </p:pic>
      <p:sp>
        <p:nvSpPr>
          <p:cNvPr id="5" name="TextBox 4"/>
          <p:cNvSpPr txBox="1"/>
          <p:nvPr/>
        </p:nvSpPr>
        <p:spPr>
          <a:xfrm>
            <a:off x="539552" y="5650044"/>
            <a:ext cx="8352928" cy="1163332"/>
          </a:xfrm>
          <a:prstGeom prst="rect">
            <a:avLst/>
          </a:prstGeom>
          <a:noFill/>
        </p:spPr>
        <p:txBody>
          <a:bodyPr wrap="square" rtlCol="0">
            <a:spAutoFit/>
          </a:bodyPr>
          <a:lstStyle/>
          <a:p>
            <a:pPr>
              <a:buClr>
                <a:srgbClr val="00B050"/>
              </a:buClr>
              <a:buFont typeface="Wingdings" pitchFamily="2" charset="2"/>
              <a:buChar char="§"/>
            </a:pPr>
            <a:r>
              <a:rPr lang="en-US" altLang="ko-KR" sz="1400" dirty="0" smtClean="0">
                <a:latin typeface="Arial" pitchFamily="34" charset="0"/>
                <a:cs typeface="Arial" pitchFamily="34" charset="0"/>
              </a:rPr>
              <a:t> </a:t>
            </a:r>
            <a:r>
              <a:rPr lang="en-US" altLang="ko-KR" sz="1500" dirty="0" smtClean="0">
                <a:latin typeface="Arial" pitchFamily="34" charset="0"/>
                <a:cs typeface="Arial" pitchFamily="34" charset="0"/>
              </a:rPr>
              <a:t>As the typhoon center gets closer to the NCIO, the winds become stronger at lower levels near 2~4 km AGL and the bright band intensity gets weaker.</a:t>
            </a:r>
          </a:p>
          <a:p>
            <a:pPr>
              <a:buClr>
                <a:srgbClr val="00B050"/>
              </a:buClr>
              <a:buFont typeface="Wingdings" pitchFamily="2" charset="2"/>
              <a:buChar char="§"/>
            </a:pPr>
            <a:r>
              <a:rPr lang="en-US" altLang="ko-KR" sz="1500" dirty="0" smtClean="0">
                <a:latin typeface="Arial" pitchFamily="34" charset="0"/>
                <a:cs typeface="Arial" pitchFamily="34" charset="0"/>
              </a:rPr>
              <a:t> The elevated BB on ~1530 UTC may be associated with the strong southeasterly winds below the melting layer (even near the melting layer level !!)</a:t>
            </a:r>
          </a:p>
          <a:p>
            <a:pPr>
              <a:lnSpc>
                <a:spcPct val="60000"/>
              </a:lnSpc>
              <a:buClr>
                <a:srgbClr val="00B050"/>
              </a:buClr>
            </a:pPr>
            <a:endParaRPr lang="en-US" altLang="ko-KR" sz="1500" dirty="0" smtClean="0">
              <a:latin typeface="Arial" pitchFamily="34" charset="0"/>
              <a:cs typeface="Arial" pitchFamily="34" charset="0"/>
            </a:endParaRPr>
          </a:p>
        </p:txBody>
      </p:sp>
      <p:sp>
        <p:nvSpPr>
          <p:cNvPr id="11" name="TextBox 10"/>
          <p:cNvSpPr txBox="1"/>
          <p:nvPr/>
        </p:nvSpPr>
        <p:spPr>
          <a:xfrm>
            <a:off x="5004048" y="3697868"/>
            <a:ext cx="3070071" cy="323165"/>
          </a:xfrm>
          <a:prstGeom prst="rect">
            <a:avLst/>
          </a:prstGeom>
          <a:noFill/>
        </p:spPr>
        <p:txBody>
          <a:bodyPr wrap="none" rtlCol="0">
            <a:spAutoFit/>
          </a:bodyPr>
          <a:lstStyle/>
          <a:p>
            <a:r>
              <a:rPr lang="en-US" altLang="ko-KR" sz="1500" dirty="0" smtClean="0">
                <a:latin typeface="Times New Roman" pitchFamily="18" charset="0"/>
                <a:cs typeface="Times New Roman" pitchFamily="18" charset="0"/>
              </a:rPr>
              <a:t>Strong wind speeds reaching ~50 m/s</a:t>
            </a:r>
            <a:endParaRPr lang="ko-KR" altLang="en-US" sz="1500" dirty="0">
              <a:latin typeface="Times New Roman" pitchFamily="18" charset="0"/>
              <a:cs typeface="Times New Roman" pitchFamily="18" charset="0"/>
            </a:endParaRPr>
          </a:p>
        </p:txBody>
      </p:sp>
      <p:cxnSp>
        <p:nvCxnSpPr>
          <p:cNvPr id="12" name="직선 화살표 연결선 11"/>
          <p:cNvCxnSpPr/>
          <p:nvPr/>
        </p:nvCxnSpPr>
        <p:spPr>
          <a:xfrm flipV="1">
            <a:off x="5189517" y="3218213"/>
            <a:ext cx="47501" cy="52251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슬라이드 번호 개체 틀 12"/>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33</a:t>
            </a:fld>
            <a:endParaRPr lang="ko-KR" altLang="en-US">
              <a:solidFill>
                <a:prstClr val="black">
                  <a:tint val="75000"/>
                </a:prstClr>
              </a:solidFill>
            </a:endParaRPr>
          </a:p>
        </p:txBody>
      </p:sp>
      <p:sp>
        <p:nvSpPr>
          <p:cNvPr id="14" name="TextBox 13"/>
          <p:cNvSpPr txBox="1"/>
          <p:nvPr/>
        </p:nvSpPr>
        <p:spPr>
          <a:xfrm>
            <a:off x="4283968" y="4797152"/>
            <a:ext cx="309700" cy="369332"/>
          </a:xfrm>
          <a:prstGeom prst="rect">
            <a:avLst/>
          </a:prstGeom>
          <a:noFill/>
        </p:spPr>
        <p:txBody>
          <a:bodyPr wrap="none" rtlCol="0">
            <a:spAutoFit/>
          </a:bodyPr>
          <a:lstStyle/>
          <a:p>
            <a:r>
              <a:rPr lang="en-US" altLang="ko-KR" b="1" dirty="0" smtClean="0"/>
              <a:t>E</a:t>
            </a:r>
            <a:endParaRPr lang="ko-KR" altLang="en-US" b="1" dirty="0"/>
          </a:p>
        </p:txBody>
      </p:sp>
      <p:sp>
        <p:nvSpPr>
          <p:cNvPr id="15" name="TextBox 14"/>
          <p:cNvSpPr txBox="1"/>
          <p:nvPr/>
        </p:nvSpPr>
        <p:spPr>
          <a:xfrm>
            <a:off x="5580112" y="4797152"/>
            <a:ext cx="439544" cy="369332"/>
          </a:xfrm>
          <a:prstGeom prst="rect">
            <a:avLst/>
          </a:prstGeom>
          <a:noFill/>
        </p:spPr>
        <p:txBody>
          <a:bodyPr wrap="none" rtlCol="0">
            <a:spAutoFit/>
          </a:bodyPr>
          <a:lstStyle/>
          <a:p>
            <a:r>
              <a:rPr lang="en-US" altLang="ko-KR" b="1" dirty="0" smtClean="0"/>
              <a:t>SE</a:t>
            </a:r>
            <a:endParaRPr lang="ko-KR" altLang="en-US" b="1" dirty="0"/>
          </a:p>
        </p:txBody>
      </p:sp>
      <p:sp>
        <p:nvSpPr>
          <p:cNvPr id="16" name="직사각형 15"/>
          <p:cNvSpPr/>
          <p:nvPr/>
        </p:nvSpPr>
        <p:spPr>
          <a:xfrm>
            <a:off x="0" y="-27384"/>
            <a:ext cx="9144000" cy="792088"/>
          </a:xfrm>
          <a:prstGeom prst="rect">
            <a:avLst/>
          </a:prstGeom>
          <a:blipFill>
            <a:blip r:embed="rId4"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107504" y="52055"/>
            <a:ext cx="8928992" cy="600164"/>
          </a:xfrm>
          <a:prstGeom prst="rect">
            <a:avLst/>
          </a:prstGeom>
          <a:noFill/>
        </p:spPr>
        <p:txBody>
          <a:bodyPr wrap="square" rtlCol="0">
            <a:spAutoFit/>
          </a:bodyPr>
          <a:lstStyle/>
          <a:p>
            <a:pPr algn="ctr"/>
            <a:r>
              <a:rPr lang="en-US" altLang="ko-KR" sz="33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Time-height sections of winds</a:t>
            </a:r>
            <a:endParaRPr lang="ko-KR" altLang="en-US" sz="33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직사각형 22"/>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40962" name="Picture 2" descr="C:\Documents and Settings\june\바탕 화면\학회&amp;워크샾&amp;세미나\대외\2012-THORPEX\볼라벤\timeheight_ref_rrate_dm_N0_vmot_below_ML.tif"/>
          <p:cNvPicPr>
            <a:picLocks noChangeAspect="1" noChangeArrowheads="1"/>
          </p:cNvPicPr>
          <p:nvPr/>
        </p:nvPicPr>
        <p:blipFill>
          <a:blip r:embed="rId4" cstate="print"/>
          <a:srcRect/>
          <a:stretch>
            <a:fillRect/>
          </a:stretch>
        </p:blipFill>
        <p:spPr bwMode="auto">
          <a:xfrm>
            <a:off x="3995936" y="764704"/>
            <a:ext cx="4968552" cy="5255819"/>
          </a:xfrm>
          <a:prstGeom prst="rect">
            <a:avLst/>
          </a:prstGeom>
          <a:noFill/>
        </p:spPr>
      </p:pic>
      <p:sp>
        <p:nvSpPr>
          <p:cNvPr id="8" name="TextBox 7"/>
          <p:cNvSpPr txBox="1"/>
          <p:nvPr/>
        </p:nvSpPr>
        <p:spPr>
          <a:xfrm>
            <a:off x="35496" y="44624"/>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Time-height sections of the parameters</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직사각형 9"/>
          <p:cNvSpPr/>
          <p:nvPr/>
        </p:nvSpPr>
        <p:spPr>
          <a:xfrm>
            <a:off x="395536" y="1628800"/>
            <a:ext cx="3312368" cy="4278094"/>
          </a:xfrm>
          <a:prstGeom prst="rect">
            <a:avLst/>
          </a:prstGeom>
        </p:spPr>
        <p:txBody>
          <a:bodyPr wrap="square">
            <a:spAutoFit/>
          </a:bodyPr>
          <a:lstStyle/>
          <a:p>
            <a:r>
              <a:rPr lang="en-US" altLang="ko-KR" sz="1600" dirty="0" smtClean="0">
                <a:latin typeface="Arial" pitchFamily="34" charset="0"/>
                <a:cs typeface="Arial" pitchFamily="34" charset="0"/>
              </a:rPr>
              <a:t>As the typhoon center gets nearer, vertical air motion (i.e., updrafts)  at lower levels (2~4 km AGL) became to be stronger. </a:t>
            </a:r>
          </a:p>
          <a:p>
            <a:endParaRPr lang="en-US" altLang="ko-KR" sz="1600" dirty="0" smtClean="0">
              <a:latin typeface="Arial" pitchFamily="34" charset="0"/>
              <a:cs typeface="Arial" pitchFamily="34" charset="0"/>
            </a:endParaRPr>
          </a:p>
          <a:p>
            <a:endParaRPr lang="en-US" altLang="ko-KR" sz="1600" dirty="0" smtClean="0">
              <a:latin typeface="Arial" pitchFamily="34" charset="0"/>
              <a:cs typeface="Arial" pitchFamily="34" charset="0"/>
            </a:endParaRPr>
          </a:p>
          <a:p>
            <a:r>
              <a:rPr lang="en-US" altLang="ko-KR" sz="1600" dirty="0" smtClean="0">
                <a:latin typeface="Arial" pitchFamily="34" charset="0"/>
                <a:cs typeface="Arial" pitchFamily="34" charset="0"/>
              </a:rPr>
              <a:t>Rain rates were higher in the regions of stronger updrafts, showing a positive correlation between R and updrafts in this case. The high rainfall rates could be overestimated by the updrafts. </a:t>
            </a:r>
          </a:p>
          <a:p>
            <a:endParaRPr lang="en-US" altLang="ko-KR" sz="1600" dirty="0" smtClean="0">
              <a:latin typeface="Arial" pitchFamily="34" charset="0"/>
              <a:cs typeface="Arial" pitchFamily="34" charset="0"/>
            </a:endParaRPr>
          </a:p>
          <a:p>
            <a:endParaRPr lang="en-US" altLang="ko-KR" sz="1600" dirty="0" smtClean="0">
              <a:latin typeface="Arial" pitchFamily="34" charset="0"/>
              <a:cs typeface="Arial" pitchFamily="34" charset="0"/>
            </a:endParaRPr>
          </a:p>
          <a:p>
            <a:r>
              <a:rPr lang="en-US" altLang="ko-KR" sz="1600" dirty="0" smtClean="0">
                <a:latin typeface="Arial" pitchFamily="34" charset="0"/>
                <a:cs typeface="Arial" pitchFamily="34" charset="0"/>
              </a:rPr>
              <a:t>Vertical air motion(w) was estimated from </a:t>
            </a:r>
            <a:r>
              <a:rPr lang="en-US" altLang="ko-KR" sz="1600" b="1" dirty="0" smtClean="0">
                <a:latin typeface="Arial" pitchFamily="34" charset="0"/>
                <a:ea typeface="굴림" pitchFamily="34" charset="-127"/>
                <a:cs typeface="Arial" pitchFamily="34" charset="0"/>
              </a:rPr>
              <a:t>w = W – V</a:t>
            </a:r>
            <a:r>
              <a:rPr lang="en-US" altLang="ko-KR" sz="1600" b="1" baseline="-25000" dirty="0" smtClean="0">
                <a:latin typeface="Arial" pitchFamily="34" charset="0"/>
                <a:ea typeface="굴림" pitchFamily="34" charset="-127"/>
                <a:cs typeface="Arial" pitchFamily="34" charset="0"/>
              </a:rPr>
              <a:t>f </a:t>
            </a:r>
            <a:r>
              <a:rPr lang="en-US" altLang="ko-KR" sz="1600" dirty="0" smtClean="0">
                <a:latin typeface="Arial" pitchFamily="34" charset="0"/>
                <a:cs typeface="Arial" pitchFamily="34" charset="0"/>
              </a:rPr>
              <a:t>where </a:t>
            </a:r>
            <a:r>
              <a:rPr lang="en-US" altLang="ko-KR" sz="1600" b="1" dirty="0" smtClean="0">
                <a:latin typeface="Arial" pitchFamily="34" charset="0"/>
                <a:ea typeface="굴림" pitchFamily="34" charset="-127"/>
                <a:cs typeface="Arial" pitchFamily="34" charset="0"/>
              </a:rPr>
              <a:t>V</a:t>
            </a:r>
            <a:r>
              <a:rPr lang="en-US" altLang="ko-KR" sz="1600" b="1" baseline="-25000" dirty="0" smtClean="0">
                <a:latin typeface="Arial" pitchFamily="34" charset="0"/>
                <a:ea typeface="굴림" pitchFamily="34" charset="-127"/>
                <a:cs typeface="Arial" pitchFamily="34" charset="0"/>
              </a:rPr>
              <a:t>f</a:t>
            </a:r>
            <a:r>
              <a:rPr lang="en-US" altLang="ko-KR" sz="1600" b="1" dirty="0" smtClean="0">
                <a:latin typeface="Arial" pitchFamily="34" charset="0"/>
                <a:ea typeface="굴림" pitchFamily="34" charset="-127"/>
                <a:cs typeface="Arial" pitchFamily="34" charset="0"/>
              </a:rPr>
              <a:t>=2.6Z</a:t>
            </a:r>
            <a:r>
              <a:rPr lang="en-US" altLang="ko-KR" sz="1600" b="1" baseline="30000" dirty="0" smtClean="0">
                <a:latin typeface="Arial" pitchFamily="34" charset="0"/>
                <a:ea typeface="굴림" pitchFamily="34" charset="-127"/>
                <a:cs typeface="Arial" pitchFamily="34" charset="0"/>
              </a:rPr>
              <a:t>0.107</a:t>
            </a:r>
            <a:r>
              <a:rPr lang="en-US" altLang="ko-KR" sz="1600" b="1" baseline="-25000" dirty="0" smtClean="0">
                <a:ea typeface="굴림" pitchFamily="34" charset="-127"/>
                <a:cs typeface="Arial" charset="0"/>
              </a:rPr>
              <a:t>.</a:t>
            </a:r>
            <a:endParaRPr lang="en-US" altLang="ko-KR" sz="1600" baseline="-25000" dirty="0" smtClean="0">
              <a:latin typeface="Arial" pitchFamily="34" charset="0"/>
              <a:cs typeface="Arial" pitchFamily="34" charset="0"/>
            </a:endParaRPr>
          </a:p>
        </p:txBody>
      </p:sp>
      <p:pic>
        <p:nvPicPr>
          <p:cNvPr id="16" name="Picture 1" descr="C:\Documents and Settings\june\바탕 화면\학회&amp;워크샾&amp;세미나\대외\2012-THORPEX\볼라벤\timeheight_ref_vvel_R+Dm_timeseries_modified.tif"/>
          <p:cNvPicPr>
            <a:picLocks noChangeAspect="1" noChangeArrowheads="1"/>
          </p:cNvPicPr>
          <p:nvPr/>
        </p:nvPicPr>
        <p:blipFill>
          <a:blip r:embed="rId5" cstate="print"/>
          <a:srcRect l="27831" t="66675" r="6113"/>
          <a:stretch>
            <a:fillRect/>
          </a:stretch>
        </p:blipFill>
        <p:spPr bwMode="auto">
          <a:xfrm>
            <a:off x="4393870" y="5733256"/>
            <a:ext cx="4498610" cy="1088018"/>
          </a:xfrm>
          <a:prstGeom prst="rect">
            <a:avLst/>
          </a:prstGeom>
          <a:noFill/>
        </p:spPr>
      </p:pic>
      <p:pic>
        <p:nvPicPr>
          <p:cNvPr id="17" name="Picture 1" descr="C:\Documents and Settings\june\바탕 화면\학회&amp;워크샾&amp;세미나\대외\2012-THORPEX\볼라벤\timeheight_ref_vvel_R+Dm_timeseries_modified.tif"/>
          <p:cNvPicPr>
            <a:picLocks noChangeAspect="1" noChangeArrowheads="1"/>
          </p:cNvPicPr>
          <p:nvPr/>
        </p:nvPicPr>
        <p:blipFill>
          <a:blip r:embed="rId6" cstate="print"/>
          <a:srcRect t="66675" r="91637" b="7144"/>
          <a:stretch>
            <a:fillRect/>
          </a:stretch>
        </p:blipFill>
        <p:spPr bwMode="auto">
          <a:xfrm>
            <a:off x="3995936" y="5733256"/>
            <a:ext cx="486414" cy="854805"/>
          </a:xfrm>
          <a:prstGeom prst="rect">
            <a:avLst/>
          </a:prstGeom>
          <a:noFill/>
        </p:spPr>
      </p:pic>
      <p:sp>
        <p:nvSpPr>
          <p:cNvPr id="11" name="TextBox 10"/>
          <p:cNvSpPr txBox="1"/>
          <p:nvPr/>
        </p:nvSpPr>
        <p:spPr>
          <a:xfrm>
            <a:off x="4363258" y="4726953"/>
            <a:ext cx="320922" cy="338554"/>
          </a:xfrm>
          <a:prstGeom prst="rect">
            <a:avLst/>
          </a:prstGeom>
          <a:solidFill>
            <a:srgbClr val="FFFF00"/>
          </a:solidFill>
          <a:ln w="9525">
            <a:solidFill>
              <a:schemeClr val="tx1"/>
            </a:solidFill>
          </a:ln>
        </p:spPr>
        <p:txBody>
          <a:bodyPr wrap="none" rtlCol="0">
            <a:spAutoFit/>
          </a:bodyPr>
          <a:lstStyle/>
          <a:p>
            <a:r>
              <a:rPr lang="en-US" altLang="ko-KR" sz="1600" b="1" i="1" dirty="0" smtClean="0">
                <a:latin typeface="Times New Roman" pitchFamily="18" charset="0"/>
                <a:cs typeface="Times New Roman" pitchFamily="18" charset="0"/>
              </a:rPr>
              <a:t>w</a:t>
            </a:r>
            <a:endParaRPr lang="ko-KR" altLang="en-US" sz="1600" b="1" i="1" dirty="0">
              <a:latin typeface="Times New Roman" pitchFamily="18" charset="0"/>
              <a:cs typeface="Times New Roman" pitchFamily="18" charset="0"/>
            </a:endParaRPr>
          </a:p>
        </p:txBody>
      </p:sp>
      <p:sp>
        <p:nvSpPr>
          <p:cNvPr id="12" name="TextBox 11"/>
          <p:cNvSpPr txBox="1"/>
          <p:nvPr/>
        </p:nvSpPr>
        <p:spPr>
          <a:xfrm>
            <a:off x="4355976" y="764704"/>
            <a:ext cx="320922" cy="338554"/>
          </a:xfrm>
          <a:prstGeom prst="rect">
            <a:avLst/>
          </a:prstGeom>
          <a:solidFill>
            <a:srgbClr val="FFFF00"/>
          </a:solidFill>
          <a:ln w="9525">
            <a:solidFill>
              <a:schemeClr val="tx1"/>
            </a:solidFill>
          </a:ln>
        </p:spPr>
        <p:txBody>
          <a:bodyPr wrap="none" rtlCol="0">
            <a:spAutoFit/>
          </a:bodyPr>
          <a:lstStyle/>
          <a:p>
            <a:r>
              <a:rPr lang="en-US" altLang="ko-KR" sz="1600" b="1" dirty="0" smtClean="0">
                <a:latin typeface="Times New Roman" pitchFamily="18" charset="0"/>
                <a:cs typeface="Times New Roman" pitchFamily="18" charset="0"/>
              </a:rPr>
              <a:t>Z</a:t>
            </a:r>
            <a:endParaRPr lang="ko-KR" altLang="en-US" sz="1600" b="1" dirty="0">
              <a:latin typeface="Times New Roman" pitchFamily="18" charset="0"/>
              <a:cs typeface="Times New Roman" pitchFamily="18" charset="0"/>
            </a:endParaRPr>
          </a:p>
        </p:txBody>
      </p:sp>
      <p:sp>
        <p:nvSpPr>
          <p:cNvPr id="13" name="TextBox 12"/>
          <p:cNvSpPr txBox="1"/>
          <p:nvPr/>
        </p:nvSpPr>
        <p:spPr>
          <a:xfrm>
            <a:off x="4364638" y="1783828"/>
            <a:ext cx="332142" cy="338554"/>
          </a:xfrm>
          <a:prstGeom prst="rect">
            <a:avLst/>
          </a:prstGeom>
          <a:solidFill>
            <a:srgbClr val="FFFF00"/>
          </a:solidFill>
          <a:ln w="9525">
            <a:solidFill>
              <a:schemeClr val="tx1"/>
            </a:solidFill>
          </a:ln>
        </p:spPr>
        <p:txBody>
          <a:bodyPr wrap="none" rtlCol="0">
            <a:spAutoFit/>
          </a:bodyPr>
          <a:lstStyle/>
          <a:p>
            <a:r>
              <a:rPr lang="en-US" altLang="ko-KR" sz="1600" b="1" dirty="0" smtClean="0">
                <a:latin typeface="Times New Roman" pitchFamily="18" charset="0"/>
                <a:cs typeface="Times New Roman" pitchFamily="18" charset="0"/>
              </a:rPr>
              <a:t>R</a:t>
            </a:r>
            <a:endParaRPr lang="ko-KR" altLang="en-US" sz="1600" b="1" dirty="0">
              <a:latin typeface="Times New Roman" pitchFamily="18" charset="0"/>
              <a:cs typeface="Times New Roman" pitchFamily="18" charset="0"/>
            </a:endParaRPr>
          </a:p>
        </p:txBody>
      </p:sp>
      <p:sp>
        <p:nvSpPr>
          <p:cNvPr id="14" name="TextBox 13"/>
          <p:cNvSpPr txBox="1"/>
          <p:nvPr/>
        </p:nvSpPr>
        <p:spPr>
          <a:xfrm>
            <a:off x="4363593" y="2765806"/>
            <a:ext cx="445956" cy="338554"/>
          </a:xfrm>
          <a:prstGeom prst="rect">
            <a:avLst/>
          </a:prstGeom>
          <a:solidFill>
            <a:srgbClr val="FFFF00"/>
          </a:solidFill>
          <a:ln w="9525">
            <a:solidFill>
              <a:schemeClr val="tx1"/>
            </a:solidFill>
          </a:ln>
        </p:spPr>
        <p:txBody>
          <a:bodyPr wrap="none" rtlCol="0">
            <a:spAutoFit/>
          </a:bodyPr>
          <a:lstStyle/>
          <a:p>
            <a:r>
              <a:rPr lang="en-US" altLang="ko-KR" sz="1600" b="1" dirty="0" smtClean="0">
                <a:latin typeface="Times New Roman" pitchFamily="18" charset="0"/>
                <a:cs typeface="Times New Roman" pitchFamily="18" charset="0"/>
              </a:rPr>
              <a:t>D</a:t>
            </a:r>
            <a:r>
              <a:rPr lang="en-US" altLang="ko-KR" sz="1600" b="1" baseline="-15000" dirty="0" smtClean="0">
                <a:latin typeface="Times New Roman" pitchFamily="18" charset="0"/>
                <a:cs typeface="Times New Roman" pitchFamily="18" charset="0"/>
              </a:rPr>
              <a:t>m</a:t>
            </a:r>
            <a:endParaRPr lang="ko-KR" altLang="en-US" sz="1600" b="1" baseline="-15000" dirty="0">
              <a:latin typeface="Times New Roman" pitchFamily="18" charset="0"/>
              <a:cs typeface="Times New Roman" pitchFamily="18" charset="0"/>
            </a:endParaRPr>
          </a:p>
        </p:txBody>
      </p:sp>
      <p:sp>
        <p:nvSpPr>
          <p:cNvPr id="15" name="TextBox 14"/>
          <p:cNvSpPr txBox="1"/>
          <p:nvPr/>
        </p:nvSpPr>
        <p:spPr>
          <a:xfrm>
            <a:off x="4355976" y="3717032"/>
            <a:ext cx="401072" cy="338554"/>
          </a:xfrm>
          <a:prstGeom prst="rect">
            <a:avLst/>
          </a:prstGeom>
          <a:solidFill>
            <a:srgbClr val="FFFF00"/>
          </a:solidFill>
          <a:ln w="9525">
            <a:solidFill>
              <a:schemeClr val="tx1"/>
            </a:solidFill>
          </a:ln>
        </p:spPr>
        <p:txBody>
          <a:bodyPr wrap="none" rtlCol="0">
            <a:spAutoFit/>
          </a:bodyPr>
          <a:lstStyle/>
          <a:p>
            <a:r>
              <a:rPr lang="en-US" altLang="ko-KR" sz="1600" b="1" dirty="0" smtClean="0">
                <a:latin typeface="Times New Roman" pitchFamily="18" charset="0"/>
                <a:cs typeface="Times New Roman" pitchFamily="18" charset="0"/>
              </a:rPr>
              <a:t>N</a:t>
            </a:r>
            <a:r>
              <a:rPr lang="en-US" altLang="ko-KR" sz="1600" b="1" baseline="-15000" dirty="0" smtClean="0">
                <a:latin typeface="Times New Roman" pitchFamily="18" charset="0"/>
                <a:cs typeface="Times New Roman" pitchFamily="18" charset="0"/>
              </a:rPr>
              <a:t>0</a:t>
            </a:r>
            <a:endParaRPr lang="ko-KR" altLang="en-US" sz="1600" b="1" baseline="-15000" dirty="0">
              <a:latin typeface="Times New Roman" pitchFamily="18" charset="0"/>
              <a:cs typeface="Times New Roman" pitchFamily="18" charset="0"/>
            </a:endParaRPr>
          </a:p>
        </p:txBody>
      </p:sp>
      <p:sp>
        <p:nvSpPr>
          <p:cNvPr id="18" name="TextBox 17"/>
          <p:cNvSpPr txBox="1"/>
          <p:nvPr/>
        </p:nvSpPr>
        <p:spPr>
          <a:xfrm rot="5400000">
            <a:off x="5777995" y="5115349"/>
            <a:ext cx="873957" cy="261610"/>
          </a:xfrm>
          <a:prstGeom prst="rect">
            <a:avLst/>
          </a:prstGeom>
          <a:noFill/>
        </p:spPr>
        <p:txBody>
          <a:bodyPr wrap="none" rtlCol="0">
            <a:spAutoFit/>
          </a:bodyPr>
          <a:lstStyle/>
          <a:p>
            <a:r>
              <a:rPr lang="en-US" altLang="ko-KR" sz="1100" dirty="0" smtClean="0">
                <a:latin typeface="Arial" pitchFamily="34" charset="0"/>
                <a:cs typeface="Arial" pitchFamily="34" charset="0"/>
              </a:rPr>
              <a:t>downdrafts</a:t>
            </a:r>
            <a:endParaRPr lang="ko-KR" altLang="en-US" sz="1100" dirty="0">
              <a:latin typeface="Arial" pitchFamily="34" charset="0"/>
              <a:cs typeface="Arial" pitchFamily="34" charset="0"/>
            </a:endParaRPr>
          </a:p>
        </p:txBody>
      </p:sp>
      <p:sp>
        <p:nvSpPr>
          <p:cNvPr id="19" name="TextBox 18"/>
          <p:cNvSpPr txBox="1"/>
          <p:nvPr/>
        </p:nvSpPr>
        <p:spPr>
          <a:xfrm>
            <a:off x="7599553" y="4941168"/>
            <a:ext cx="692818" cy="261610"/>
          </a:xfrm>
          <a:prstGeom prst="rect">
            <a:avLst/>
          </a:prstGeom>
          <a:noFill/>
        </p:spPr>
        <p:txBody>
          <a:bodyPr wrap="none" rtlCol="0">
            <a:spAutoFit/>
          </a:bodyPr>
          <a:lstStyle/>
          <a:p>
            <a:r>
              <a:rPr lang="en-US" altLang="ko-KR" sz="1100" dirty="0" smtClean="0">
                <a:latin typeface="Arial" pitchFamily="34" charset="0"/>
                <a:cs typeface="Arial" pitchFamily="34" charset="0"/>
              </a:rPr>
              <a:t>updrafts</a:t>
            </a:r>
            <a:endParaRPr lang="ko-KR" altLang="en-US" sz="1100" dirty="0">
              <a:latin typeface="Arial" pitchFamily="34" charset="0"/>
              <a:cs typeface="Arial" pitchFamily="34" charset="0"/>
            </a:endParaRPr>
          </a:p>
        </p:txBody>
      </p:sp>
      <p:sp>
        <p:nvSpPr>
          <p:cNvPr id="20" name="TextBox 19"/>
          <p:cNvSpPr txBox="1"/>
          <p:nvPr/>
        </p:nvSpPr>
        <p:spPr>
          <a:xfrm>
            <a:off x="7812360" y="3933056"/>
            <a:ext cx="553357" cy="430887"/>
          </a:xfrm>
          <a:prstGeom prst="rect">
            <a:avLst/>
          </a:prstGeom>
          <a:noFill/>
        </p:spPr>
        <p:txBody>
          <a:bodyPr wrap="none" rtlCol="0">
            <a:spAutoFit/>
          </a:bodyPr>
          <a:lstStyle/>
          <a:p>
            <a:r>
              <a:rPr lang="en-US" altLang="ko-KR" sz="1100" dirty="0" smtClean="0">
                <a:latin typeface="Arial" pitchFamily="34" charset="0"/>
                <a:cs typeface="Arial" pitchFamily="34" charset="0"/>
              </a:rPr>
              <a:t>small </a:t>
            </a:r>
          </a:p>
          <a:p>
            <a:r>
              <a:rPr lang="en-US" altLang="ko-KR" sz="1100" dirty="0" smtClean="0">
                <a:latin typeface="Arial" pitchFamily="34" charset="0"/>
                <a:cs typeface="Arial" pitchFamily="34" charset="0"/>
              </a:rPr>
              <a:t>drops</a:t>
            </a:r>
            <a:endParaRPr lang="ko-KR" altLang="en-US" sz="1100" dirty="0">
              <a:latin typeface="Arial" pitchFamily="34" charset="0"/>
              <a:cs typeface="Arial" pitchFamily="34" charset="0"/>
            </a:endParaRPr>
          </a:p>
        </p:txBody>
      </p:sp>
      <p:sp>
        <p:nvSpPr>
          <p:cNvPr id="21" name="TextBox 20"/>
          <p:cNvSpPr txBox="1"/>
          <p:nvPr/>
        </p:nvSpPr>
        <p:spPr>
          <a:xfrm>
            <a:off x="5898866" y="4006225"/>
            <a:ext cx="545342" cy="430887"/>
          </a:xfrm>
          <a:prstGeom prst="rect">
            <a:avLst/>
          </a:prstGeom>
          <a:noFill/>
        </p:spPr>
        <p:txBody>
          <a:bodyPr wrap="none" rtlCol="0">
            <a:spAutoFit/>
          </a:bodyPr>
          <a:lstStyle/>
          <a:p>
            <a:r>
              <a:rPr lang="en-US" altLang="ko-KR" sz="1100" dirty="0" smtClean="0">
                <a:latin typeface="Arial" pitchFamily="34" charset="0"/>
                <a:cs typeface="Arial" pitchFamily="34" charset="0"/>
              </a:rPr>
              <a:t>large </a:t>
            </a:r>
          </a:p>
          <a:p>
            <a:r>
              <a:rPr lang="en-US" altLang="ko-KR" sz="1100" dirty="0" smtClean="0">
                <a:latin typeface="Arial" pitchFamily="34" charset="0"/>
                <a:cs typeface="Arial" pitchFamily="34" charset="0"/>
              </a:rPr>
              <a:t>drops</a:t>
            </a:r>
            <a:endParaRPr lang="ko-KR" altLang="en-US" sz="1100" dirty="0">
              <a:latin typeface="Arial" pitchFamily="34" charset="0"/>
              <a:cs typeface="Arial" pitchFamily="34" charset="0"/>
            </a:endParaRPr>
          </a:p>
        </p:txBody>
      </p:sp>
      <p:sp>
        <p:nvSpPr>
          <p:cNvPr id="22" name="슬라이드 번호 개체 틀 21"/>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34</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107504" y="46047"/>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Two categories by BB intensity</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슬라이드 번호 개체 틀 12"/>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35</a:t>
            </a:fld>
            <a:endParaRPr lang="ko-KR" altLang="en-US">
              <a:solidFill>
                <a:prstClr val="black">
                  <a:tint val="75000"/>
                </a:prstClr>
              </a:solidFill>
            </a:endParaRPr>
          </a:p>
        </p:txBody>
      </p:sp>
      <p:sp>
        <p:nvSpPr>
          <p:cNvPr id="33" name="TextBox 32"/>
          <p:cNvSpPr txBox="1"/>
          <p:nvPr/>
        </p:nvSpPr>
        <p:spPr>
          <a:xfrm>
            <a:off x="1619672" y="6021288"/>
            <a:ext cx="6048672" cy="732508"/>
          </a:xfrm>
          <a:prstGeom prst="rect">
            <a:avLst/>
          </a:prstGeom>
          <a:noFill/>
        </p:spPr>
        <p:txBody>
          <a:bodyPr wrap="square" rtlCol="0">
            <a:spAutoFit/>
          </a:bodyPr>
          <a:lstStyle/>
          <a:p>
            <a:pPr>
              <a:buClr>
                <a:srgbClr val="00B050"/>
              </a:buClr>
              <a:buFont typeface="Wingdings" pitchFamily="2" charset="2"/>
              <a:buChar char="§"/>
            </a:pPr>
            <a:r>
              <a:rPr lang="en-US" altLang="ko-KR" sz="1500" dirty="0" smtClean="0">
                <a:latin typeface="Arial" pitchFamily="34" charset="0"/>
                <a:cs typeface="Arial" pitchFamily="34" charset="0"/>
              </a:rPr>
              <a:t>  </a:t>
            </a:r>
            <a:r>
              <a:rPr lang="en-US" altLang="ko-KR" sz="1600" dirty="0" smtClean="0">
                <a:latin typeface="Arial" pitchFamily="34" charset="0"/>
                <a:cs typeface="Arial" pitchFamily="34" charset="0"/>
              </a:rPr>
              <a:t>Strong (thick) BB : </a:t>
            </a:r>
            <a:r>
              <a:rPr lang="en-US" altLang="ko-KR" sz="1600" b="1" dirty="0" err="1" smtClean="0">
                <a:solidFill>
                  <a:srgbClr val="0115D1"/>
                </a:solidFill>
                <a:latin typeface="Arial" pitchFamily="34" charset="0"/>
                <a:cs typeface="Arial" pitchFamily="34" charset="0"/>
              </a:rPr>
              <a:t>stratiform</a:t>
            </a:r>
            <a:r>
              <a:rPr lang="en-US" altLang="ko-KR" sz="1600" b="1" dirty="0" smtClean="0">
                <a:solidFill>
                  <a:srgbClr val="0115D1"/>
                </a:solidFill>
                <a:latin typeface="Arial" pitchFamily="34" charset="0"/>
                <a:cs typeface="Arial" pitchFamily="34" charset="0"/>
              </a:rPr>
              <a:t> structure</a:t>
            </a:r>
          </a:p>
          <a:p>
            <a:pPr>
              <a:buClr>
                <a:srgbClr val="00B050"/>
              </a:buClr>
              <a:buFont typeface="Wingdings" pitchFamily="2" charset="2"/>
              <a:buChar char="§"/>
            </a:pPr>
            <a:r>
              <a:rPr lang="en-US" altLang="ko-KR" sz="1600" dirty="0" smtClean="0">
                <a:latin typeface="Arial" pitchFamily="34" charset="0"/>
                <a:cs typeface="Arial" pitchFamily="34" charset="0"/>
              </a:rPr>
              <a:t>  Weak (narrow) BB: </a:t>
            </a:r>
            <a:r>
              <a:rPr lang="en-US" altLang="ko-KR" sz="1600" b="1" dirty="0" smtClean="0">
                <a:solidFill>
                  <a:srgbClr val="0115D1"/>
                </a:solidFill>
                <a:latin typeface="Arial" pitchFamily="34" charset="0"/>
                <a:cs typeface="Arial" pitchFamily="34" charset="0"/>
              </a:rPr>
              <a:t>mixed </a:t>
            </a:r>
            <a:r>
              <a:rPr lang="en-US" altLang="ko-KR" sz="1600" b="1" dirty="0" err="1" smtClean="0">
                <a:solidFill>
                  <a:srgbClr val="0115D1"/>
                </a:solidFill>
                <a:latin typeface="Arial" pitchFamily="34" charset="0"/>
                <a:cs typeface="Arial" pitchFamily="34" charset="0"/>
              </a:rPr>
              <a:t>stratiform</a:t>
            </a:r>
            <a:r>
              <a:rPr lang="en-US" altLang="ko-KR" sz="1600" b="1" dirty="0" smtClean="0">
                <a:solidFill>
                  <a:srgbClr val="0115D1"/>
                </a:solidFill>
                <a:latin typeface="Arial" pitchFamily="34" charset="0"/>
                <a:cs typeface="Arial" pitchFamily="34" charset="0"/>
              </a:rPr>
              <a:t>-convective structure    </a:t>
            </a:r>
          </a:p>
          <a:p>
            <a:pPr>
              <a:lnSpc>
                <a:spcPct val="60000"/>
              </a:lnSpc>
              <a:buClr>
                <a:srgbClr val="00B050"/>
              </a:buClr>
            </a:pPr>
            <a:endParaRPr lang="en-US" altLang="ko-KR" sz="1600" dirty="0" smtClean="0">
              <a:latin typeface="Arial" pitchFamily="34" charset="0"/>
              <a:cs typeface="Arial" pitchFamily="34" charset="0"/>
            </a:endParaRPr>
          </a:p>
        </p:txBody>
      </p:sp>
      <p:pic>
        <p:nvPicPr>
          <p:cNvPr id="34" name="Picture 2" descr="C:\Documents and Settings\june\바탕 화면\학회&amp;워크샾&amp;세미나\대외\2012-THORPEX\볼라벤\vertical_profiles_ref_vvel_weakBB_strongBB.tif"/>
          <p:cNvPicPr>
            <a:picLocks noChangeAspect="1" noChangeArrowheads="1"/>
          </p:cNvPicPr>
          <p:nvPr/>
        </p:nvPicPr>
        <p:blipFill>
          <a:blip r:embed="rId4" cstate="print"/>
          <a:srcRect/>
          <a:stretch>
            <a:fillRect/>
          </a:stretch>
        </p:blipFill>
        <p:spPr bwMode="auto">
          <a:xfrm>
            <a:off x="2339752" y="3370482"/>
            <a:ext cx="4390838" cy="2444739"/>
          </a:xfrm>
          <a:prstGeom prst="rect">
            <a:avLst/>
          </a:prstGeom>
          <a:noFill/>
        </p:spPr>
      </p:pic>
      <p:cxnSp>
        <p:nvCxnSpPr>
          <p:cNvPr id="35" name="직선 화살표 연결선 34"/>
          <p:cNvCxnSpPr/>
          <p:nvPr/>
        </p:nvCxnSpPr>
        <p:spPr>
          <a:xfrm flipH="1" flipV="1">
            <a:off x="3604642" y="4971342"/>
            <a:ext cx="590551" cy="20955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139952" y="5045199"/>
            <a:ext cx="1213794" cy="553998"/>
          </a:xfrm>
          <a:prstGeom prst="rect">
            <a:avLst/>
          </a:prstGeom>
          <a:noFill/>
        </p:spPr>
        <p:txBody>
          <a:bodyPr wrap="none" rtlCol="0">
            <a:spAutoFit/>
          </a:bodyPr>
          <a:lstStyle/>
          <a:p>
            <a:r>
              <a:rPr lang="en-US" altLang="ko-KR" sz="1500" dirty="0" smtClean="0">
                <a:latin typeface="Times New Roman" pitchFamily="18" charset="0"/>
                <a:cs typeface="Times New Roman" pitchFamily="18" charset="0"/>
              </a:rPr>
              <a:t>Increased Z</a:t>
            </a:r>
          </a:p>
          <a:p>
            <a:r>
              <a:rPr lang="en-US" altLang="ko-KR" sz="1500" dirty="0" smtClean="0">
                <a:latin typeface="Times New Roman" pitchFamily="18" charset="0"/>
                <a:cs typeface="Times New Roman" pitchFamily="18" charset="0"/>
              </a:rPr>
              <a:t> in low levels</a:t>
            </a:r>
            <a:endParaRPr lang="ko-KR" altLang="en-US" sz="1500" dirty="0">
              <a:latin typeface="Times New Roman" pitchFamily="18" charset="0"/>
              <a:cs typeface="Times New Roman" pitchFamily="18" charset="0"/>
            </a:endParaRPr>
          </a:p>
        </p:txBody>
      </p:sp>
      <p:cxnSp>
        <p:nvCxnSpPr>
          <p:cNvPr id="38" name="직선 화살표 연결선 37"/>
          <p:cNvCxnSpPr/>
          <p:nvPr/>
        </p:nvCxnSpPr>
        <p:spPr>
          <a:xfrm flipH="1">
            <a:off x="3524250" y="3569569"/>
            <a:ext cx="664476" cy="59748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2" descr="C:\Documents and Settings\june\바탕 화면\학회&amp;워크샾&amp;세미나\대외\2012-THORPEX\timeheight_ref.tif"/>
          <p:cNvPicPr>
            <a:picLocks noChangeAspect="1" noChangeArrowheads="1"/>
          </p:cNvPicPr>
          <p:nvPr/>
        </p:nvPicPr>
        <p:blipFill>
          <a:blip r:embed="rId5" cstate="print"/>
          <a:srcRect t="8065"/>
          <a:stretch>
            <a:fillRect/>
          </a:stretch>
        </p:blipFill>
        <p:spPr bwMode="auto">
          <a:xfrm>
            <a:off x="1907704" y="1231314"/>
            <a:ext cx="5544616" cy="1892370"/>
          </a:xfrm>
          <a:prstGeom prst="rect">
            <a:avLst/>
          </a:prstGeom>
          <a:noFill/>
        </p:spPr>
      </p:pic>
      <p:cxnSp>
        <p:nvCxnSpPr>
          <p:cNvPr id="21" name="직선 연결선 20"/>
          <p:cNvCxnSpPr/>
          <p:nvPr/>
        </p:nvCxnSpPr>
        <p:spPr>
          <a:xfrm>
            <a:off x="5684738" y="1048842"/>
            <a:ext cx="2045" cy="177593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86826" y="980728"/>
            <a:ext cx="884719" cy="283800"/>
          </a:xfrm>
          <a:prstGeom prst="rect">
            <a:avLst/>
          </a:prstGeom>
          <a:noFill/>
        </p:spPr>
        <p:txBody>
          <a:bodyPr wrap="none" rtlCol="0">
            <a:spAutoFit/>
          </a:bodyPr>
          <a:lstStyle/>
          <a:p>
            <a:r>
              <a:rPr lang="en-US" altLang="ko-KR" sz="1400" dirty="0" smtClean="0">
                <a:latin typeface="Arial" pitchFamily="34" charset="0"/>
                <a:cs typeface="Arial" pitchFamily="34" charset="0"/>
              </a:rPr>
              <a:t>Strong BB</a:t>
            </a:r>
            <a:endParaRPr lang="ko-KR" altLang="en-US" sz="1400" dirty="0">
              <a:latin typeface="Arial" pitchFamily="34" charset="0"/>
              <a:cs typeface="Arial" pitchFamily="34" charset="0"/>
            </a:endParaRPr>
          </a:p>
        </p:txBody>
      </p:sp>
      <p:sp>
        <p:nvSpPr>
          <p:cNvPr id="24" name="TextBox 23"/>
          <p:cNvSpPr txBox="1"/>
          <p:nvPr/>
        </p:nvSpPr>
        <p:spPr>
          <a:xfrm>
            <a:off x="5854262" y="980728"/>
            <a:ext cx="820984" cy="283800"/>
          </a:xfrm>
          <a:prstGeom prst="rect">
            <a:avLst/>
          </a:prstGeom>
          <a:noFill/>
        </p:spPr>
        <p:txBody>
          <a:bodyPr wrap="none" rtlCol="0">
            <a:spAutoFit/>
          </a:bodyPr>
          <a:lstStyle/>
          <a:p>
            <a:r>
              <a:rPr lang="en-US" altLang="ko-KR" sz="1400" dirty="0" smtClean="0">
                <a:latin typeface="Arial" pitchFamily="34" charset="0"/>
                <a:cs typeface="Arial" pitchFamily="34" charset="0"/>
              </a:rPr>
              <a:t>Weak BB</a:t>
            </a:r>
            <a:endParaRPr lang="ko-KR" altLang="en-US" sz="1400" dirty="0">
              <a:latin typeface="Arial" pitchFamily="34" charset="0"/>
              <a:cs typeface="Arial" pitchFamily="34" charset="0"/>
            </a:endParaRPr>
          </a:p>
        </p:txBody>
      </p:sp>
      <p:sp>
        <p:nvSpPr>
          <p:cNvPr id="39" name="TextBox 38"/>
          <p:cNvSpPr txBox="1"/>
          <p:nvPr/>
        </p:nvSpPr>
        <p:spPr>
          <a:xfrm>
            <a:off x="4154219" y="3356992"/>
            <a:ext cx="1065853" cy="297990"/>
          </a:xfrm>
          <a:prstGeom prst="rect">
            <a:avLst/>
          </a:prstGeom>
          <a:noFill/>
        </p:spPr>
        <p:txBody>
          <a:bodyPr wrap="none" rtlCol="0">
            <a:spAutoFit/>
          </a:bodyPr>
          <a:lstStyle/>
          <a:p>
            <a:r>
              <a:rPr lang="en-US" altLang="ko-KR" sz="1500" dirty="0" smtClean="0">
                <a:latin typeface="Times New Roman" pitchFamily="18" charset="0"/>
                <a:cs typeface="Times New Roman" pitchFamily="18" charset="0"/>
              </a:rPr>
              <a:t>Elevated BB </a:t>
            </a:r>
            <a:endParaRPr lang="ko-KR" altLang="en-US" sz="1500" dirty="0">
              <a:latin typeface="Times New Roman" pitchFamily="18" charset="0"/>
              <a:cs typeface="Times New Roman" pitchFamily="18" charset="0"/>
            </a:endParaRPr>
          </a:p>
        </p:txBody>
      </p:sp>
      <p:cxnSp>
        <p:nvCxnSpPr>
          <p:cNvPr id="40" name="직선 화살표 연결선 39"/>
          <p:cNvCxnSpPr/>
          <p:nvPr/>
        </p:nvCxnSpPr>
        <p:spPr>
          <a:xfrm flipH="1">
            <a:off x="5681092" y="4735102"/>
            <a:ext cx="1267173" cy="16004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922119" y="4591086"/>
            <a:ext cx="1034257" cy="323165"/>
          </a:xfrm>
          <a:prstGeom prst="rect">
            <a:avLst/>
          </a:prstGeom>
          <a:noFill/>
        </p:spPr>
        <p:txBody>
          <a:bodyPr wrap="none" rtlCol="0">
            <a:spAutoFit/>
          </a:bodyPr>
          <a:lstStyle/>
          <a:p>
            <a:r>
              <a:rPr lang="en-US" altLang="ko-KR" sz="1500" dirty="0" smtClean="0">
                <a:latin typeface="Times New Roman" pitchFamily="18" charset="0"/>
                <a:cs typeface="Times New Roman" pitchFamily="18" charset="0"/>
              </a:rPr>
              <a:t>Updrafts !!</a:t>
            </a:r>
            <a:endParaRPr lang="ko-KR" altLang="en-US" sz="1500" dirty="0">
              <a:latin typeface="Times New Roman" pitchFamily="18" charset="0"/>
              <a:cs typeface="Times New Roman" pitchFamily="18" charset="0"/>
            </a:endParaRPr>
          </a:p>
        </p:txBody>
      </p:sp>
      <p:cxnSp>
        <p:nvCxnSpPr>
          <p:cNvPr id="51" name="직선 연결선 50"/>
          <p:cNvCxnSpPr/>
          <p:nvPr/>
        </p:nvCxnSpPr>
        <p:spPr>
          <a:xfrm>
            <a:off x="721256" y="3807490"/>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134227" y="3645024"/>
            <a:ext cx="1061509" cy="323165"/>
          </a:xfrm>
          <a:prstGeom prst="rect">
            <a:avLst/>
          </a:prstGeom>
          <a:noFill/>
        </p:spPr>
        <p:txBody>
          <a:bodyPr wrap="none" rtlCol="0">
            <a:spAutoFit/>
          </a:bodyPr>
          <a:lstStyle/>
          <a:p>
            <a:r>
              <a:rPr lang="en-US" altLang="ko-KR" sz="1500" dirty="0" smtClean="0">
                <a:latin typeface="Arial" pitchFamily="34" charset="0"/>
                <a:cs typeface="Arial" pitchFamily="34" charset="0"/>
              </a:rPr>
              <a:t>Strong BB</a:t>
            </a:r>
            <a:endParaRPr lang="ko-KR" altLang="en-US" sz="1500" dirty="0">
              <a:latin typeface="Arial" pitchFamily="34" charset="0"/>
              <a:cs typeface="Arial" pitchFamily="34" charset="0"/>
            </a:endParaRPr>
          </a:p>
        </p:txBody>
      </p:sp>
      <p:cxnSp>
        <p:nvCxnSpPr>
          <p:cNvPr id="55" name="직선 연결선 54"/>
          <p:cNvCxnSpPr/>
          <p:nvPr/>
        </p:nvCxnSpPr>
        <p:spPr>
          <a:xfrm>
            <a:off x="724709" y="4174602"/>
            <a:ext cx="4320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151661" y="4016939"/>
            <a:ext cx="1016368" cy="323165"/>
          </a:xfrm>
          <a:prstGeom prst="rect">
            <a:avLst/>
          </a:prstGeom>
          <a:noFill/>
        </p:spPr>
        <p:txBody>
          <a:bodyPr wrap="none" rtlCol="0">
            <a:spAutoFit/>
          </a:bodyPr>
          <a:lstStyle/>
          <a:p>
            <a:r>
              <a:rPr lang="en-US" altLang="ko-KR" sz="1500" dirty="0" smtClean="0">
                <a:latin typeface="Arial" pitchFamily="34" charset="0"/>
                <a:cs typeface="Arial" pitchFamily="34" charset="0"/>
              </a:rPr>
              <a:t>Weak BB</a:t>
            </a:r>
            <a:endParaRPr lang="ko-KR" altLang="en-US" sz="15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ig6"/>
          <p:cNvPicPr>
            <a:picLocks noChangeAspect="1" noChangeArrowheads="1"/>
          </p:cNvPicPr>
          <p:nvPr/>
        </p:nvPicPr>
        <p:blipFill>
          <a:blip r:embed="rId3" cstate="print"/>
          <a:srcRect/>
          <a:stretch>
            <a:fillRect/>
          </a:stretch>
        </p:blipFill>
        <p:spPr bwMode="auto">
          <a:xfrm>
            <a:off x="2483768" y="1340860"/>
            <a:ext cx="3588618" cy="4896452"/>
          </a:xfrm>
          <a:prstGeom prst="rect">
            <a:avLst/>
          </a:prstGeom>
          <a:noFill/>
          <a:ln w="9525">
            <a:noFill/>
            <a:miter lim="800000"/>
            <a:headEnd/>
            <a:tailEnd/>
          </a:ln>
        </p:spPr>
      </p:pic>
      <p:sp>
        <p:nvSpPr>
          <p:cNvPr id="5" name="TextBox 4"/>
          <p:cNvSpPr txBox="1"/>
          <p:nvPr/>
        </p:nvSpPr>
        <p:spPr>
          <a:xfrm>
            <a:off x="6397177" y="2278393"/>
            <a:ext cx="2611612" cy="615553"/>
          </a:xfrm>
          <a:prstGeom prst="rect">
            <a:avLst/>
          </a:prstGeom>
          <a:noFill/>
        </p:spPr>
        <p:txBody>
          <a:bodyPr wrap="none" rtlCol="0">
            <a:spAutoFit/>
          </a:bodyPr>
          <a:lstStyle/>
          <a:p>
            <a:r>
              <a:rPr lang="en-US" altLang="ko-KR" sz="1700" dirty="0" smtClean="0">
                <a:latin typeface="Times New Roman" pitchFamily="18" charset="0"/>
                <a:cs typeface="Times New Roman" pitchFamily="18" charset="0"/>
              </a:rPr>
              <a:t>Rise of melting layer </a:t>
            </a:r>
          </a:p>
          <a:p>
            <a:r>
              <a:rPr lang="en-US" altLang="ko-KR" sz="1700" dirty="0" smtClean="0">
                <a:latin typeface="Times New Roman" pitchFamily="18" charset="0"/>
                <a:cs typeface="Times New Roman" pitchFamily="18" charset="0"/>
              </a:rPr>
              <a:t>levels with time is notable </a:t>
            </a:r>
            <a:endParaRPr lang="ko-KR" altLang="en-US" sz="1700" dirty="0">
              <a:latin typeface="Times New Roman" pitchFamily="18" charset="0"/>
              <a:cs typeface="Times New Roman" pitchFamily="18" charset="0"/>
            </a:endParaRPr>
          </a:p>
        </p:txBody>
      </p:sp>
      <p:cxnSp>
        <p:nvCxnSpPr>
          <p:cNvPr id="7" name="직선 화살표 연결선 6"/>
          <p:cNvCxnSpPr/>
          <p:nvPr/>
        </p:nvCxnSpPr>
        <p:spPr>
          <a:xfrm>
            <a:off x="6064510" y="2468208"/>
            <a:ext cx="36004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557181" y="4922210"/>
            <a:ext cx="2611549" cy="877163"/>
          </a:xfrm>
          <a:prstGeom prst="rect">
            <a:avLst/>
          </a:prstGeom>
          <a:noFill/>
        </p:spPr>
        <p:txBody>
          <a:bodyPr wrap="square" rtlCol="0">
            <a:spAutoFit/>
          </a:bodyPr>
          <a:lstStyle/>
          <a:p>
            <a:r>
              <a:rPr lang="en-US" altLang="ko-KR" sz="1700" dirty="0" smtClean="0">
                <a:latin typeface="Times New Roman" pitchFamily="18" charset="0"/>
                <a:cs typeface="Times New Roman" pitchFamily="18" charset="0"/>
              </a:rPr>
              <a:t>Strongest winds and largest spectral widths in the </a:t>
            </a:r>
            <a:r>
              <a:rPr lang="en-US" altLang="ko-KR" sz="1700" dirty="0" err="1" smtClean="0">
                <a:latin typeface="Times New Roman" pitchFamily="18" charset="0"/>
                <a:cs typeface="Times New Roman" pitchFamily="18" charset="0"/>
              </a:rPr>
              <a:t>eyewall</a:t>
            </a:r>
            <a:endParaRPr lang="ko-KR" altLang="en-US" sz="1700" dirty="0">
              <a:latin typeface="Times New Roman" pitchFamily="18" charset="0"/>
              <a:cs typeface="Times New Roman" pitchFamily="18" charset="0"/>
            </a:endParaRPr>
          </a:p>
        </p:txBody>
      </p:sp>
      <p:cxnSp>
        <p:nvCxnSpPr>
          <p:cNvPr id="12" name="직선 화살표 연결선 11"/>
          <p:cNvCxnSpPr/>
          <p:nvPr/>
        </p:nvCxnSpPr>
        <p:spPr>
          <a:xfrm>
            <a:off x="5855618" y="5401908"/>
            <a:ext cx="701563" cy="2436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직선 화살표 연결선 8"/>
          <p:cNvCxnSpPr/>
          <p:nvPr/>
        </p:nvCxnSpPr>
        <p:spPr>
          <a:xfrm>
            <a:off x="3912146" y="3050002"/>
            <a:ext cx="2664296" cy="57606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76442" y="3482050"/>
            <a:ext cx="2304256" cy="877163"/>
          </a:xfrm>
          <a:prstGeom prst="rect">
            <a:avLst/>
          </a:prstGeom>
          <a:noFill/>
        </p:spPr>
        <p:txBody>
          <a:bodyPr wrap="square" rtlCol="0">
            <a:spAutoFit/>
          </a:bodyPr>
          <a:lstStyle/>
          <a:p>
            <a:r>
              <a:rPr lang="en-US" altLang="ko-KR" sz="1700" dirty="0" smtClean="0">
                <a:latin typeface="Times New Roman" pitchFamily="18" charset="0"/>
                <a:cs typeface="Times New Roman" pitchFamily="18" charset="0"/>
              </a:rPr>
              <a:t>Drop growth associated with updrafts within the </a:t>
            </a:r>
            <a:r>
              <a:rPr lang="en-US" altLang="ko-KR" sz="1700" dirty="0" err="1" smtClean="0">
                <a:latin typeface="Times New Roman" pitchFamily="18" charset="0"/>
                <a:cs typeface="Times New Roman" pitchFamily="18" charset="0"/>
              </a:rPr>
              <a:t>eyewall</a:t>
            </a:r>
            <a:endParaRPr lang="ko-KR" altLang="en-US" sz="1700" dirty="0">
              <a:latin typeface="Times New Roman" pitchFamily="18" charset="0"/>
              <a:cs typeface="Times New Roman" pitchFamily="18" charset="0"/>
            </a:endParaRPr>
          </a:p>
        </p:txBody>
      </p:sp>
      <p:sp>
        <p:nvSpPr>
          <p:cNvPr id="15" name="직사각형 14"/>
          <p:cNvSpPr/>
          <p:nvPr/>
        </p:nvSpPr>
        <p:spPr>
          <a:xfrm>
            <a:off x="0" y="-27384"/>
            <a:ext cx="9144000" cy="792088"/>
          </a:xfrm>
          <a:prstGeom prst="rect">
            <a:avLst/>
          </a:prstGeom>
          <a:blipFill>
            <a:blip r:embed="rId4"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p:cNvSpPr txBox="1"/>
          <p:nvPr/>
        </p:nvSpPr>
        <p:spPr>
          <a:xfrm>
            <a:off x="107504" y="47623"/>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Mean vert. profiles in Typhoon </a:t>
            </a:r>
            <a:r>
              <a:rPr lang="en-US" altLang="ko-KR" sz="35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Kompasu</a:t>
            </a: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(2010)</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7" name="직선 연결선 16"/>
          <p:cNvCxnSpPr/>
          <p:nvPr/>
        </p:nvCxnSpPr>
        <p:spPr>
          <a:xfrm>
            <a:off x="377290" y="1577545"/>
            <a:ext cx="432048" cy="0"/>
          </a:xfrm>
          <a:prstGeom prst="line">
            <a:avLst/>
          </a:prstGeom>
          <a:ln w="19050">
            <a:solidFill>
              <a:srgbClr val="0D18F3"/>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p:nvPr/>
        </p:nvCxnSpPr>
        <p:spPr>
          <a:xfrm>
            <a:off x="390456" y="2298431"/>
            <a:ext cx="43204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a:off x="387003" y="1938391"/>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0610" y="1412776"/>
            <a:ext cx="1075936" cy="338554"/>
          </a:xfrm>
          <a:prstGeom prst="rect">
            <a:avLst/>
          </a:prstGeom>
          <a:noFill/>
        </p:spPr>
        <p:txBody>
          <a:bodyPr wrap="none" rtlCol="0">
            <a:spAutoFit/>
          </a:bodyPr>
          <a:lstStyle/>
          <a:p>
            <a:r>
              <a:rPr lang="en-US" altLang="ko-KR" sz="1600" dirty="0" err="1" smtClean="0">
                <a:latin typeface="Arial" pitchFamily="34" charset="0"/>
                <a:cs typeface="Arial" pitchFamily="34" charset="0"/>
              </a:rPr>
              <a:t>Stratiform</a:t>
            </a:r>
            <a:endParaRPr lang="ko-KR" altLang="en-US" sz="1600" dirty="0">
              <a:latin typeface="Arial" pitchFamily="34" charset="0"/>
              <a:cs typeface="Arial" pitchFamily="34" charset="0"/>
            </a:endParaRPr>
          </a:p>
        </p:txBody>
      </p:sp>
      <p:sp>
        <p:nvSpPr>
          <p:cNvPr id="21" name="TextBox 20"/>
          <p:cNvSpPr txBox="1"/>
          <p:nvPr/>
        </p:nvSpPr>
        <p:spPr>
          <a:xfrm>
            <a:off x="786122" y="2130664"/>
            <a:ext cx="1553630" cy="338554"/>
          </a:xfrm>
          <a:prstGeom prst="rect">
            <a:avLst/>
          </a:prstGeom>
          <a:noFill/>
        </p:spPr>
        <p:txBody>
          <a:bodyPr wrap="none" rtlCol="0">
            <a:spAutoFit/>
          </a:bodyPr>
          <a:lstStyle/>
          <a:p>
            <a:r>
              <a:rPr lang="en-US" altLang="ko-KR" sz="1600" dirty="0" smtClean="0">
                <a:latin typeface="Arial" pitchFamily="34" charset="0"/>
                <a:cs typeface="Arial" pitchFamily="34" charset="0"/>
              </a:rPr>
              <a:t>Outer </a:t>
            </a:r>
            <a:r>
              <a:rPr lang="en-US" altLang="ko-KR" sz="1600" dirty="0" err="1" smtClean="0">
                <a:latin typeface="Arial" pitchFamily="34" charset="0"/>
                <a:cs typeface="Arial" pitchFamily="34" charset="0"/>
              </a:rPr>
              <a:t>rainband</a:t>
            </a:r>
            <a:endParaRPr lang="ko-KR" altLang="en-US" sz="1600" dirty="0">
              <a:latin typeface="Arial" pitchFamily="34" charset="0"/>
              <a:cs typeface="Arial" pitchFamily="34" charset="0"/>
            </a:endParaRPr>
          </a:p>
        </p:txBody>
      </p:sp>
      <p:sp>
        <p:nvSpPr>
          <p:cNvPr id="22" name="TextBox 21"/>
          <p:cNvSpPr txBox="1"/>
          <p:nvPr/>
        </p:nvSpPr>
        <p:spPr>
          <a:xfrm>
            <a:off x="786122" y="1770624"/>
            <a:ext cx="1507144" cy="338554"/>
          </a:xfrm>
          <a:prstGeom prst="rect">
            <a:avLst/>
          </a:prstGeom>
          <a:noFill/>
        </p:spPr>
        <p:txBody>
          <a:bodyPr wrap="none" rtlCol="0">
            <a:spAutoFit/>
          </a:bodyPr>
          <a:lstStyle/>
          <a:p>
            <a:r>
              <a:rPr lang="en-US" altLang="ko-KR" sz="1600" dirty="0" smtClean="0">
                <a:latin typeface="Arial" pitchFamily="34" charset="0"/>
                <a:cs typeface="Arial" pitchFamily="34" charset="0"/>
              </a:rPr>
              <a:t>Inner </a:t>
            </a:r>
            <a:r>
              <a:rPr lang="en-US" altLang="ko-KR" sz="1600" dirty="0" err="1" smtClean="0">
                <a:latin typeface="Arial" pitchFamily="34" charset="0"/>
                <a:cs typeface="Arial" pitchFamily="34" charset="0"/>
              </a:rPr>
              <a:t>rainband</a:t>
            </a:r>
            <a:endParaRPr lang="ko-KR" altLang="en-US" sz="1600" dirty="0">
              <a:latin typeface="Arial" pitchFamily="34" charset="0"/>
              <a:cs typeface="Arial" pitchFamily="34" charset="0"/>
            </a:endParaRPr>
          </a:p>
        </p:txBody>
      </p:sp>
      <p:cxnSp>
        <p:nvCxnSpPr>
          <p:cNvPr id="24" name="직선 연결선 23"/>
          <p:cNvCxnSpPr/>
          <p:nvPr/>
        </p:nvCxnSpPr>
        <p:spPr>
          <a:xfrm>
            <a:off x="390456" y="2651808"/>
            <a:ext cx="4320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81026" y="2470394"/>
            <a:ext cx="888385" cy="338554"/>
          </a:xfrm>
          <a:prstGeom prst="rect">
            <a:avLst/>
          </a:prstGeom>
          <a:noFill/>
        </p:spPr>
        <p:txBody>
          <a:bodyPr wrap="none" rtlCol="0">
            <a:spAutoFit/>
          </a:bodyPr>
          <a:lstStyle/>
          <a:p>
            <a:r>
              <a:rPr lang="en-US" altLang="ko-KR" sz="1600" dirty="0" err="1" smtClean="0">
                <a:latin typeface="Arial" pitchFamily="34" charset="0"/>
                <a:cs typeface="Arial" pitchFamily="34" charset="0"/>
              </a:rPr>
              <a:t>Eyewall</a:t>
            </a:r>
            <a:endParaRPr lang="ko-KR" alt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직사각형 15"/>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107504" y="40943"/>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Histogram comparison (1)</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슬라이드 번호 개체 틀 12"/>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37</a:t>
            </a:fld>
            <a:endParaRPr lang="ko-KR" altLang="en-US">
              <a:solidFill>
                <a:prstClr val="black">
                  <a:tint val="75000"/>
                </a:prstClr>
              </a:solidFill>
            </a:endParaRPr>
          </a:p>
        </p:txBody>
      </p:sp>
      <p:pic>
        <p:nvPicPr>
          <p:cNvPr id="41989" name="Picture 5" descr="C:\Documents and Settings\june\바탕 화면\학회&amp;워크샾&amp;세미나\대외\2012-THORPEX\볼라벤\histogram.tif"/>
          <p:cNvPicPr>
            <a:picLocks noChangeAspect="1" noChangeArrowheads="1"/>
          </p:cNvPicPr>
          <p:nvPr/>
        </p:nvPicPr>
        <p:blipFill>
          <a:blip r:embed="rId4" cstate="print"/>
          <a:srcRect/>
          <a:stretch>
            <a:fillRect/>
          </a:stretch>
        </p:blipFill>
        <p:spPr bwMode="auto">
          <a:xfrm>
            <a:off x="933096" y="2060848"/>
            <a:ext cx="7229676" cy="2736304"/>
          </a:xfrm>
          <a:prstGeom prst="rect">
            <a:avLst/>
          </a:prstGeom>
          <a:noFill/>
        </p:spPr>
      </p:pic>
      <p:sp>
        <p:nvSpPr>
          <p:cNvPr id="14" name="타원 13"/>
          <p:cNvSpPr/>
          <p:nvPr/>
        </p:nvSpPr>
        <p:spPr>
          <a:xfrm>
            <a:off x="1295326" y="3678176"/>
            <a:ext cx="809624" cy="371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타원 14"/>
          <p:cNvSpPr/>
          <p:nvPr/>
        </p:nvSpPr>
        <p:spPr>
          <a:xfrm>
            <a:off x="5188347" y="3676663"/>
            <a:ext cx="809624" cy="371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905413" y="5589240"/>
            <a:ext cx="7411003" cy="353943"/>
          </a:xfrm>
          <a:prstGeom prst="rect">
            <a:avLst/>
          </a:prstGeom>
          <a:noFill/>
        </p:spPr>
        <p:txBody>
          <a:bodyPr wrap="none" rtlCol="0">
            <a:spAutoFit/>
          </a:bodyPr>
          <a:lstStyle/>
          <a:p>
            <a:pPr>
              <a:buClr>
                <a:srgbClr val="00B050"/>
              </a:buClr>
              <a:buFont typeface="Wingdings" pitchFamily="2" charset="2"/>
              <a:buChar char="§"/>
            </a:pPr>
            <a:r>
              <a:rPr lang="en-US" altLang="ko-KR" sz="1700" dirty="0" smtClean="0">
                <a:latin typeface="Arial" pitchFamily="34" charset="0"/>
                <a:cs typeface="Arial" pitchFamily="34" charset="0"/>
              </a:rPr>
              <a:t> Higher mean Z and R in the mixed </a:t>
            </a:r>
            <a:r>
              <a:rPr lang="en-US" altLang="ko-KR" sz="1700" dirty="0" err="1" smtClean="0">
                <a:latin typeface="Arial" pitchFamily="34" charset="0"/>
                <a:cs typeface="Arial" pitchFamily="34" charset="0"/>
              </a:rPr>
              <a:t>stratiform</a:t>
            </a:r>
            <a:r>
              <a:rPr lang="en-US" altLang="ko-KR" sz="1700" dirty="0" smtClean="0">
                <a:latin typeface="Arial" pitchFamily="34" charset="0"/>
                <a:cs typeface="Arial" pitchFamily="34" charset="0"/>
              </a:rPr>
              <a:t>-convective region (weak BB)</a:t>
            </a:r>
            <a:endParaRPr lang="ko-KR" altLang="en-US" sz="17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슬라이드 번호 개체 틀 12"/>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38</a:t>
            </a:fld>
            <a:endParaRPr lang="ko-KR" altLang="en-US">
              <a:solidFill>
                <a:prstClr val="black">
                  <a:tint val="75000"/>
                </a:prstClr>
              </a:solidFill>
            </a:endParaRPr>
          </a:p>
        </p:txBody>
      </p:sp>
      <p:pic>
        <p:nvPicPr>
          <p:cNvPr id="43010" name="Picture 2" descr="C:\Documents and Settings\june\바탕 화면\학회&amp;워크샾&amp;세미나\대외\2012-THORPEX\볼라벤\histogram2.tif"/>
          <p:cNvPicPr>
            <a:picLocks noChangeAspect="1" noChangeArrowheads="1"/>
          </p:cNvPicPr>
          <p:nvPr/>
        </p:nvPicPr>
        <p:blipFill>
          <a:blip r:embed="rId3" cstate="print"/>
          <a:srcRect/>
          <a:stretch>
            <a:fillRect/>
          </a:stretch>
        </p:blipFill>
        <p:spPr bwMode="auto">
          <a:xfrm>
            <a:off x="983008" y="2077608"/>
            <a:ext cx="7149198" cy="2736304"/>
          </a:xfrm>
          <a:prstGeom prst="rect">
            <a:avLst/>
          </a:prstGeom>
          <a:noFill/>
        </p:spPr>
      </p:pic>
      <p:sp>
        <p:nvSpPr>
          <p:cNvPr id="10" name="타원 9"/>
          <p:cNvSpPr/>
          <p:nvPr/>
        </p:nvSpPr>
        <p:spPr>
          <a:xfrm>
            <a:off x="1331640" y="3717032"/>
            <a:ext cx="809624" cy="371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타원 11"/>
          <p:cNvSpPr/>
          <p:nvPr/>
        </p:nvSpPr>
        <p:spPr>
          <a:xfrm>
            <a:off x="5150247" y="3715904"/>
            <a:ext cx="809624" cy="371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0" y="-27384"/>
            <a:ext cx="9144000" cy="792088"/>
          </a:xfrm>
          <a:prstGeom prst="rect">
            <a:avLst/>
          </a:prstGeom>
          <a:blipFill>
            <a:blip r:embed="rId4"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14"/>
          <p:cNvSpPr txBox="1"/>
          <p:nvPr/>
        </p:nvSpPr>
        <p:spPr>
          <a:xfrm>
            <a:off x="107504" y="40943"/>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Histogram comparison (2)</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TextBox 15"/>
          <p:cNvSpPr txBox="1"/>
          <p:nvPr/>
        </p:nvSpPr>
        <p:spPr>
          <a:xfrm>
            <a:off x="856814" y="5589240"/>
            <a:ext cx="7747634" cy="353943"/>
          </a:xfrm>
          <a:prstGeom prst="rect">
            <a:avLst/>
          </a:prstGeom>
          <a:noFill/>
        </p:spPr>
        <p:txBody>
          <a:bodyPr wrap="none" rtlCol="0">
            <a:spAutoFit/>
          </a:bodyPr>
          <a:lstStyle/>
          <a:p>
            <a:pPr>
              <a:buClr>
                <a:srgbClr val="00B050"/>
              </a:buClr>
              <a:buFont typeface="Wingdings" pitchFamily="2" charset="2"/>
              <a:buChar char="§"/>
            </a:pPr>
            <a:r>
              <a:rPr lang="en-US" altLang="ko-KR" sz="1700" dirty="0" smtClean="0">
                <a:latin typeface="Arial" pitchFamily="34" charset="0"/>
                <a:cs typeface="Arial" pitchFamily="34" charset="0"/>
              </a:rPr>
              <a:t> Smaller mean Dm and larger N0 in the mixed </a:t>
            </a:r>
            <a:r>
              <a:rPr lang="en-US" altLang="ko-KR" sz="1700" dirty="0" err="1" smtClean="0">
                <a:latin typeface="Arial" pitchFamily="34" charset="0"/>
                <a:cs typeface="Arial" pitchFamily="34" charset="0"/>
              </a:rPr>
              <a:t>stratiform</a:t>
            </a:r>
            <a:r>
              <a:rPr lang="en-US" altLang="ko-KR" sz="1700" dirty="0" smtClean="0">
                <a:latin typeface="Arial" pitchFamily="34" charset="0"/>
                <a:cs typeface="Arial" pitchFamily="34" charset="0"/>
              </a:rPr>
              <a:t>-convective region</a:t>
            </a:r>
            <a:endParaRPr lang="ko-KR" altLang="en-US" sz="17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467544" y="1628800"/>
            <a:ext cx="3312368" cy="4031873"/>
          </a:xfrm>
          <a:prstGeom prst="rect">
            <a:avLst/>
          </a:prstGeom>
        </p:spPr>
        <p:txBody>
          <a:bodyPr wrap="square">
            <a:spAutoFit/>
          </a:bodyPr>
          <a:lstStyle/>
          <a:p>
            <a:r>
              <a:rPr lang="en-US" altLang="ko-KR" sz="1600" dirty="0" smtClean="0">
                <a:latin typeface="Arial" pitchFamily="34" charset="0"/>
                <a:cs typeface="Arial" pitchFamily="34" charset="0"/>
              </a:rPr>
              <a:t>Basically both the </a:t>
            </a:r>
            <a:r>
              <a:rPr lang="en-US" altLang="ko-KR" sz="1600" dirty="0" err="1" smtClean="0">
                <a:latin typeface="Arial" pitchFamily="34" charset="0"/>
                <a:cs typeface="Arial" pitchFamily="34" charset="0"/>
              </a:rPr>
              <a:t>rainbands</a:t>
            </a:r>
            <a:r>
              <a:rPr lang="en-US" altLang="ko-KR" sz="1600" dirty="0" smtClean="0">
                <a:latin typeface="Arial" pitchFamily="34" charset="0"/>
                <a:cs typeface="Arial" pitchFamily="34" charset="0"/>
              </a:rPr>
              <a:t> had a </a:t>
            </a:r>
            <a:r>
              <a:rPr lang="en-US" altLang="ko-KR" sz="1600" dirty="0" err="1" smtClean="0">
                <a:latin typeface="Arial" pitchFamily="34" charset="0"/>
                <a:cs typeface="Arial" pitchFamily="34" charset="0"/>
              </a:rPr>
              <a:t>stratiform</a:t>
            </a:r>
            <a:r>
              <a:rPr lang="en-US" altLang="ko-KR" sz="1600" dirty="0" smtClean="0">
                <a:latin typeface="Arial" pitchFamily="34" charset="0"/>
                <a:cs typeface="Arial" pitchFamily="34" charset="0"/>
              </a:rPr>
              <a:t> structure with a bright band near the melting layer. </a:t>
            </a:r>
          </a:p>
          <a:p>
            <a:endParaRPr lang="en-US" altLang="ko-KR" sz="1600" dirty="0" smtClean="0">
              <a:latin typeface="Arial" pitchFamily="34" charset="0"/>
              <a:cs typeface="Arial" pitchFamily="34" charset="0"/>
            </a:endParaRPr>
          </a:p>
          <a:p>
            <a:r>
              <a:rPr lang="en-US" altLang="ko-KR" sz="1600" dirty="0" smtClean="0">
                <a:latin typeface="Arial" pitchFamily="34" charset="0"/>
                <a:cs typeface="Arial" pitchFamily="34" charset="0"/>
              </a:rPr>
              <a:t>The frequency distributions of reflectivity and Doppler velocity were broader in the </a:t>
            </a:r>
            <a:r>
              <a:rPr lang="en-US" altLang="ko-KR" sz="1600" dirty="0" err="1" smtClean="0">
                <a:latin typeface="Arial" pitchFamily="34" charset="0"/>
                <a:cs typeface="Arial" pitchFamily="34" charset="0"/>
              </a:rPr>
              <a:t>rainbands</a:t>
            </a:r>
            <a:r>
              <a:rPr lang="en-US" altLang="ko-KR" sz="1600" dirty="0" smtClean="0">
                <a:latin typeface="Arial" pitchFamily="34" charset="0"/>
                <a:cs typeface="Arial" pitchFamily="34" charset="0"/>
              </a:rPr>
              <a:t> of </a:t>
            </a:r>
            <a:r>
              <a:rPr lang="en-US" altLang="ko-KR" sz="1600" dirty="0" err="1" smtClean="0">
                <a:latin typeface="Arial" pitchFamily="34" charset="0"/>
                <a:cs typeface="Arial" pitchFamily="34" charset="0"/>
              </a:rPr>
              <a:t>Meari</a:t>
            </a:r>
            <a:r>
              <a:rPr lang="en-US" altLang="ko-KR" sz="1600" dirty="0" smtClean="0">
                <a:latin typeface="Arial" pitchFamily="34" charset="0"/>
                <a:cs typeface="Arial" pitchFamily="34" charset="0"/>
              </a:rPr>
              <a:t>, compared to those of </a:t>
            </a:r>
            <a:r>
              <a:rPr lang="en-US" altLang="ko-KR" sz="1600" dirty="0" err="1" smtClean="0">
                <a:latin typeface="Arial" pitchFamily="34" charset="0"/>
                <a:cs typeface="Arial" pitchFamily="34" charset="0"/>
              </a:rPr>
              <a:t>Bolaven</a:t>
            </a:r>
            <a:r>
              <a:rPr lang="en-US" altLang="ko-KR" sz="1600" dirty="0" smtClean="0">
                <a:latin typeface="Arial" pitchFamily="34" charset="0"/>
                <a:cs typeface="Arial" pitchFamily="34" charset="0"/>
              </a:rPr>
              <a:t>. </a:t>
            </a:r>
            <a:r>
              <a:rPr lang="en-US" altLang="ko-KR" sz="1600" dirty="0" smtClean="0">
                <a:solidFill>
                  <a:srgbClr val="0D18F3"/>
                </a:solidFill>
                <a:latin typeface="Arial" pitchFamily="34" charset="0"/>
                <a:cs typeface="Arial" pitchFamily="34" charset="0"/>
              </a:rPr>
              <a:t>This indicates wider size distributions of raindrops for </a:t>
            </a:r>
            <a:r>
              <a:rPr lang="en-US" altLang="ko-KR" sz="1600" dirty="0" err="1" smtClean="0">
                <a:solidFill>
                  <a:srgbClr val="0D18F3"/>
                </a:solidFill>
                <a:latin typeface="Arial" pitchFamily="34" charset="0"/>
                <a:cs typeface="Arial" pitchFamily="34" charset="0"/>
              </a:rPr>
              <a:t>Meari</a:t>
            </a:r>
            <a:r>
              <a:rPr lang="en-US" altLang="ko-KR" sz="1600" dirty="0" smtClean="0">
                <a:solidFill>
                  <a:srgbClr val="0D18F3"/>
                </a:solidFill>
                <a:latin typeface="Arial" pitchFamily="34" charset="0"/>
                <a:cs typeface="Arial" pitchFamily="34" charset="0"/>
              </a:rPr>
              <a:t>.</a:t>
            </a:r>
          </a:p>
          <a:p>
            <a:endParaRPr lang="en-US" altLang="ko-KR" sz="1600" dirty="0" smtClean="0">
              <a:latin typeface="Arial" pitchFamily="34" charset="0"/>
              <a:cs typeface="Arial" pitchFamily="34" charset="0"/>
            </a:endParaRPr>
          </a:p>
          <a:p>
            <a:r>
              <a:rPr lang="en-US" altLang="ko-KR" sz="1600" dirty="0" smtClean="0">
                <a:latin typeface="Arial" pitchFamily="34" charset="0"/>
                <a:cs typeface="Arial" pitchFamily="34" charset="0"/>
              </a:rPr>
              <a:t>Higher mean reflectivity and Doppler velocity profiles below the melting layer are observed in the </a:t>
            </a:r>
            <a:r>
              <a:rPr lang="en-US" altLang="ko-KR" sz="1600" dirty="0" err="1" smtClean="0">
                <a:latin typeface="Arial" pitchFamily="34" charset="0"/>
                <a:cs typeface="Arial" pitchFamily="34" charset="0"/>
              </a:rPr>
              <a:t>rainbands</a:t>
            </a:r>
            <a:r>
              <a:rPr lang="en-US" altLang="ko-KR" sz="1600" dirty="0" smtClean="0">
                <a:latin typeface="Arial" pitchFamily="34" charset="0"/>
                <a:cs typeface="Arial" pitchFamily="34" charset="0"/>
              </a:rPr>
              <a:t> of </a:t>
            </a:r>
            <a:r>
              <a:rPr lang="en-US" altLang="ko-KR" sz="1600" dirty="0" err="1" smtClean="0">
                <a:latin typeface="Arial" pitchFamily="34" charset="0"/>
                <a:cs typeface="Arial" pitchFamily="34" charset="0"/>
              </a:rPr>
              <a:t>Bolaven</a:t>
            </a:r>
            <a:r>
              <a:rPr lang="en-US" altLang="ko-KR" sz="1600" dirty="0" smtClean="0">
                <a:latin typeface="Arial" pitchFamily="34" charset="0"/>
                <a:cs typeface="Arial" pitchFamily="34" charset="0"/>
              </a:rPr>
              <a:t>. </a:t>
            </a:r>
          </a:p>
          <a:p>
            <a:endParaRPr lang="en-US" altLang="ko-KR" sz="1600" dirty="0" smtClean="0">
              <a:latin typeface="Arial" pitchFamily="34" charset="0"/>
              <a:cs typeface="Arial" pitchFamily="34" charset="0"/>
            </a:endParaRPr>
          </a:p>
        </p:txBody>
      </p:sp>
      <p:pic>
        <p:nvPicPr>
          <p:cNvPr id="5122" name="Picture 2" descr="C:\Documents and Settings\june\바탕 화면\학회&amp;워크샾&amp;세미나\대외\2012-THORPEX\CFAD_ref_vvel_twosystems.tif"/>
          <p:cNvPicPr>
            <a:picLocks noChangeAspect="1" noChangeArrowheads="1"/>
          </p:cNvPicPr>
          <p:nvPr/>
        </p:nvPicPr>
        <p:blipFill>
          <a:blip r:embed="rId4" cstate="print"/>
          <a:srcRect/>
          <a:stretch>
            <a:fillRect/>
          </a:stretch>
        </p:blipFill>
        <p:spPr bwMode="auto">
          <a:xfrm>
            <a:off x="4139952" y="962718"/>
            <a:ext cx="4680521" cy="5562626"/>
          </a:xfrm>
          <a:prstGeom prst="rect">
            <a:avLst/>
          </a:prstGeom>
          <a:noFill/>
        </p:spPr>
      </p:pic>
      <p:sp>
        <p:nvSpPr>
          <p:cNvPr id="10" name="TextBox 9"/>
          <p:cNvSpPr txBox="1"/>
          <p:nvPr/>
        </p:nvSpPr>
        <p:spPr>
          <a:xfrm>
            <a:off x="44195" y="47820"/>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Contoured frequency distributions by height</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슬라이드 번호 개체 틀 11"/>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39</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직사각형 29"/>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9940" name="Picture 4" descr="G:\발표자료\i1520-0426-26-10-2107-f08.gif"/>
          <p:cNvPicPr>
            <a:picLocks noChangeAspect="1" noChangeArrowheads="1"/>
          </p:cNvPicPr>
          <p:nvPr/>
        </p:nvPicPr>
        <p:blipFill>
          <a:blip r:embed="rId4" cstate="print"/>
          <a:srcRect b="67276"/>
          <a:stretch>
            <a:fillRect/>
          </a:stretch>
        </p:blipFill>
        <p:spPr bwMode="auto">
          <a:xfrm>
            <a:off x="1088305" y="808566"/>
            <a:ext cx="3339679" cy="1828346"/>
          </a:xfrm>
          <a:prstGeom prst="rect">
            <a:avLst/>
          </a:prstGeom>
          <a:noFill/>
        </p:spPr>
      </p:pic>
      <p:pic>
        <p:nvPicPr>
          <p:cNvPr id="39939" name="Picture 3" descr="G:\발표자료\i1520-0426-26-10-2107-f04.gif"/>
          <p:cNvPicPr>
            <a:picLocks noChangeAspect="1" noChangeArrowheads="1"/>
          </p:cNvPicPr>
          <p:nvPr/>
        </p:nvPicPr>
        <p:blipFill>
          <a:blip r:embed="rId5" cstate="print"/>
          <a:srcRect/>
          <a:stretch>
            <a:fillRect/>
          </a:stretch>
        </p:blipFill>
        <p:spPr bwMode="auto">
          <a:xfrm>
            <a:off x="1009226" y="2636912"/>
            <a:ext cx="3388891" cy="1943968"/>
          </a:xfrm>
          <a:prstGeom prst="rect">
            <a:avLst/>
          </a:prstGeom>
          <a:noFill/>
        </p:spPr>
      </p:pic>
      <p:pic>
        <p:nvPicPr>
          <p:cNvPr id="39941" name="Picture 5" descr="G:\발표자료\i1520-0426-26-10-2107-f05.jpg"/>
          <p:cNvPicPr>
            <a:picLocks noChangeAspect="1" noChangeArrowheads="1"/>
          </p:cNvPicPr>
          <p:nvPr/>
        </p:nvPicPr>
        <p:blipFill>
          <a:blip r:embed="rId6" cstate="print"/>
          <a:srcRect/>
          <a:stretch>
            <a:fillRect/>
          </a:stretch>
        </p:blipFill>
        <p:spPr bwMode="auto">
          <a:xfrm>
            <a:off x="4716016" y="1340768"/>
            <a:ext cx="3666604" cy="2952328"/>
          </a:xfrm>
          <a:prstGeom prst="rect">
            <a:avLst/>
          </a:prstGeom>
          <a:noFill/>
        </p:spPr>
      </p:pic>
      <p:pic>
        <p:nvPicPr>
          <p:cNvPr id="39942" name="Picture 6" descr="G:\발표자료\i1520-0469-60-2-354-f08.gif"/>
          <p:cNvPicPr>
            <a:picLocks noChangeAspect="1" noChangeArrowheads="1"/>
          </p:cNvPicPr>
          <p:nvPr/>
        </p:nvPicPr>
        <p:blipFill>
          <a:blip r:embed="rId7" cstate="print"/>
          <a:srcRect/>
          <a:stretch>
            <a:fillRect/>
          </a:stretch>
        </p:blipFill>
        <p:spPr bwMode="auto">
          <a:xfrm>
            <a:off x="2051720" y="4748535"/>
            <a:ext cx="2606187" cy="1944216"/>
          </a:xfrm>
          <a:prstGeom prst="rect">
            <a:avLst/>
          </a:prstGeom>
          <a:noFill/>
        </p:spPr>
      </p:pic>
      <p:pic>
        <p:nvPicPr>
          <p:cNvPr id="39943" name="Picture 7" descr="G:\발표자료\i1520-0469-60-2-354-f09.gif"/>
          <p:cNvPicPr>
            <a:picLocks noChangeAspect="1" noChangeArrowheads="1"/>
          </p:cNvPicPr>
          <p:nvPr/>
        </p:nvPicPr>
        <p:blipFill>
          <a:blip r:embed="rId8" cstate="print"/>
          <a:srcRect/>
          <a:stretch>
            <a:fillRect/>
          </a:stretch>
        </p:blipFill>
        <p:spPr bwMode="auto">
          <a:xfrm>
            <a:off x="4955406" y="4744889"/>
            <a:ext cx="2654829" cy="1958826"/>
          </a:xfrm>
          <a:prstGeom prst="rect">
            <a:avLst/>
          </a:prstGeom>
          <a:noFill/>
        </p:spPr>
      </p:pic>
      <p:sp>
        <p:nvSpPr>
          <p:cNvPr id="15" name="TextBox 14"/>
          <p:cNvSpPr txBox="1"/>
          <p:nvPr/>
        </p:nvSpPr>
        <p:spPr>
          <a:xfrm>
            <a:off x="147488" y="4797152"/>
            <a:ext cx="1904232" cy="1708160"/>
          </a:xfrm>
          <a:prstGeom prst="rect">
            <a:avLst/>
          </a:prstGeom>
          <a:noFill/>
        </p:spPr>
        <p:txBody>
          <a:bodyPr wrap="square" rtlCol="0">
            <a:spAutoFit/>
          </a:bodyPr>
          <a:lstStyle/>
          <a:p>
            <a:r>
              <a:rPr lang="en-US" altLang="ko-KR" sz="1500" dirty="0" err="1" smtClean="0">
                <a:latin typeface="Arial" pitchFamily="34" charset="0"/>
                <a:cs typeface="Arial" pitchFamily="34" charset="0"/>
              </a:rPr>
              <a:t>Scatterplots</a:t>
            </a:r>
            <a:r>
              <a:rPr lang="en-US" altLang="ko-KR" sz="1500" dirty="0" smtClean="0">
                <a:latin typeface="Arial" pitchFamily="34" charset="0"/>
                <a:cs typeface="Arial" pitchFamily="34" charset="0"/>
              </a:rPr>
              <a:t> of Do and </a:t>
            </a:r>
            <a:r>
              <a:rPr lang="en-US" altLang="ko-KR" sz="1500" dirty="0" err="1" smtClean="0">
                <a:latin typeface="Arial" pitchFamily="34" charset="0"/>
                <a:cs typeface="Arial" pitchFamily="34" charset="0"/>
              </a:rPr>
              <a:t>Nw</a:t>
            </a:r>
            <a:r>
              <a:rPr lang="en-US" altLang="ko-KR" sz="1500" dirty="0" smtClean="0">
                <a:latin typeface="Arial" pitchFamily="34" charset="0"/>
                <a:cs typeface="Arial" pitchFamily="34" charset="0"/>
              </a:rPr>
              <a:t> with regard to R retrieved from S-POL (</a:t>
            </a:r>
            <a:r>
              <a:rPr lang="en-US" altLang="ko-KR" sz="1500" b="1" dirty="0" err="1" smtClean="0">
                <a:latin typeface="Arial" pitchFamily="34" charset="0"/>
                <a:cs typeface="Arial" pitchFamily="34" charset="0"/>
              </a:rPr>
              <a:t>Zh</a:t>
            </a:r>
            <a:r>
              <a:rPr lang="en-US" altLang="ko-KR" sz="1500" b="1" dirty="0" smtClean="0">
                <a:latin typeface="Arial" pitchFamily="34" charset="0"/>
                <a:cs typeface="Arial" pitchFamily="34" charset="0"/>
              </a:rPr>
              <a:t>, ZDR, </a:t>
            </a:r>
            <a:r>
              <a:rPr lang="en-US" altLang="ko-KR" sz="1500" b="1" dirty="0" err="1" smtClean="0">
                <a:latin typeface="Arial" pitchFamily="34" charset="0"/>
                <a:cs typeface="Arial" pitchFamily="34" charset="0"/>
              </a:rPr>
              <a:t>Kdp</a:t>
            </a:r>
            <a:r>
              <a:rPr lang="en-US" altLang="ko-KR" sz="1500" dirty="0" smtClean="0">
                <a:latin typeface="Arial" pitchFamily="34" charset="0"/>
                <a:cs typeface="Arial" pitchFamily="34" charset="0"/>
              </a:rPr>
              <a:t>) in convective and </a:t>
            </a:r>
            <a:r>
              <a:rPr lang="en-US" altLang="ko-KR" sz="1500" dirty="0" err="1" smtClean="0">
                <a:latin typeface="Arial" pitchFamily="34" charset="0"/>
                <a:cs typeface="Arial" pitchFamily="34" charset="0"/>
              </a:rPr>
              <a:t>stratiform</a:t>
            </a:r>
            <a:r>
              <a:rPr lang="en-US" altLang="ko-KR" sz="1500" dirty="0" smtClean="0">
                <a:latin typeface="Arial" pitchFamily="34" charset="0"/>
                <a:cs typeface="Arial" pitchFamily="34" charset="0"/>
              </a:rPr>
              <a:t> region </a:t>
            </a:r>
          </a:p>
        </p:txBody>
      </p:sp>
      <p:sp>
        <p:nvSpPr>
          <p:cNvPr id="16" name="TextBox 15"/>
          <p:cNvSpPr txBox="1"/>
          <p:nvPr/>
        </p:nvSpPr>
        <p:spPr>
          <a:xfrm>
            <a:off x="150040" y="882722"/>
            <a:ext cx="1008112" cy="553998"/>
          </a:xfrm>
          <a:prstGeom prst="rect">
            <a:avLst/>
          </a:prstGeom>
          <a:noFill/>
        </p:spPr>
        <p:txBody>
          <a:bodyPr wrap="square" rtlCol="0">
            <a:spAutoFit/>
          </a:bodyPr>
          <a:lstStyle/>
          <a:p>
            <a:r>
              <a:rPr lang="en-US" altLang="ko-KR" sz="1500" b="1" dirty="0" smtClean="0">
                <a:latin typeface="Arial" pitchFamily="34" charset="0"/>
                <a:cs typeface="Arial" pitchFamily="34" charset="0"/>
              </a:rPr>
              <a:t>C-POL</a:t>
            </a:r>
          </a:p>
          <a:p>
            <a:endParaRPr lang="en-US" altLang="ko-KR" sz="1500" b="1" dirty="0" smtClean="0">
              <a:latin typeface="Arial" pitchFamily="34" charset="0"/>
              <a:cs typeface="Arial" pitchFamily="34" charset="0"/>
            </a:endParaRPr>
          </a:p>
        </p:txBody>
      </p:sp>
      <p:sp>
        <p:nvSpPr>
          <p:cNvPr id="17" name="TextBox 16"/>
          <p:cNvSpPr txBox="1"/>
          <p:nvPr/>
        </p:nvSpPr>
        <p:spPr>
          <a:xfrm>
            <a:off x="145578" y="2716178"/>
            <a:ext cx="1258070" cy="784830"/>
          </a:xfrm>
          <a:prstGeom prst="rect">
            <a:avLst/>
          </a:prstGeom>
          <a:noFill/>
        </p:spPr>
        <p:txBody>
          <a:bodyPr wrap="square" rtlCol="0">
            <a:spAutoFit/>
          </a:bodyPr>
          <a:lstStyle/>
          <a:p>
            <a:r>
              <a:rPr lang="en-US" altLang="ko-KR" sz="1500" b="1" dirty="0" smtClean="0">
                <a:latin typeface="Arial" pitchFamily="34" charset="0"/>
                <a:cs typeface="Arial" pitchFamily="34" charset="0"/>
              </a:rPr>
              <a:t>920-MHz wind profiler</a:t>
            </a:r>
          </a:p>
        </p:txBody>
      </p:sp>
      <p:sp>
        <p:nvSpPr>
          <p:cNvPr id="18" name="TextBox 17"/>
          <p:cNvSpPr txBox="1"/>
          <p:nvPr/>
        </p:nvSpPr>
        <p:spPr>
          <a:xfrm>
            <a:off x="2915816" y="4509120"/>
            <a:ext cx="1368152" cy="307777"/>
          </a:xfrm>
          <a:prstGeom prst="rect">
            <a:avLst/>
          </a:prstGeom>
          <a:noFill/>
        </p:spPr>
        <p:txBody>
          <a:bodyPr wrap="square" rtlCol="0">
            <a:spAutoFit/>
          </a:bodyPr>
          <a:lstStyle/>
          <a:p>
            <a:r>
              <a:rPr lang="en-US" altLang="ko-KR" sz="1400" b="1" dirty="0" smtClean="0">
                <a:solidFill>
                  <a:srgbClr val="0D18F3"/>
                </a:solidFill>
                <a:latin typeface="Arial" pitchFamily="34" charset="0"/>
                <a:cs typeface="Arial" pitchFamily="34" charset="0"/>
              </a:rPr>
              <a:t>Convective</a:t>
            </a:r>
          </a:p>
        </p:txBody>
      </p:sp>
      <p:sp>
        <p:nvSpPr>
          <p:cNvPr id="20" name="TextBox 19"/>
          <p:cNvSpPr txBox="1"/>
          <p:nvPr/>
        </p:nvSpPr>
        <p:spPr>
          <a:xfrm>
            <a:off x="5868144" y="4509120"/>
            <a:ext cx="1368152" cy="307777"/>
          </a:xfrm>
          <a:prstGeom prst="rect">
            <a:avLst/>
          </a:prstGeom>
          <a:noFill/>
        </p:spPr>
        <p:txBody>
          <a:bodyPr wrap="square" rtlCol="0">
            <a:spAutoFit/>
          </a:bodyPr>
          <a:lstStyle/>
          <a:p>
            <a:r>
              <a:rPr lang="en-US" altLang="ko-KR" sz="1400" b="1" dirty="0" err="1" smtClean="0">
                <a:solidFill>
                  <a:srgbClr val="0D18F3"/>
                </a:solidFill>
                <a:latin typeface="Arial" pitchFamily="34" charset="0"/>
                <a:cs typeface="Arial" pitchFamily="34" charset="0"/>
              </a:rPr>
              <a:t>Stratiform</a:t>
            </a:r>
            <a:endParaRPr lang="en-US" altLang="ko-KR" sz="1400" b="1" dirty="0" smtClean="0">
              <a:solidFill>
                <a:srgbClr val="0D18F3"/>
              </a:solidFill>
              <a:latin typeface="Arial" pitchFamily="34" charset="0"/>
              <a:cs typeface="Arial" pitchFamily="34" charset="0"/>
            </a:endParaRPr>
          </a:p>
        </p:txBody>
      </p:sp>
      <p:sp>
        <p:nvSpPr>
          <p:cNvPr id="21" name="TextBox 20"/>
          <p:cNvSpPr txBox="1"/>
          <p:nvPr/>
        </p:nvSpPr>
        <p:spPr>
          <a:xfrm>
            <a:off x="5292080" y="836712"/>
            <a:ext cx="2952328" cy="553998"/>
          </a:xfrm>
          <a:prstGeom prst="rect">
            <a:avLst/>
          </a:prstGeom>
          <a:noFill/>
        </p:spPr>
        <p:txBody>
          <a:bodyPr wrap="square" rtlCol="0">
            <a:spAutoFit/>
          </a:bodyPr>
          <a:lstStyle/>
          <a:p>
            <a:r>
              <a:rPr lang="en-US" altLang="ko-KR" sz="1500" dirty="0" smtClean="0">
                <a:latin typeface="Arial" pitchFamily="34" charset="0"/>
                <a:cs typeface="Arial" pitchFamily="34" charset="0"/>
              </a:rPr>
              <a:t>Rainfall parameter comparison between C-POL and profiler</a:t>
            </a:r>
          </a:p>
        </p:txBody>
      </p:sp>
      <p:sp>
        <p:nvSpPr>
          <p:cNvPr id="22" name="TextBox 21"/>
          <p:cNvSpPr txBox="1"/>
          <p:nvPr/>
        </p:nvSpPr>
        <p:spPr>
          <a:xfrm>
            <a:off x="7736446" y="1084806"/>
            <a:ext cx="1471878" cy="276999"/>
          </a:xfrm>
          <a:prstGeom prst="rect">
            <a:avLst/>
          </a:prstGeom>
          <a:noFill/>
        </p:spPr>
        <p:txBody>
          <a:bodyPr wrap="none" rtlCol="0">
            <a:spAutoFit/>
          </a:bodyPr>
          <a:lstStyle/>
          <a:p>
            <a:r>
              <a:rPr lang="en-US" altLang="ko-KR" sz="1200" dirty="0" smtClean="0">
                <a:latin typeface="Arial" pitchFamily="34" charset="0"/>
                <a:cs typeface="Arial" pitchFamily="34" charset="0"/>
              </a:rPr>
              <a:t>(</a:t>
            </a:r>
            <a:r>
              <a:rPr lang="en-US" altLang="ko-KR" sz="1200" dirty="0" err="1" smtClean="0">
                <a:latin typeface="Arial" pitchFamily="34" charset="0"/>
                <a:cs typeface="Arial" pitchFamily="34" charset="0"/>
              </a:rPr>
              <a:t>Bringi</a:t>
            </a:r>
            <a:r>
              <a:rPr lang="en-US" altLang="ko-KR" sz="1200" dirty="0" smtClean="0">
                <a:latin typeface="Arial" pitchFamily="34" charset="0"/>
                <a:cs typeface="Arial" pitchFamily="34" charset="0"/>
              </a:rPr>
              <a:t> et al. 2009)</a:t>
            </a:r>
            <a:endParaRPr lang="ko-KR" altLang="en-US" sz="1200" dirty="0">
              <a:latin typeface="Arial" pitchFamily="34" charset="0"/>
              <a:cs typeface="Arial" pitchFamily="34" charset="0"/>
            </a:endParaRPr>
          </a:p>
        </p:txBody>
      </p:sp>
      <p:sp>
        <p:nvSpPr>
          <p:cNvPr id="23" name="TextBox 22"/>
          <p:cNvSpPr txBox="1"/>
          <p:nvPr/>
        </p:nvSpPr>
        <p:spPr>
          <a:xfrm>
            <a:off x="7564618" y="6401073"/>
            <a:ext cx="1471878" cy="276999"/>
          </a:xfrm>
          <a:prstGeom prst="rect">
            <a:avLst/>
          </a:prstGeom>
          <a:noFill/>
        </p:spPr>
        <p:txBody>
          <a:bodyPr wrap="none" rtlCol="0">
            <a:spAutoFit/>
          </a:bodyPr>
          <a:lstStyle/>
          <a:p>
            <a:r>
              <a:rPr lang="en-US" altLang="ko-KR" sz="1200" dirty="0" smtClean="0">
                <a:latin typeface="Arial" pitchFamily="34" charset="0"/>
                <a:cs typeface="Arial" pitchFamily="34" charset="0"/>
              </a:rPr>
              <a:t>(</a:t>
            </a:r>
            <a:r>
              <a:rPr lang="en-US" altLang="ko-KR" sz="1200" dirty="0" err="1" smtClean="0">
                <a:latin typeface="Arial" pitchFamily="34" charset="0"/>
                <a:cs typeface="Arial" pitchFamily="34" charset="0"/>
              </a:rPr>
              <a:t>Bringi</a:t>
            </a:r>
            <a:r>
              <a:rPr lang="en-US" altLang="ko-KR" sz="1200" dirty="0" smtClean="0">
                <a:latin typeface="Arial" pitchFamily="34" charset="0"/>
                <a:cs typeface="Arial" pitchFamily="34" charset="0"/>
              </a:rPr>
              <a:t> et al. 2002)</a:t>
            </a:r>
            <a:endParaRPr lang="ko-KR" altLang="en-US" sz="1200" dirty="0">
              <a:latin typeface="Arial" pitchFamily="34" charset="0"/>
              <a:cs typeface="Arial" pitchFamily="34" charset="0"/>
            </a:endParaRPr>
          </a:p>
        </p:txBody>
      </p:sp>
      <p:sp>
        <p:nvSpPr>
          <p:cNvPr id="24" name="슬라이드 번호 개체 틀 23"/>
          <p:cNvSpPr>
            <a:spLocks noGrp="1"/>
          </p:cNvSpPr>
          <p:nvPr>
            <p:ph type="sldNum" sz="quarter" idx="12"/>
          </p:nvPr>
        </p:nvSpPr>
        <p:spPr>
          <a:xfrm>
            <a:off x="6553200" y="6304087"/>
            <a:ext cx="2133600" cy="365125"/>
          </a:xfrm>
        </p:spPr>
        <p:txBody>
          <a:bodyPr/>
          <a:lstStyle/>
          <a:p>
            <a:fld id="{23F4F944-A901-4494-A324-85DE6185BCC1}" type="slidenum">
              <a:rPr lang="ko-KR" altLang="en-US" smtClean="0">
                <a:solidFill>
                  <a:prstClr val="black">
                    <a:tint val="75000"/>
                  </a:prstClr>
                </a:solidFill>
                <a:latin typeface="Arial" pitchFamily="34" charset="0"/>
                <a:cs typeface="Arial" pitchFamily="34" charset="0"/>
              </a:rPr>
              <a:pPr/>
              <a:t>4</a:t>
            </a:fld>
            <a:endParaRPr lang="ko-KR" altLang="en-US">
              <a:solidFill>
                <a:prstClr val="black">
                  <a:tint val="75000"/>
                </a:prstClr>
              </a:solidFill>
              <a:latin typeface="Arial" pitchFamily="34" charset="0"/>
              <a:cs typeface="Arial" pitchFamily="34" charset="0"/>
            </a:endParaRPr>
          </a:p>
        </p:txBody>
      </p:sp>
      <p:sp>
        <p:nvSpPr>
          <p:cNvPr id="25" name="TextBox 24"/>
          <p:cNvSpPr txBox="1"/>
          <p:nvPr/>
        </p:nvSpPr>
        <p:spPr>
          <a:xfrm>
            <a:off x="5170997" y="1343710"/>
            <a:ext cx="301686" cy="323165"/>
          </a:xfrm>
          <a:prstGeom prst="rect">
            <a:avLst/>
          </a:prstGeom>
          <a:noFill/>
        </p:spPr>
        <p:txBody>
          <a:bodyPr wrap="square" rtlCol="0">
            <a:spAutoFit/>
          </a:bodyPr>
          <a:lstStyle/>
          <a:p>
            <a:r>
              <a:rPr lang="en-US" altLang="ko-KR" sz="1500" dirty="0" smtClean="0">
                <a:latin typeface="Arial" pitchFamily="34" charset="0"/>
                <a:cs typeface="Arial" pitchFamily="34" charset="0"/>
              </a:rPr>
              <a:t>Z</a:t>
            </a:r>
            <a:endParaRPr lang="ko-KR" altLang="en-US" sz="1500" dirty="0">
              <a:latin typeface="Arial" pitchFamily="34" charset="0"/>
              <a:cs typeface="Arial" pitchFamily="34" charset="0"/>
            </a:endParaRPr>
          </a:p>
        </p:txBody>
      </p:sp>
      <p:sp>
        <p:nvSpPr>
          <p:cNvPr id="26" name="TextBox 25"/>
          <p:cNvSpPr txBox="1"/>
          <p:nvPr/>
        </p:nvSpPr>
        <p:spPr>
          <a:xfrm>
            <a:off x="5154935" y="2276872"/>
            <a:ext cx="484428" cy="323165"/>
          </a:xfrm>
          <a:prstGeom prst="rect">
            <a:avLst/>
          </a:prstGeom>
          <a:noFill/>
        </p:spPr>
        <p:txBody>
          <a:bodyPr wrap="none" rtlCol="0">
            <a:spAutoFit/>
          </a:bodyPr>
          <a:lstStyle/>
          <a:p>
            <a:r>
              <a:rPr lang="en-US" altLang="ko-KR" sz="1500" dirty="0" smtClean="0">
                <a:latin typeface="Arial" pitchFamily="34" charset="0"/>
                <a:cs typeface="Arial" pitchFamily="34" charset="0"/>
              </a:rPr>
              <a:t>Dm</a:t>
            </a:r>
            <a:endParaRPr lang="ko-KR" altLang="en-US" sz="1500" dirty="0">
              <a:latin typeface="Arial" pitchFamily="34" charset="0"/>
              <a:cs typeface="Arial" pitchFamily="34" charset="0"/>
            </a:endParaRPr>
          </a:p>
        </p:txBody>
      </p:sp>
      <p:sp>
        <p:nvSpPr>
          <p:cNvPr id="28" name="TextBox 27"/>
          <p:cNvSpPr txBox="1"/>
          <p:nvPr/>
        </p:nvSpPr>
        <p:spPr>
          <a:xfrm>
            <a:off x="5175214" y="3241070"/>
            <a:ext cx="301686" cy="323165"/>
          </a:xfrm>
          <a:prstGeom prst="rect">
            <a:avLst/>
          </a:prstGeom>
          <a:noFill/>
        </p:spPr>
        <p:txBody>
          <a:bodyPr wrap="square" rtlCol="0">
            <a:spAutoFit/>
          </a:bodyPr>
          <a:lstStyle/>
          <a:p>
            <a:r>
              <a:rPr lang="en-US" altLang="ko-KR" sz="1500" dirty="0" smtClean="0">
                <a:latin typeface="Arial" pitchFamily="34" charset="0"/>
                <a:cs typeface="Arial" pitchFamily="34" charset="0"/>
              </a:rPr>
              <a:t>R</a:t>
            </a:r>
            <a:endParaRPr lang="ko-KR" altLang="en-US" sz="1500" dirty="0">
              <a:latin typeface="Arial" pitchFamily="34" charset="0"/>
              <a:cs typeface="Arial" pitchFamily="34" charset="0"/>
            </a:endParaRPr>
          </a:p>
        </p:txBody>
      </p:sp>
      <p:sp>
        <p:nvSpPr>
          <p:cNvPr id="29" name="직사각형 28"/>
          <p:cNvSpPr/>
          <p:nvPr/>
        </p:nvSpPr>
        <p:spPr>
          <a:xfrm>
            <a:off x="5127923" y="4255393"/>
            <a:ext cx="3888432" cy="292388"/>
          </a:xfrm>
          <a:prstGeom prst="rect">
            <a:avLst/>
          </a:prstGeom>
        </p:spPr>
        <p:txBody>
          <a:bodyPr wrap="square">
            <a:spAutoFit/>
          </a:bodyPr>
          <a:lstStyle/>
          <a:p>
            <a:r>
              <a:rPr lang="en-US" altLang="ko-KR" sz="1300" dirty="0" smtClean="0">
                <a:latin typeface="Arial" pitchFamily="34" charset="0"/>
                <a:cs typeface="Arial" pitchFamily="34" charset="0"/>
              </a:rPr>
              <a:t>* Rain attenuation correction is needed for C-POL.</a:t>
            </a:r>
          </a:p>
        </p:txBody>
      </p:sp>
      <p:sp>
        <p:nvSpPr>
          <p:cNvPr id="27" name="직사각형 26"/>
          <p:cNvSpPr/>
          <p:nvPr/>
        </p:nvSpPr>
        <p:spPr>
          <a:xfrm>
            <a:off x="0" y="6768752"/>
            <a:ext cx="9144000" cy="116632"/>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TextBox 32"/>
          <p:cNvSpPr txBox="1"/>
          <p:nvPr/>
        </p:nvSpPr>
        <p:spPr>
          <a:xfrm>
            <a:off x="107504" y="44624"/>
            <a:ext cx="8928992" cy="646331"/>
          </a:xfrm>
          <a:prstGeom prst="rect">
            <a:avLst/>
          </a:prstGeom>
          <a:noFill/>
        </p:spPr>
        <p:txBody>
          <a:bodyPr wrap="square" rtlCol="0">
            <a:spAutoFit/>
          </a:bodyPr>
          <a:lstStyle/>
          <a:p>
            <a:pPr algn="ctr"/>
            <a:r>
              <a:rPr lang="en-US" altLang="ko-KR" sz="3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Backgrounds (2)</a:t>
            </a:r>
            <a:endParaRPr lang="ko-KR" altLang="en-US" sz="36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5" name="TextBox 34"/>
          <p:cNvSpPr txBox="1"/>
          <p:nvPr/>
        </p:nvSpPr>
        <p:spPr>
          <a:xfrm>
            <a:off x="2915816" y="1264404"/>
            <a:ext cx="1457450" cy="292388"/>
          </a:xfrm>
          <a:prstGeom prst="rect">
            <a:avLst/>
          </a:prstGeom>
          <a:noFill/>
        </p:spPr>
        <p:txBody>
          <a:bodyPr wrap="none" rtlCol="0">
            <a:spAutoFit/>
          </a:bodyPr>
          <a:lstStyle/>
          <a:p>
            <a:r>
              <a:rPr lang="en-US" altLang="ko-KR" sz="1300" dirty="0" smtClean="0">
                <a:latin typeface="Arial" pitchFamily="34" charset="0"/>
                <a:cs typeface="Arial" pitchFamily="34" charset="0"/>
              </a:rPr>
              <a:t>10 min resolution</a:t>
            </a:r>
            <a:endParaRPr lang="ko-KR" altLang="en-US" sz="1300" dirty="0">
              <a:latin typeface="Arial" pitchFamily="34" charset="0"/>
              <a:cs typeface="Arial" pitchFamily="34" charset="0"/>
            </a:endParaRPr>
          </a:p>
        </p:txBody>
      </p:sp>
      <p:sp>
        <p:nvSpPr>
          <p:cNvPr id="36" name="TextBox 35"/>
          <p:cNvSpPr txBox="1"/>
          <p:nvPr/>
        </p:nvSpPr>
        <p:spPr>
          <a:xfrm>
            <a:off x="2915816" y="3115088"/>
            <a:ext cx="1462260" cy="292388"/>
          </a:xfrm>
          <a:prstGeom prst="rect">
            <a:avLst/>
          </a:prstGeom>
          <a:noFill/>
        </p:spPr>
        <p:txBody>
          <a:bodyPr wrap="none" rtlCol="0">
            <a:spAutoFit/>
          </a:bodyPr>
          <a:lstStyle/>
          <a:p>
            <a:r>
              <a:rPr lang="en-US" altLang="ko-KR" sz="1300" dirty="0" smtClean="0">
                <a:latin typeface="Arial" pitchFamily="34" charset="0"/>
                <a:cs typeface="Arial" pitchFamily="34" charset="0"/>
              </a:rPr>
              <a:t>~1 min resolution</a:t>
            </a:r>
            <a:endParaRPr lang="ko-KR" altLang="en-US" sz="13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611560" y="5134833"/>
            <a:ext cx="8280920" cy="1246495"/>
          </a:xfrm>
          <a:prstGeom prst="rect">
            <a:avLst/>
          </a:prstGeom>
          <a:noFill/>
        </p:spPr>
        <p:txBody>
          <a:bodyPr wrap="square" rtlCol="0">
            <a:spAutoFit/>
          </a:bodyPr>
          <a:lstStyle/>
          <a:p>
            <a:pPr>
              <a:buClr>
                <a:srgbClr val="00B050"/>
              </a:buClr>
              <a:buFont typeface="Wingdings" pitchFamily="2" charset="2"/>
              <a:buChar char="§"/>
            </a:pPr>
            <a:r>
              <a:rPr lang="en-US" altLang="ko-KR" sz="1500" dirty="0" smtClean="0">
                <a:latin typeface="+mn-ea"/>
                <a:cs typeface="Times New Roman" pitchFamily="18" charset="0"/>
              </a:rPr>
              <a:t> </a:t>
            </a:r>
            <a:r>
              <a:rPr lang="en-US" altLang="ko-KR" sz="1500" dirty="0" smtClean="0">
                <a:latin typeface="Arial" pitchFamily="34" charset="0"/>
                <a:cs typeface="Arial" pitchFamily="34" charset="0"/>
              </a:rPr>
              <a:t>There were higher reflectivity and Doppler velocity profiles in the </a:t>
            </a:r>
            <a:r>
              <a:rPr lang="en-US" altLang="ko-KR" sz="1500" dirty="0" err="1" smtClean="0">
                <a:latin typeface="Arial" pitchFamily="34" charset="0"/>
                <a:cs typeface="Arial" pitchFamily="34" charset="0"/>
              </a:rPr>
              <a:t>rainbands</a:t>
            </a:r>
            <a:r>
              <a:rPr lang="en-US" altLang="ko-KR" sz="1500" dirty="0" smtClean="0">
                <a:latin typeface="Arial" pitchFamily="34" charset="0"/>
                <a:cs typeface="Arial" pitchFamily="34" charset="0"/>
              </a:rPr>
              <a:t> of </a:t>
            </a:r>
            <a:r>
              <a:rPr lang="en-US" altLang="ko-KR" sz="1500" dirty="0" err="1" smtClean="0">
                <a:latin typeface="Arial" pitchFamily="34" charset="0"/>
                <a:cs typeface="Arial" pitchFamily="34" charset="0"/>
              </a:rPr>
              <a:t>Bolaven</a:t>
            </a:r>
            <a:r>
              <a:rPr lang="en-US" altLang="ko-KR" sz="1500" dirty="0" smtClean="0">
                <a:latin typeface="Arial" pitchFamily="34" charset="0"/>
                <a:cs typeface="Arial" pitchFamily="34" charset="0"/>
              </a:rPr>
              <a:t>, compared to those of </a:t>
            </a:r>
            <a:r>
              <a:rPr lang="en-US" altLang="ko-KR" sz="1500" dirty="0" err="1" smtClean="0">
                <a:latin typeface="Arial" pitchFamily="34" charset="0"/>
                <a:cs typeface="Arial" pitchFamily="34" charset="0"/>
              </a:rPr>
              <a:t>Meari</a:t>
            </a:r>
            <a:r>
              <a:rPr lang="en-US" altLang="ko-KR" sz="1500" dirty="0" smtClean="0">
                <a:latin typeface="Arial" pitchFamily="34" charset="0"/>
                <a:cs typeface="Arial" pitchFamily="34" charset="0"/>
              </a:rPr>
              <a:t>.</a:t>
            </a:r>
          </a:p>
          <a:p>
            <a:pPr>
              <a:buClr>
                <a:srgbClr val="00B050"/>
              </a:buClr>
              <a:buFont typeface="Wingdings" pitchFamily="2" charset="2"/>
              <a:buChar char="§"/>
            </a:pPr>
            <a:r>
              <a:rPr lang="en-US" altLang="ko-KR" sz="1500" dirty="0" smtClean="0">
                <a:latin typeface="Arial" pitchFamily="34" charset="0"/>
                <a:cs typeface="Arial" pitchFamily="34" charset="0"/>
              </a:rPr>
              <a:t> The larger spectral width profile in </a:t>
            </a:r>
            <a:r>
              <a:rPr lang="en-US" altLang="ko-KR" sz="1500" dirty="0" err="1" smtClean="0">
                <a:latin typeface="Arial" pitchFamily="34" charset="0"/>
                <a:cs typeface="Arial" pitchFamily="34" charset="0"/>
              </a:rPr>
              <a:t>Bolaven</a:t>
            </a:r>
            <a:r>
              <a:rPr lang="en-US" altLang="ko-KR" sz="1500" dirty="0" smtClean="0">
                <a:latin typeface="Arial" pitchFamily="34" charset="0"/>
                <a:cs typeface="Arial" pitchFamily="34" charset="0"/>
              </a:rPr>
              <a:t> is attributed to stronger horizontal wind speeds.</a:t>
            </a:r>
          </a:p>
          <a:p>
            <a:pPr>
              <a:buClr>
                <a:srgbClr val="00B050"/>
              </a:buClr>
              <a:buFont typeface="Wingdings" pitchFamily="2" charset="2"/>
              <a:buChar char="§"/>
            </a:pPr>
            <a:r>
              <a:rPr lang="en-US" altLang="ko-KR" sz="1500" dirty="0" smtClean="0">
                <a:latin typeface="Arial" pitchFamily="34" charset="0"/>
                <a:cs typeface="Arial" pitchFamily="34" charset="0"/>
              </a:rPr>
              <a:t>  Mean updraft profiles of about 2 m s</a:t>
            </a:r>
            <a:r>
              <a:rPr lang="en-US" altLang="ko-KR" sz="1500" baseline="30000" dirty="0" smtClean="0">
                <a:latin typeface="Arial" pitchFamily="34" charset="0"/>
                <a:cs typeface="Arial" pitchFamily="34" charset="0"/>
              </a:rPr>
              <a:t>-1</a:t>
            </a:r>
            <a:r>
              <a:rPr lang="en-US" altLang="ko-KR" sz="1500" dirty="0" smtClean="0">
                <a:latin typeface="Arial" pitchFamily="34" charset="0"/>
                <a:cs typeface="Arial" pitchFamily="34" charset="0"/>
              </a:rPr>
              <a:t> below the melting layer were analyzed in both the </a:t>
            </a:r>
            <a:r>
              <a:rPr lang="en-US" altLang="ko-KR" sz="1500" dirty="0" err="1" smtClean="0">
                <a:latin typeface="Arial" pitchFamily="34" charset="0"/>
                <a:cs typeface="Arial" pitchFamily="34" charset="0"/>
              </a:rPr>
              <a:t>rainbands</a:t>
            </a:r>
            <a:r>
              <a:rPr lang="en-US" altLang="ko-KR" sz="1500" dirty="0" smtClean="0">
                <a:latin typeface="Arial" pitchFamily="34" charset="0"/>
                <a:cs typeface="Arial" pitchFamily="34" charset="0"/>
              </a:rPr>
              <a:t>.</a:t>
            </a:r>
          </a:p>
        </p:txBody>
      </p:sp>
      <p:sp>
        <p:nvSpPr>
          <p:cNvPr id="21" name="직사각형 20"/>
          <p:cNvSpPr/>
          <p:nvPr/>
        </p:nvSpPr>
        <p:spPr>
          <a:xfrm>
            <a:off x="7884368" y="1916832"/>
            <a:ext cx="1224136" cy="492443"/>
          </a:xfrm>
          <a:prstGeom prst="rect">
            <a:avLst/>
          </a:prstGeom>
        </p:spPr>
        <p:txBody>
          <a:bodyPr wrap="square">
            <a:spAutoFit/>
          </a:bodyPr>
          <a:lstStyle/>
          <a:p>
            <a:r>
              <a:rPr lang="en-US" altLang="ko-KR" sz="1300" b="1" dirty="0" smtClean="0">
                <a:ea typeface="굴림" pitchFamily="34" charset="-127"/>
                <a:cs typeface="Arial" charset="0"/>
              </a:rPr>
              <a:t>w = W – V</a:t>
            </a:r>
            <a:r>
              <a:rPr lang="en-US" altLang="ko-KR" sz="1300" b="1" baseline="-25000" dirty="0" smtClean="0">
                <a:ea typeface="굴림" pitchFamily="34" charset="-127"/>
                <a:cs typeface="Arial" charset="0"/>
              </a:rPr>
              <a:t>f ,</a:t>
            </a:r>
            <a:r>
              <a:rPr lang="en-US" altLang="ko-KR" sz="1300" b="1" dirty="0" smtClean="0">
                <a:ea typeface="굴림" pitchFamily="34" charset="-127"/>
                <a:cs typeface="Arial" charset="0"/>
              </a:rPr>
              <a:t>  </a:t>
            </a:r>
          </a:p>
          <a:p>
            <a:r>
              <a:rPr lang="en-US" altLang="ko-KR" sz="1300" b="1" dirty="0" err="1" smtClean="0">
                <a:ea typeface="굴림" pitchFamily="34" charset="-127"/>
                <a:cs typeface="Arial" charset="0"/>
              </a:rPr>
              <a:t>V</a:t>
            </a:r>
            <a:r>
              <a:rPr lang="en-US" altLang="ko-KR" sz="1300" b="1" baseline="-25000" dirty="0" err="1" smtClean="0">
                <a:ea typeface="굴림" pitchFamily="34" charset="-127"/>
                <a:cs typeface="Arial" charset="0"/>
              </a:rPr>
              <a:t>f</a:t>
            </a:r>
            <a:r>
              <a:rPr lang="en-US" altLang="ko-KR" sz="1300" b="1" dirty="0" smtClean="0">
                <a:ea typeface="굴림" pitchFamily="34" charset="-127"/>
                <a:cs typeface="Arial" charset="0"/>
              </a:rPr>
              <a:t>=2.6Z</a:t>
            </a:r>
            <a:r>
              <a:rPr lang="en-US" altLang="ko-KR" sz="1300" b="1" baseline="30000" dirty="0" smtClean="0">
                <a:ea typeface="굴림" pitchFamily="34" charset="-127"/>
                <a:cs typeface="Arial" charset="0"/>
              </a:rPr>
              <a:t>0.107</a:t>
            </a:r>
            <a:r>
              <a:rPr lang="en-US" altLang="ko-KR" sz="1300" dirty="0" smtClean="0">
                <a:ea typeface="굴림" pitchFamily="34" charset="-127"/>
                <a:cs typeface="Arial" charset="0"/>
              </a:rPr>
              <a:t> </a:t>
            </a:r>
            <a:endParaRPr lang="ko-KR" altLang="en-US" sz="1300" dirty="0"/>
          </a:p>
        </p:txBody>
      </p:sp>
      <p:pic>
        <p:nvPicPr>
          <p:cNvPr id="4098" name="Picture 2" descr="C:\Documents and Settings\june\바탕 화면\학회&amp;워크샾&amp;세미나\대외\2012-THORPEX\vert_profiles_meari_2parts.tif"/>
          <p:cNvPicPr>
            <a:picLocks noChangeAspect="1" noChangeArrowheads="1"/>
          </p:cNvPicPr>
          <p:nvPr/>
        </p:nvPicPr>
        <p:blipFill>
          <a:blip r:embed="rId4" cstate="print"/>
          <a:srcRect/>
          <a:stretch>
            <a:fillRect/>
          </a:stretch>
        </p:blipFill>
        <p:spPr bwMode="auto">
          <a:xfrm>
            <a:off x="827584" y="1484784"/>
            <a:ext cx="7129182" cy="3168352"/>
          </a:xfrm>
          <a:prstGeom prst="rect">
            <a:avLst/>
          </a:prstGeom>
          <a:noFill/>
        </p:spPr>
      </p:pic>
      <p:sp>
        <p:nvSpPr>
          <p:cNvPr id="11" name="TextBox 10"/>
          <p:cNvSpPr txBox="1"/>
          <p:nvPr/>
        </p:nvSpPr>
        <p:spPr>
          <a:xfrm>
            <a:off x="76439" y="47819"/>
            <a:ext cx="8928992" cy="630942"/>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Comparison of mean vert. profiles</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슬라이드 번호 개체 틀 12"/>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40</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april8_timeseries.bmp"/>
          <p:cNvPicPr>
            <a:picLocks noChangeAspect="1" noChangeArrowheads="1"/>
          </p:cNvPicPr>
          <p:nvPr/>
        </p:nvPicPr>
        <p:blipFill>
          <a:blip r:embed="rId3" cstate="print"/>
          <a:srcRect t="31699" r="2930"/>
          <a:stretch>
            <a:fillRect/>
          </a:stretch>
        </p:blipFill>
        <p:spPr bwMode="auto">
          <a:xfrm>
            <a:off x="3750460" y="2528367"/>
            <a:ext cx="5049193" cy="4213001"/>
          </a:xfrm>
          <a:prstGeom prst="rect">
            <a:avLst/>
          </a:prstGeom>
          <a:noFill/>
        </p:spPr>
      </p:pic>
      <p:graphicFrame>
        <p:nvGraphicFramePr>
          <p:cNvPr id="19" name="표 18"/>
          <p:cNvGraphicFramePr>
            <a:graphicFrameLocks noGrp="1"/>
          </p:cNvGraphicFramePr>
          <p:nvPr/>
        </p:nvGraphicFramePr>
        <p:xfrm>
          <a:off x="179512" y="1412777"/>
          <a:ext cx="3528392" cy="3831963"/>
        </p:xfrm>
        <a:graphic>
          <a:graphicData uri="http://schemas.openxmlformats.org/drawingml/2006/table">
            <a:tbl>
              <a:tblPr firstRow="1" bandRow="1">
                <a:tableStyleId>{3B4B98B0-60AC-42C2-AFA5-B58CD77FA1E5}</a:tableStyleId>
              </a:tblPr>
              <a:tblGrid>
                <a:gridCol w="1080120"/>
                <a:gridCol w="2448272"/>
              </a:tblGrid>
              <a:tr h="1353369">
                <a:tc>
                  <a:txBody>
                    <a:bodyPr/>
                    <a:lstStyle/>
                    <a:p>
                      <a:pPr algn="ctr" latinLnBrk="1"/>
                      <a:r>
                        <a:rPr lang="en-US" altLang="ko-KR" sz="1400" b="0" dirty="0" smtClean="0">
                          <a:latin typeface="Arial" pitchFamily="34" charset="0"/>
                          <a:ea typeface="HY바다L" pitchFamily="18" charset="-127"/>
                          <a:cs typeface="Arial" pitchFamily="34" charset="0"/>
                        </a:rPr>
                        <a:t>Instrument</a:t>
                      </a: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marL="87313" indent="-87313" algn="l" latinLnBrk="1"/>
                      <a:endParaRPr lang="en-US" altLang="ko-KR" sz="1400" b="0" dirty="0" smtClean="0">
                        <a:latin typeface="Arial" pitchFamily="34" charset="0"/>
                        <a:ea typeface="HY바다L" pitchFamily="18" charset="-127"/>
                        <a:cs typeface="Arial" pitchFamily="34" charset="0"/>
                      </a:endParaRPr>
                    </a:p>
                    <a:p>
                      <a:pPr marL="87313" indent="-87313" algn="l" latinLnBrk="1"/>
                      <a:r>
                        <a:rPr lang="en-US" altLang="ko-KR" sz="1400" b="0" dirty="0" smtClean="0">
                          <a:latin typeface="Arial" pitchFamily="34" charset="0"/>
                          <a:ea typeface="HY바다L" pitchFamily="18" charset="-127"/>
                          <a:cs typeface="Arial" pitchFamily="34" charset="0"/>
                        </a:rPr>
                        <a:t>2-dimensional</a:t>
                      </a:r>
                    </a:p>
                    <a:p>
                      <a:pPr marL="87313" indent="-87313" algn="l" latinLnBrk="1"/>
                      <a:r>
                        <a:rPr lang="en-US" altLang="ko-KR" sz="1400" b="0" dirty="0" smtClean="0">
                          <a:latin typeface="Arial" pitchFamily="34" charset="0"/>
                          <a:ea typeface="HY바다L" pitchFamily="18" charset="-127"/>
                          <a:cs typeface="Arial" pitchFamily="34" charset="0"/>
                        </a:rPr>
                        <a:t>Video</a:t>
                      </a:r>
                    </a:p>
                    <a:p>
                      <a:pPr marL="87313" indent="-87313" algn="l" latinLnBrk="1"/>
                      <a:r>
                        <a:rPr lang="en-US" altLang="ko-KR" sz="1400" b="0" dirty="0" err="1" smtClean="0">
                          <a:latin typeface="Arial" pitchFamily="34" charset="0"/>
                          <a:ea typeface="HY바다L" pitchFamily="18" charset="-127"/>
                          <a:cs typeface="Arial" pitchFamily="34" charset="0"/>
                        </a:rPr>
                        <a:t>disdrometer</a:t>
                      </a:r>
                      <a:endParaRPr lang="en-US" altLang="ko-KR" sz="1400" b="0" dirty="0" smtClean="0">
                        <a:latin typeface="Arial" pitchFamily="34" charset="0"/>
                        <a:ea typeface="HY바다L" pitchFamily="18" charset="-127"/>
                        <a:cs typeface="Arial" pitchFamily="34" charset="0"/>
                      </a:endParaRPr>
                    </a:p>
                    <a:p>
                      <a:pPr marL="87313" indent="-87313" algn="l" latinLnBrk="1"/>
                      <a:r>
                        <a:rPr lang="en-US" altLang="ko-KR" sz="1400" b="0" dirty="0" smtClean="0">
                          <a:latin typeface="Arial" pitchFamily="34" charset="0"/>
                          <a:ea typeface="HY바다L" pitchFamily="18" charset="-127"/>
                          <a:cs typeface="Arial" pitchFamily="34" charset="0"/>
                        </a:rPr>
                        <a:t>(2DVD)</a:t>
                      </a:r>
                    </a:p>
                    <a:p>
                      <a:pPr marL="87313" indent="-87313" algn="l" latinLnBrk="1"/>
                      <a:endParaRPr lang="en-US" altLang="ko-KR" sz="1400" b="0" dirty="0" smtClean="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r>
              <a:tr h="678814">
                <a:tc>
                  <a:txBody>
                    <a:bodyPr/>
                    <a:lstStyle/>
                    <a:p>
                      <a:pPr algn="ctr" latinLnBrk="1"/>
                      <a:r>
                        <a:rPr lang="en-US" altLang="ko-KR" sz="1400" b="0" dirty="0" smtClean="0">
                          <a:latin typeface="Arial" pitchFamily="34" charset="0"/>
                          <a:ea typeface="HY바다L" pitchFamily="18" charset="-127"/>
                          <a:cs typeface="Arial" pitchFamily="34" charset="0"/>
                        </a:rPr>
                        <a:t>Variables</a:t>
                      </a:r>
                      <a:endParaRPr lang="ko-KR" altLang="en-US" sz="1400" b="0" dirty="0">
                        <a:latin typeface="Arial" pitchFamily="34" charset="0"/>
                        <a:ea typeface="HY바다L" pitchFamily="18" charset="-127"/>
                        <a:cs typeface="Arial" pitchFamily="34" charset="0"/>
                      </a:endParaRP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400" b="0" dirty="0" smtClean="0">
                          <a:latin typeface="Arial" pitchFamily="34" charset="0"/>
                          <a:ea typeface="HY바다L" pitchFamily="18" charset="-127"/>
                          <a:cs typeface="Arial" pitchFamily="34" charset="0"/>
                        </a:rPr>
                        <a:t>Particle</a:t>
                      </a:r>
                      <a:r>
                        <a:rPr lang="en-US" altLang="ko-KR" sz="1400" b="0" baseline="0" dirty="0" smtClean="0">
                          <a:latin typeface="Arial" pitchFamily="34" charset="0"/>
                          <a:ea typeface="HY바다L" pitchFamily="18" charset="-127"/>
                          <a:cs typeface="Arial" pitchFamily="34" charset="0"/>
                        </a:rPr>
                        <a:t> size, fall velocity, axis ratio, reflectivity, rain rate, etc.</a:t>
                      </a:r>
                      <a:endParaRPr lang="ko-KR" altLang="en-US" sz="1400" b="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r>
              <a:tr h="511273">
                <a:tc>
                  <a:txBody>
                    <a:bodyPr/>
                    <a:lstStyle/>
                    <a:p>
                      <a:pPr algn="ctr" latinLnBrk="1"/>
                      <a:r>
                        <a:rPr lang="en-US" altLang="ko-KR" sz="1400" b="0" dirty="0" smtClean="0">
                          <a:latin typeface="Arial" pitchFamily="34" charset="0"/>
                          <a:ea typeface="HY바다L" pitchFamily="18" charset="-127"/>
                          <a:cs typeface="Arial" pitchFamily="34" charset="0"/>
                        </a:rPr>
                        <a:t>Measuring</a:t>
                      </a:r>
                      <a:r>
                        <a:rPr lang="en-US" altLang="ko-KR" sz="1400" b="0" baseline="0" dirty="0" smtClean="0">
                          <a:latin typeface="Arial" pitchFamily="34" charset="0"/>
                          <a:ea typeface="HY바다L" pitchFamily="18" charset="-127"/>
                          <a:cs typeface="Arial" pitchFamily="34" charset="0"/>
                        </a:rPr>
                        <a:t> area</a:t>
                      </a:r>
                      <a:endParaRPr lang="en-US" altLang="ko-KR" sz="1400" b="0" dirty="0" smtClean="0">
                        <a:latin typeface="Arial" pitchFamily="34" charset="0"/>
                        <a:ea typeface="HY바다L" pitchFamily="18" charset="-127"/>
                        <a:cs typeface="Arial" pitchFamily="34" charset="0"/>
                      </a:endParaRP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400" b="0" dirty="0" smtClean="0">
                          <a:latin typeface="Arial" pitchFamily="34" charset="0"/>
                          <a:ea typeface="HY바다L" pitchFamily="18" charset="-127"/>
                          <a:cs typeface="Arial" pitchFamily="34" charset="0"/>
                        </a:rPr>
                        <a:t>10</a:t>
                      </a:r>
                      <a:r>
                        <a:rPr lang="en-US" altLang="ko-KR" sz="1400" b="0" baseline="0" dirty="0" smtClean="0">
                          <a:latin typeface="Arial" pitchFamily="34" charset="0"/>
                          <a:ea typeface="HY바다L" pitchFamily="18" charset="-127"/>
                          <a:cs typeface="Arial" pitchFamily="34" charset="0"/>
                        </a:rPr>
                        <a:t> cm x 10 cm</a:t>
                      </a:r>
                      <a:endParaRPr lang="en-US" altLang="ko-KR" sz="1400" b="0" dirty="0" smtClean="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r>
              <a:tr h="721796">
                <a:tc>
                  <a:txBody>
                    <a:bodyPr/>
                    <a:lstStyle/>
                    <a:p>
                      <a:pPr algn="ctr"/>
                      <a:r>
                        <a:rPr lang="en-US" altLang="ko-KR" sz="1400" b="0" dirty="0" smtClean="0">
                          <a:latin typeface="Arial" pitchFamily="34" charset="0"/>
                          <a:cs typeface="Arial" pitchFamily="34" charset="0"/>
                        </a:rPr>
                        <a:t>Scan</a:t>
                      </a:r>
                      <a:endParaRPr lang="ko-KR" altLang="en-US" sz="1400" b="0" dirty="0">
                        <a:latin typeface="Arial" pitchFamily="34" charset="0"/>
                        <a:cs typeface="Arial" pitchFamily="34" charset="0"/>
                      </a:endParaRP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400" b="0" dirty="0" smtClean="0">
                          <a:latin typeface="Arial" pitchFamily="34" charset="0"/>
                          <a:ea typeface="HY바다L" pitchFamily="18" charset="-127"/>
                          <a:cs typeface="Arial" pitchFamily="34" charset="0"/>
                        </a:rPr>
                        <a:t>2</a:t>
                      </a:r>
                      <a:r>
                        <a:rPr lang="en-US" altLang="ko-KR" sz="1400" b="0" baseline="0" dirty="0" smtClean="0">
                          <a:latin typeface="Arial" pitchFamily="34" charset="0"/>
                          <a:ea typeface="HY바다L" pitchFamily="18" charset="-127"/>
                          <a:cs typeface="Arial" pitchFamily="34" charset="0"/>
                        </a:rPr>
                        <a:t> orthogonal line-scan cameras (with light sheets 6.2 mm apart in the vertical)</a:t>
                      </a:r>
                      <a:endParaRPr lang="ko-KR" altLang="en-US" sz="1400" b="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r>
              <a:tr h="479163">
                <a:tc>
                  <a:txBody>
                    <a:bodyPr/>
                    <a:lstStyle/>
                    <a:p>
                      <a:pPr algn="ctr"/>
                      <a:r>
                        <a:rPr lang="en-US" altLang="ko-KR" b="0" dirty="0" smtClean="0"/>
                        <a:t>-</a:t>
                      </a:r>
                      <a:endParaRPr lang="ko-KR" altLang="en-US" b="0" dirty="0"/>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400" b="0" dirty="0" smtClean="0">
                          <a:latin typeface="Arial" pitchFamily="34" charset="0"/>
                          <a:ea typeface="HY바다L" pitchFamily="18" charset="-127"/>
                          <a:cs typeface="Arial" pitchFamily="34" charset="0"/>
                        </a:rPr>
                        <a:t>512</a:t>
                      </a:r>
                      <a:r>
                        <a:rPr lang="en-US" altLang="ko-KR" sz="1400" b="0" baseline="0" dirty="0" smtClean="0">
                          <a:latin typeface="Arial" pitchFamily="34" charset="0"/>
                          <a:ea typeface="HY바다L" pitchFamily="18" charset="-127"/>
                          <a:cs typeface="Arial" pitchFamily="34" charset="0"/>
                        </a:rPr>
                        <a:t> pixels in line scan</a:t>
                      </a:r>
                      <a:endParaRPr lang="ko-KR" altLang="en-US" sz="1400" b="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r>
            </a:tbl>
          </a:graphicData>
        </a:graphic>
      </p:graphicFrame>
      <p:sp>
        <p:nvSpPr>
          <p:cNvPr id="5" name="슬라이드 번호 개체 틀 4"/>
          <p:cNvSpPr>
            <a:spLocks noGrp="1"/>
          </p:cNvSpPr>
          <p:nvPr>
            <p:ph type="sldNum" sz="quarter" idx="11"/>
          </p:nvPr>
        </p:nvSpPr>
        <p:spPr>
          <a:xfrm>
            <a:off x="3203848" y="6520259"/>
            <a:ext cx="2895600" cy="365125"/>
          </a:xfrm>
        </p:spPr>
        <p:txBody>
          <a:bodyPr/>
          <a:lstStyle/>
          <a:p>
            <a:fld id="{03C1FE49-9268-430A-925C-5EE78668DAFD}" type="slidenum">
              <a:rPr lang="ko-KR" altLang="en-US" smtClean="0"/>
              <a:pPr/>
              <a:t>41</a:t>
            </a:fld>
            <a:endParaRPr lang="ko-KR" altLang="en-US"/>
          </a:p>
        </p:txBody>
      </p:sp>
      <p:grpSp>
        <p:nvGrpSpPr>
          <p:cNvPr id="3" name="그룹 11"/>
          <p:cNvGrpSpPr/>
          <p:nvPr/>
        </p:nvGrpSpPr>
        <p:grpSpPr>
          <a:xfrm>
            <a:off x="3880743" y="980728"/>
            <a:ext cx="5227761" cy="1530185"/>
            <a:chOff x="1331640" y="334440"/>
            <a:chExt cx="5741784" cy="1632081"/>
          </a:xfrm>
        </p:grpSpPr>
        <p:pic>
          <p:nvPicPr>
            <p:cNvPr id="107522" name="Picture 2" descr="D:\april8.bmp"/>
            <p:cNvPicPr>
              <a:picLocks noChangeAspect="1" noChangeArrowheads="1"/>
            </p:cNvPicPr>
            <p:nvPr/>
          </p:nvPicPr>
          <p:blipFill>
            <a:blip r:embed="rId4" cstate="print"/>
            <a:srcRect t="4877" r="9251" b="71323"/>
            <a:stretch>
              <a:fillRect/>
            </a:stretch>
          </p:blipFill>
          <p:spPr bwMode="auto">
            <a:xfrm>
              <a:off x="1331640" y="334440"/>
              <a:ext cx="5741784" cy="1632081"/>
            </a:xfrm>
            <a:prstGeom prst="rect">
              <a:avLst/>
            </a:prstGeom>
            <a:noFill/>
          </p:spPr>
        </p:pic>
        <p:cxnSp>
          <p:nvCxnSpPr>
            <p:cNvPr id="4" name="직선 연결선 3"/>
            <p:cNvCxnSpPr/>
            <p:nvPr/>
          </p:nvCxnSpPr>
          <p:spPr bwMode="auto">
            <a:xfrm>
              <a:off x="1961381" y="1581150"/>
              <a:ext cx="4626843" cy="0"/>
            </a:xfrm>
            <a:prstGeom prst="line">
              <a:avLst/>
            </a:prstGeom>
            <a:solidFill>
              <a:schemeClr val="accent1"/>
            </a:solidFill>
            <a:ln w="19050" cap="flat" cmpd="sng" algn="ctr">
              <a:solidFill>
                <a:schemeClr val="tx1"/>
              </a:solidFill>
              <a:prstDash val="solid"/>
              <a:round/>
              <a:headEnd type="none" w="med" len="med"/>
              <a:tailEnd type="none"/>
            </a:ln>
            <a:effectLst/>
          </p:spPr>
        </p:cxnSp>
      </p:grpSp>
      <p:sp>
        <p:nvSpPr>
          <p:cNvPr id="11" name="직사각형 10"/>
          <p:cNvSpPr/>
          <p:nvPr/>
        </p:nvSpPr>
        <p:spPr>
          <a:xfrm>
            <a:off x="0" y="-27384"/>
            <a:ext cx="9144000" cy="792088"/>
          </a:xfrm>
          <a:prstGeom prst="rect">
            <a:avLst/>
          </a:prstGeom>
          <a:blipFill>
            <a:blip r:embed="rId5"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90605" y="47820"/>
            <a:ext cx="8928992" cy="615553"/>
          </a:xfrm>
          <a:prstGeom prst="rect">
            <a:avLst/>
          </a:prstGeom>
          <a:noFill/>
        </p:spPr>
        <p:txBody>
          <a:bodyPr wrap="square" rtlCol="0">
            <a:spAutoFit/>
          </a:bodyPr>
          <a:lstStyle/>
          <a:p>
            <a:pPr algn="ctr"/>
            <a:r>
              <a:rPr lang="en-US" altLang="ko-KR" sz="3400" dirty="0" smtClean="0">
                <a:solidFill>
                  <a:schemeClr val="bg1"/>
                </a:solidFill>
                <a:latin typeface="Times New Roman" pitchFamily="18" charset="0"/>
                <a:cs typeface="Times New Roman" pitchFamily="18" charset="0"/>
              </a:rPr>
              <a:t>Validation with 2-Dimensional Video </a:t>
            </a:r>
            <a:r>
              <a:rPr lang="en-US" altLang="ko-KR" sz="3400" dirty="0" err="1" smtClean="0">
                <a:solidFill>
                  <a:schemeClr val="bg1"/>
                </a:solidFill>
                <a:latin typeface="Times New Roman" pitchFamily="18" charset="0"/>
                <a:cs typeface="Times New Roman" pitchFamily="18" charset="0"/>
              </a:rPr>
              <a:t>Disdrometer</a:t>
            </a:r>
            <a:r>
              <a:rPr lang="en-US" altLang="ko-KR" sz="3400" dirty="0" smtClean="0">
                <a:solidFill>
                  <a:schemeClr val="bg1"/>
                </a:solidFill>
                <a:latin typeface="Times New Roman" pitchFamily="18" charset="0"/>
                <a:cs typeface="Times New Roman" pitchFamily="18" charset="0"/>
              </a:rPr>
              <a:t> </a:t>
            </a:r>
            <a:endParaRPr lang="ko-KR" altLang="en-US" sz="34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4317232" y="816819"/>
            <a:ext cx="2134815" cy="323165"/>
          </a:xfrm>
          <a:prstGeom prst="rect">
            <a:avLst/>
          </a:prstGeom>
          <a:noFill/>
        </p:spPr>
        <p:txBody>
          <a:bodyPr wrap="none" rtlCol="0">
            <a:spAutoFit/>
          </a:bodyPr>
          <a:lstStyle/>
          <a:p>
            <a:r>
              <a:rPr lang="en-US" altLang="ko-KR" sz="1500" b="1" dirty="0" smtClean="0">
                <a:latin typeface="Arial" pitchFamily="34" charset="0"/>
                <a:cs typeface="Arial" pitchFamily="34" charset="0"/>
              </a:rPr>
              <a:t>The 8 April 2010 case</a:t>
            </a:r>
            <a:endParaRPr lang="ko-KR" altLang="en-US" sz="1500" b="1" dirty="0">
              <a:latin typeface="Arial" pitchFamily="34" charset="0"/>
              <a:cs typeface="Arial" pitchFamily="34" charset="0"/>
            </a:endParaRPr>
          </a:p>
        </p:txBody>
      </p:sp>
      <p:sp>
        <p:nvSpPr>
          <p:cNvPr id="15" name="TextBox 14"/>
          <p:cNvSpPr txBox="1"/>
          <p:nvPr/>
        </p:nvSpPr>
        <p:spPr>
          <a:xfrm>
            <a:off x="4348363" y="2370366"/>
            <a:ext cx="856325" cy="323165"/>
          </a:xfrm>
          <a:prstGeom prst="rect">
            <a:avLst/>
          </a:prstGeom>
          <a:noFill/>
        </p:spPr>
        <p:txBody>
          <a:bodyPr wrap="none" rtlCol="0">
            <a:spAutoFit/>
          </a:bodyPr>
          <a:lstStyle/>
          <a:p>
            <a:r>
              <a:rPr lang="en-US" altLang="ko-KR" sz="1500" b="1" dirty="0" smtClean="0">
                <a:latin typeface="Arial" pitchFamily="34" charset="0"/>
                <a:cs typeface="Arial" pitchFamily="34" charset="0"/>
              </a:rPr>
              <a:t>Z (</a:t>
            </a:r>
            <a:r>
              <a:rPr lang="en-US" altLang="ko-KR" sz="1500" b="1" dirty="0" err="1" smtClean="0">
                <a:latin typeface="Arial" pitchFamily="34" charset="0"/>
                <a:cs typeface="Arial" pitchFamily="34" charset="0"/>
              </a:rPr>
              <a:t>dBZ</a:t>
            </a:r>
            <a:r>
              <a:rPr lang="en-US" altLang="ko-KR" sz="1500" b="1" dirty="0" smtClean="0">
                <a:latin typeface="Arial" pitchFamily="34" charset="0"/>
                <a:cs typeface="Arial" pitchFamily="34" charset="0"/>
              </a:rPr>
              <a:t>)</a:t>
            </a:r>
            <a:endParaRPr lang="ko-KR" altLang="en-US" sz="1500" b="1" dirty="0">
              <a:latin typeface="Arial" pitchFamily="34" charset="0"/>
              <a:cs typeface="Arial" pitchFamily="34" charset="0"/>
            </a:endParaRPr>
          </a:p>
        </p:txBody>
      </p:sp>
      <p:sp>
        <p:nvSpPr>
          <p:cNvPr id="16" name="TextBox 15"/>
          <p:cNvSpPr txBox="1"/>
          <p:nvPr/>
        </p:nvSpPr>
        <p:spPr>
          <a:xfrm>
            <a:off x="4350231" y="3738518"/>
            <a:ext cx="909223" cy="323165"/>
          </a:xfrm>
          <a:prstGeom prst="rect">
            <a:avLst/>
          </a:prstGeom>
          <a:noFill/>
        </p:spPr>
        <p:txBody>
          <a:bodyPr wrap="none" rtlCol="0">
            <a:spAutoFit/>
          </a:bodyPr>
          <a:lstStyle/>
          <a:p>
            <a:r>
              <a:rPr lang="en-US" altLang="ko-KR" sz="1500" b="1" dirty="0" smtClean="0">
                <a:latin typeface="Arial" pitchFamily="34" charset="0"/>
                <a:cs typeface="Arial" pitchFamily="34" charset="0"/>
              </a:rPr>
              <a:t>D</a:t>
            </a:r>
            <a:r>
              <a:rPr lang="en-US" altLang="ko-KR" sz="1500" b="1" baseline="-25000" dirty="0" smtClean="0">
                <a:latin typeface="Arial" pitchFamily="34" charset="0"/>
                <a:cs typeface="Arial" pitchFamily="34" charset="0"/>
              </a:rPr>
              <a:t>m</a:t>
            </a:r>
            <a:r>
              <a:rPr lang="en-US" altLang="ko-KR" sz="1500" b="1" dirty="0" smtClean="0">
                <a:latin typeface="Arial" pitchFamily="34" charset="0"/>
                <a:cs typeface="Arial" pitchFamily="34" charset="0"/>
              </a:rPr>
              <a:t>(mm)</a:t>
            </a:r>
            <a:endParaRPr lang="ko-KR" altLang="en-US" sz="1500" b="1" dirty="0">
              <a:latin typeface="Arial" pitchFamily="34" charset="0"/>
              <a:cs typeface="Arial" pitchFamily="34" charset="0"/>
            </a:endParaRPr>
          </a:p>
        </p:txBody>
      </p:sp>
      <p:sp>
        <p:nvSpPr>
          <p:cNvPr id="17" name="TextBox 16"/>
          <p:cNvSpPr txBox="1"/>
          <p:nvPr/>
        </p:nvSpPr>
        <p:spPr>
          <a:xfrm>
            <a:off x="4372465" y="5034662"/>
            <a:ext cx="1439818" cy="323165"/>
          </a:xfrm>
          <a:prstGeom prst="rect">
            <a:avLst/>
          </a:prstGeom>
          <a:noFill/>
        </p:spPr>
        <p:txBody>
          <a:bodyPr wrap="none" rtlCol="0">
            <a:spAutoFit/>
          </a:bodyPr>
          <a:lstStyle/>
          <a:p>
            <a:r>
              <a:rPr lang="en-US" altLang="ko-KR" sz="1500" b="1" dirty="0" smtClean="0">
                <a:latin typeface="Arial" pitchFamily="34" charset="0"/>
                <a:cs typeface="Arial" pitchFamily="34" charset="0"/>
              </a:rPr>
              <a:t>N</a:t>
            </a:r>
            <a:r>
              <a:rPr lang="en-US" altLang="ko-KR" sz="1500" b="1" baseline="-25000" dirty="0" smtClean="0">
                <a:latin typeface="Arial" pitchFamily="34" charset="0"/>
                <a:cs typeface="Arial" pitchFamily="34" charset="0"/>
              </a:rPr>
              <a:t>0</a:t>
            </a:r>
            <a:r>
              <a:rPr lang="en-US" altLang="ko-KR" sz="1500" b="1" dirty="0" smtClean="0">
                <a:latin typeface="Arial" pitchFamily="34" charset="0"/>
                <a:cs typeface="Arial" pitchFamily="34" charset="0"/>
              </a:rPr>
              <a:t>(m</a:t>
            </a:r>
            <a:r>
              <a:rPr lang="en-US" altLang="ko-KR" sz="1500" b="1" baseline="30000" dirty="0" smtClean="0">
                <a:latin typeface="Arial" pitchFamily="34" charset="0"/>
                <a:cs typeface="Arial" pitchFamily="34" charset="0"/>
              </a:rPr>
              <a:t>-3</a:t>
            </a:r>
            <a:r>
              <a:rPr lang="en-US" altLang="ko-KR" sz="1500" b="1" dirty="0" smtClean="0">
                <a:latin typeface="Arial" pitchFamily="34" charset="0"/>
                <a:cs typeface="Arial" pitchFamily="34" charset="0"/>
              </a:rPr>
              <a:t> mm</a:t>
            </a:r>
            <a:r>
              <a:rPr lang="en-US" altLang="ko-KR" sz="1500" b="1" baseline="30000" dirty="0" smtClean="0">
                <a:latin typeface="Arial" pitchFamily="34" charset="0"/>
                <a:cs typeface="Arial" pitchFamily="34" charset="0"/>
              </a:rPr>
              <a:t>-1-</a:t>
            </a:r>
            <a:r>
              <a:rPr lang="el-GR" altLang="ko-KR" sz="1500" b="1" baseline="30000" dirty="0" smtClean="0">
                <a:latin typeface="Arial" pitchFamily="34" charset="0"/>
                <a:cs typeface="Arial" pitchFamily="34" charset="0"/>
              </a:rPr>
              <a:t>μ</a:t>
            </a:r>
            <a:r>
              <a:rPr lang="en-US" altLang="ko-KR" sz="1500" b="1" dirty="0" smtClean="0">
                <a:latin typeface="Arial" pitchFamily="34" charset="0"/>
                <a:cs typeface="Arial" pitchFamily="34" charset="0"/>
              </a:rPr>
              <a:t>)</a:t>
            </a:r>
            <a:endParaRPr lang="ko-KR" altLang="en-US" sz="1500" b="1" dirty="0">
              <a:latin typeface="Arial" pitchFamily="34" charset="0"/>
              <a:cs typeface="Arial" pitchFamily="34" charset="0"/>
            </a:endParaRPr>
          </a:p>
        </p:txBody>
      </p:sp>
      <p:sp>
        <p:nvSpPr>
          <p:cNvPr id="18" name="직사각형 17"/>
          <p:cNvSpPr/>
          <p:nvPr/>
        </p:nvSpPr>
        <p:spPr>
          <a:xfrm>
            <a:off x="107504" y="5517232"/>
            <a:ext cx="3816424" cy="830997"/>
          </a:xfrm>
          <a:prstGeom prst="rect">
            <a:avLst/>
          </a:prstGeom>
        </p:spPr>
        <p:txBody>
          <a:bodyPr wrap="square">
            <a:spAutoFit/>
          </a:bodyPr>
          <a:lstStyle/>
          <a:p>
            <a:r>
              <a:rPr lang="en-US" altLang="ko-KR" sz="1600" dirty="0" smtClean="0">
                <a:latin typeface="Arial" pitchFamily="34" charset="0"/>
                <a:cs typeface="Arial" pitchFamily="34" charset="0"/>
              </a:rPr>
              <a:t>Note that profiler retrievals at 319 m AGL are more affected by vertical air motion than 2DVD at the surface.</a:t>
            </a:r>
            <a:endParaRPr lang="ko-KR" altLang="en-US" sz="1600" dirty="0" smtClean="0">
              <a:latin typeface="Arial" pitchFamily="34" charset="0"/>
              <a:cs typeface="Arial" pitchFamily="34" charset="0"/>
            </a:endParaRPr>
          </a:p>
        </p:txBody>
      </p:sp>
      <p:pic>
        <p:nvPicPr>
          <p:cNvPr id="14" name="Picture 1" descr="http://journals.ametsoc.org/na101/home/literatum/publisher/ams/journals/content/atot/2000/15200426-17.11/1520-0426%282000%29017%3C1483%3Awieors%3E2.0.co%3B2/production/images/large/i1520-0426-17-11-1483-f01.jpeg"/>
          <p:cNvPicPr>
            <a:picLocks noChangeAspect="1" noChangeArrowheads="1"/>
          </p:cNvPicPr>
          <p:nvPr/>
        </p:nvPicPr>
        <p:blipFill>
          <a:blip r:embed="rId6" cstate="print"/>
          <a:srcRect l="31981" t="3481" r="4070" b="22379"/>
          <a:stretch>
            <a:fillRect/>
          </a:stretch>
        </p:blipFill>
        <p:spPr bwMode="auto">
          <a:xfrm>
            <a:off x="2700533" y="1430221"/>
            <a:ext cx="1007371" cy="1365531"/>
          </a:xfrm>
          <a:prstGeom prst="rect">
            <a:avLst/>
          </a:prstGeom>
          <a:noFill/>
          <a:effectLst>
            <a:softEdge rad="635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712025"/>
            <a:ext cx="8568952" cy="5800049"/>
          </a:xfrm>
          <a:prstGeom prst="rect">
            <a:avLst/>
          </a:prstGeom>
          <a:noFill/>
        </p:spPr>
        <p:txBody>
          <a:bodyPr wrap="square" rtlCol="0">
            <a:spAutoFit/>
          </a:bodyPr>
          <a:lstStyle/>
          <a:p>
            <a:pPr>
              <a:buClr>
                <a:srgbClr val="00B050"/>
              </a:buClr>
            </a:pPr>
            <a:endParaRPr lang="en-US" altLang="ko-KR" dirty="0" smtClean="0">
              <a:latin typeface="Arial" pitchFamily="34" charset="0"/>
              <a:cs typeface="Arial" pitchFamily="34" charset="0"/>
            </a:endParaRPr>
          </a:p>
          <a:p>
            <a:pPr>
              <a:buClr>
                <a:srgbClr val="00B050"/>
              </a:buClr>
              <a:buFont typeface="Wingdings" pitchFamily="2" charset="2"/>
              <a:buChar char="§"/>
            </a:pPr>
            <a:r>
              <a:rPr lang="en-US" altLang="ko-KR" dirty="0" smtClean="0">
                <a:latin typeface="Arial" pitchFamily="34" charset="0"/>
                <a:cs typeface="Arial" pitchFamily="34" charset="0"/>
              </a:rPr>
              <a:t> </a:t>
            </a:r>
            <a:r>
              <a:rPr lang="en-US" altLang="ko-KR" sz="1700" dirty="0" smtClean="0">
                <a:solidFill>
                  <a:srgbClr val="C00000"/>
                </a:solidFill>
                <a:latin typeface="Arial" pitchFamily="34" charset="0"/>
                <a:cs typeface="Arial" pitchFamily="34" charset="0"/>
              </a:rPr>
              <a:t>Rainfall parameters have been retrieved from the profiler Doppler spectra and MRR data using the spectral method and moment method. There were good agreements in retrieved parameters such as Dm and R between the profiler and MRR, indicating that the profiler retrievals are reliable below melting layer.</a:t>
            </a:r>
          </a:p>
          <a:p>
            <a:pPr>
              <a:buClr>
                <a:srgbClr val="00B050"/>
              </a:buClr>
              <a:buFont typeface="Wingdings" pitchFamily="2" charset="2"/>
              <a:buChar char="§"/>
            </a:pPr>
            <a:endParaRPr lang="en-US" altLang="ko-KR" sz="1700" dirty="0" smtClean="0">
              <a:latin typeface="Arial" pitchFamily="34" charset="0"/>
              <a:cs typeface="Arial" pitchFamily="34" charset="0"/>
            </a:endParaRPr>
          </a:p>
          <a:p>
            <a:pPr>
              <a:buClr>
                <a:srgbClr val="00B050"/>
              </a:buClr>
              <a:buFont typeface="Wingdings" pitchFamily="2" charset="2"/>
              <a:buChar char="§"/>
            </a:pPr>
            <a:r>
              <a:rPr lang="en-US" altLang="ko-KR" sz="1700" dirty="0" smtClean="0">
                <a:latin typeface="Arial" pitchFamily="34" charset="0"/>
                <a:cs typeface="Arial" pitchFamily="34" charset="0"/>
              </a:rPr>
              <a:t> The RSD comparisons between the MRR and profiler showed better agreement in </a:t>
            </a:r>
            <a:r>
              <a:rPr lang="en-US" altLang="ko-KR" sz="1700" dirty="0" err="1" smtClean="0">
                <a:latin typeface="Arial" pitchFamily="34" charset="0"/>
                <a:cs typeface="Arial" pitchFamily="34" charset="0"/>
              </a:rPr>
              <a:t>stratiform</a:t>
            </a:r>
            <a:r>
              <a:rPr lang="en-US" altLang="ko-KR" sz="1700" dirty="0" smtClean="0">
                <a:latin typeface="Arial" pitchFamily="34" charset="0"/>
                <a:cs typeface="Arial" pitchFamily="34" charset="0"/>
              </a:rPr>
              <a:t> precipitation ( R &lt; 10 mm hr</a:t>
            </a:r>
            <a:r>
              <a:rPr lang="en-US" altLang="ko-KR" sz="1700" baseline="30000" dirty="0" smtClean="0">
                <a:latin typeface="Arial" pitchFamily="34" charset="0"/>
                <a:cs typeface="Arial" pitchFamily="34" charset="0"/>
              </a:rPr>
              <a:t>-1</a:t>
            </a:r>
            <a:r>
              <a:rPr lang="en-US" altLang="ko-KR" sz="1700" dirty="0" smtClean="0">
                <a:latin typeface="Arial" pitchFamily="34" charset="0"/>
                <a:cs typeface="Arial" pitchFamily="34" charset="0"/>
              </a:rPr>
              <a:t>) but showed difference in strong precipitation.</a:t>
            </a:r>
          </a:p>
          <a:p>
            <a:pPr>
              <a:buClr>
                <a:srgbClr val="00B050"/>
              </a:buClr>
              <a:buFont typeface="Wingdings" pitchFamily="2" charset="2"/>
              <a:buChar char="§"/>
            </a:pPr>
            <a:endParaRPr lang="en-US" altLang="ko-KR" sz="1700" dirty="0" smtClean="0">
              <a:latin typeface="Arial" pitchFamily="34" charset="0"/>
              <a:cs typeface="Arial" pitchFamily="34" charset="0"/>
            </a:endParaRPr>
          </a:p>
          <a:p>
            <a:pPr>
              <a:buClr>
                <a:srgbClr val="00B050"/>
              </a:buClr>
              <a:buFont typeface="Wingdings" pitchFamily="2" charset="2"/>
              <a:buChar char="§"/>
            </a:pPr>
            <a:r>
              <a:rPr lang="en-US" altLang="ko-KR" sz="1700" dirty="0" smtClean="0">
                <a:latin typeface="Arial" pitchFamily="34" charset="0"/>
                <a:cs typeface="Arial" pitchFamily="34" charset="0"/>
              </a:rPr>
              <a:t> Doppler spectra observed by the profiler can be used for classifying different types of precipitation (i.e., </a:t>
            </a:r>
            <a:r>
              <a:rPr lang="en-US" altLang="ko-KR" sz="1700" dirty="0" err="1" smtClean="0">
                <a:latin typeface="Arial" pitchFamily="34" charset="0"/>
                <a:cs typeface="Arial" pitchFamily="34" charset="0"/>
              </a:rPr>
              <a:t>stratiform</a:t>
            </a:r>
            <a:r>
              <a:rPr lang="en-US" altLang="ko-KR" sz="1700" dirty="0" smtClean="0">
                <a:latin typeface="Arial" pitchFamily="34" charset="0"/>
                <a:cs typeface="Arial" pitchFamily="34" charset="0"/>
              </a:rPr>
              <a:t>/mixed/convective).  </a:t>
            </a:r>
          </a:p>
          <a:p>
            <a:pPr>
              <a:buClr>
                <a:srgbClr val="00B050"/>
              </a:buClr>
              <a:buFont typeface="Wingdings" pitchFamily="2" charset="2"/>
              <a:buChar char="§"/>
            </a:pPr>
            <a:endParaRPr lang="en-US" altLang="ko-KR" sz="1700" dirty="0" smtClean="0">
              <a:latin typeface="Arial" pitchFamily="34" charset="0"/>
              <a:cs typeface="Arial" pitchFamily="34" charset="0"/>
            </a:endParaRPr>
          </a:p>
          <a:p>
            <a:pPr>
              <a:buClr>
                <a:srgbClr val="00B050"/>
              </a:buClr>
              <a:buFont typeface="Wingdings" pitchFamily="2" charset="2"/>
              <a:buChar char="§"/>
            </a:pPr>
            <a:r>
              <a:rPr lang="en-US" altLang="ko-KR" sz="1700" dirty="0" smtClean="0">
                <a:latin typeface="Arial" pitchFamily="34" charset="0"/>
                <a:cs typeface="Arial" pitchFamily="34" charset="0"/>
              </a:rPr>
              <a:t> Vertical structure and rainfall properties within Typhoon </a:t>
            </a:r>
            <a:r>
              <a:rPr lang="en-US" altLang="ko-KR" sz="1700" dirty="0" err="1" smtClean="0">
                <a:latin typeface="Arial" pitchFamily="34" charset="0"/>
                <a:cs typeface="Arial" pitchFamily="34" charset="0"/>
              </a:rPr>
              <a:t>Meari</a:t>
            </a:r>
            <a:r>
              <a:rPr lang="en-US" altLang="ko-KR" sz="1700" dirty="0" smtClean="0">
                <a:latin typeface="Arial" pitchFamily="34" charset="0"/>
                <a:cs typeface="Arial" pitchFamily="34" charset="0"/>
              </a:rPr>
              <a:t> and </a:t>
            </a:r>
            <a:r>
              <a:rPr lang="en-US" altLang="ko-KR" sz="1700" dirty="0" err="1" smtClean="0">
                <a:latin typeface="Arial" pitchFamily="34" charset="0"/>
                <a:cs typeface="Arial" pitchFamily="34" charset="0"/>
              </a:rPr>
              <a:t>Bolaven</a:t>
            </a:r>
            <a:r>
              <a:rPr lang="en-US" altLang="ko-KR" sz="1700" dirty="0" smtClean="0">
                <a:latin typeface="Arial" pitchFamily="34" charset="0"/>
                <a:cs typeface="Arial" pitchFamily="34" charset="0"/>
              </a:rPr>
              <a:t> were investigated primarily from wind profiler measurements and retrievals. For </a:t>
            </a:r>
            <a:r>
              <a:rPr lang="en-US" altLang="ko-KR" sz="1700" dirty="0" err="1" smtClean="0">
                <a:latin typeface="Arial" pitchFamily="34" charset="0"/>
                <a:cs typeface="Arial" pitchFamily="34" charset="0"/>
              </a:rPr>
              <a:t>Bolaven</a:t>
            </a:r>
            <a:r>
              <a:rPr lang="en-US" altLang="ko-KR" sz="1700" dirty="0" smtClean="0">
                <a:latin typeface="Arial" pitchFamily="34" charset="0"/>
                <a:cs typeface="Arial" pitchFamily="34" charset="0"/>
              </a:rPr>
              <a:t>, the changes, that is, the decrease in bright band intensity and increase in </a:t>
            </a:r>
            <a:r>
              <a:rPr lang="en-US" altLang="ko-KR" sz="1700" dirty="0" err="1" smtClean="0">
                <a:latin typeface="Arial" pitchFamily="34" charset="0"/>
                <a:cs typeface="Arial" pitchFamily="34" charset="0"/>
              </a:rPr>
              <a:t>reflectivities</a:t>
            </a:r>
            <a:r>
              <a:rPr lang="en-US" altLang="ko-KR" sz="1700" dirty="0" smtClean="0">
                <a:latin typeface="Arial" pitchFamily="34" charset="0"/>
                <a:cs typeface="Arial" pitchFamily="34" charset="0"/>
              </a:rPr>
              <a:t> (rain rates) and wind speeds at lower levels as the typhoon center gets closer were observed similarly to those in previous hurricane observations. </a:t>
            </a:r>
          </a:p>
          <a:p>
            <a:pPr>
              <a:lnSpc>
                <a:spcPct val="70000"/>
              </a:lnSpc>
              <a:buClr>
                <a:srgbClr val="00B050"/>
              </a:buClr>
              <a:buFont typeface="Wingdings" pitchFamily="2" charset="2"/>
              <a:buChar char="§"/>
            </a:pPr>
            <a:endParaRPr lang="en-US" altLang="ko-KR" sz="1700" dirty="0" smtClean="0">
              <a:latin typeface="Arial" pitchFamily="34" charset="0"/>
              <a:cs typeface="Arial" pitchFamily="34" charset="0"/>
            </a:endParaRPr>
          </a:p>
          <a:p>
            <a:pPr>
              <a:buClr>
                <a:srgbClr val="00B050"/>
              </a:buClr>
              <a:buFont typeface="Wingdings" pitchFamily="2" charset="2"/>
              <a:buChar char="§"/>
            </a:pPr>
            <a:r>
              <a:rPr lang="en-US" altLang="ko-KR" sz="1700" dirty="0" smtClean="0">
                <a:latin typeface="Arial" pitchFamily="34" charset="0"/>
                <a:cs typeface="Arial" pitchFamily="34" charset="0"/>
              </a:rPr>
              <a:t> Basically both the </a:t>
            </a:r>
            <a:r>
              <a:rPr lang="en-US" altLang="ko-KR" sz="1700" dirty="0" err="1" smtClean="0">
                <a:latin typeface="Arial" pitchFamily="34" charset="0"/>
                <a:cs typeface="Arial" pitchFamily="34" charset="0"/>
              </a:rPr>
              <a:t>rainbands</a:t>
            </a:r>
            <a:r>
              <a:rPr lang="en-US" altLang="ko-KR" sz="1700" dirty="0" smtClean="0">
                <a:latin typeface="Arial" pitchFamily="34" charset="0"/>
                <a:cs typeface="Arial" pitchFamily="34" charset="0"/>
              </a:rPr>
              <a:t> had a </a:t>
            </a:r>
            <a:r>
              <a:rPr lang="en-US" altLang="ko-KR" sz="1700" dirty="0" err="1" smtClean="0">
                <a:latin typeface="Arial" pitchFamily="34" charset="0"/>
                <a:cs typeface="Arial" pitchFamily="34" charset="0"/>
              </a:rPr>
              <a:t>stratiform</a:t>
            </a:r>
            <a:r>
              <a:rPr lang="en-US" altLang="ko-KR" sz="1700" dirty="0" smtClean="0">
                <a:latin typeface="Arial" pitchFamily="34" charset="0"/>
                <a:cs typeface="Arial" pitchFamily="34" charset="0"/>
              </a:rPr>
              <a:t> structure with a bright band near the melting layer. The frequency distributions of reflectivity and Doppler velocity were broader in the </a:t>
            </a:r>
            <a:r>
              <a:rPr lang="en-US" altLang="ko-KR" sz="1700" dirty="0" err="1" smtClean="0">
                <a:latin typeface="Arial" pitchFamily="34" charset="0"/>
                <a:cs typeface="Arial" pitchFamily="34" charset="0"/>
              </a:rPr>
              <a:t>rainbands</a:t>
            </a:r>
            <a:r>
              <a:rPr lang="en-US" altLang="ko-KR" sz="1700" dirty="0" smtClean="0">
                <a:latin typeface="Arial" pitchFamily="34" charset="0"/>
                <a:cs typeface="Arial" pitchFamily="34" charset="0"/>
              </a:rPr>
              <a:t> of </a:t>
            </a:r>
            <a:r>
              <a:rPr lang="en-US" altLang="ko-KR" sz="1700" dirty="0" err="1" smtClean="0">
                <a:latin typeface="Arial" pitchFamily="34" charset="0"/>
                <a:cs typeface="Arial" pitchFamily="34" charset="0"/>
              </a:rPr>
              <a:t>Meari</a:t>
            </a:r>
            <a:r>
              <a:rPr lang="en-US" altLang="ko-KR" sz="1700" dirty="0" smtClean="0">
                <a:latin typeface="Arial" pitchFamily="34" charset="0"/>
                <a:cs typeface="Arial" pitchFamily="34" charset="0"/>
              </a:rPr>
              <a:t>, compared to those of </a:t>
            </a:r>
            <a:r>
              <a:rPr lang="en-US" altLang="ko-KR" sz="1700" dirty="0" err="1" smtClean="0">
                <a:latin typeface="Arial" pitchFamily="34" charset="0"/>
                <a:cs typeface="Arial" pitchFamily="34" charset="0"/>
              </a:rPr>
              <a:t>Bolaven</a:t>
            </a:r>
            <a:r>
              <a:rPr lang="en-US" altLang="ko-KR" sz="1700" dirty="0" smtClean="0">
                <a:latin typeface="Arial" pitchFamily="34" charset="0"/>
                <a:cs typeface="Arial" pitchFamily="34" charset="0"/>
              </a:rPr>
              <a:t>. This indicates the </a:t>
            </a:r>
            <a:r>
              <a:rPr lang="en-US" altLang="ko-KR" sz="1700" dirty="0" smtClean="0">
                <a:latin typeface="Arial" pitchFamily="34" charset="0"/>
                <a:ea typeface="굴림" charset="-127"/>
                <a:cs typeface="Arial" pitchFamily="34" charset="0"/>
              </a:rPr>
              <a:t>wider size distributions of raindrops in the </a:t>
            </a:r>
            <a:r>
              <a:rPr lang="en-US" altLang="ko-KR" sz="1700" dirty="0" err="1" smtClean="0">
                <a:latin typeface="Arial" pitchFamily="34" charset="0"/>
                <a:ea typeface="굴림" charset="-127"/>
                <a:cs typeface="Arial" pitchFamily="34" charset="0"/>
              </a:rPr>
              <a:t>rainbands</a:t>
            </a:r>
            <a:r>
              <a:rPr lang="en-US" altLang="ko-KR" sz="1700" dirty="0" smtClean="0">
                <a:latin typeface="Arial" pitchFamily="34" charset="0"/>
                <a:ea typeface="굴림" charset="-127"/>
                <a:cs typeface="Arial" pitchFamily="34" charset="0"/>
              </a:rPr>
              <a:t> of </a:t>
            </a:r>
            <a:r>
              <a:rPr lang="en-US" altLang="ko-KR" sz="1700" dirty="0" err="1" smtClean="0">
                <a:latin typeface="Arial" pitchFamily="34" charset="0"/>
                <a:ea typeface="굴림" charset="-127"/>
                <a:cs typeface="Arial" pitchFamily="34" charset="0"/>
              </a:rPr>
              <a:t>Meari</a:t>
            </a:r>
            <a:r>
              <a:rPr lang="en-US" altLang="ko-KR" sz="1700" dirty="0" smtClean="0">
                <a:latin typeface="Arial" pitchFamily="34" charset="0"/>
                <a:ea typeface="굴림" charset="-127"/>
                <a:cs typeface="Arial" pitchFamily="34" charset="0"/>
              </a:rPr>
              <a:t>.</a:t>
            </a:r>
          </a:p>
        </p:txBody>
      </p:sp>
      <p:sp>
        <p:nvSpPr>
          <p:cNvPr id="10" name="직사각형 9"/>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81975" y="35946"/>
            <a:ext cx="8928992" cy="646331"/>
          </a:xfrm>
          <a:prstGeom prst="rect">
            <a:avLst/>
          </a:prstGeom>
          <a:noFill/>
        </p:spPr>
        <p:txBody>
          <a:bodyPr wrap="square" rtlCol="0">
            <a:spAutoFit/>
          </a:bodyPr>
          <a:lstStyle/>
          <a:p>
            <a:pPr algn="ctr"/>
            <a:r>
              <a:rPr lang="en-US" altLang="ko-KR" sz="3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Summary (1)</a:t>
            </a:r>
            <a:endParaRPr lang="ko-KR" altLang="en-US" sz="36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980728"/>
            <a:ext cx="8568952" cy="5324535"/>
          </a:xfrm>
          <a:prstGeom prst="rect">
            <a:avLst/>
          </a:prstGeom>
          <a:noFill/>
        </p:spPr>
        <p:txBody>
          <a:bodyPr wrap="square" rtlCol="0">
            <a:spAutoFit/>
          </a:bodyPr>
          <a:lstStyle/>
          <a:p>
            <a:pPr>
              <a:buClr>
                <a:srgbClr val="00B050"/>
              </a:buClr>
            </a:pPr>
            <a:endParaRPr lang="en-US" altLang="ko-KR" sz="1700" dirty="0" smtClean="0">
              <a:latin typeface="Arial" pitchFamily="34" charset="0"/>
              <a:cs typeface="Arial" pitchFamily="34" charset="0"/>
            </a:endParaRPr>
          </a:p>
          <a:p>
            <a:pPr>
              <a:buClr>
                <a:srgbClr val="00B050"/>
              </a:buClr>
              <a:buFont typeface="Wingdings" pitchFamily="2" charset="2"/>
              <a:buChar char="§"/>
            </a:pPr>
            <a:r>
              <a:rPr lang="en-US" altLang="ko-KR" sz="1700" dirty="0" smtClean="0">
                <a:latin typeface="Arial" pitchFamily="34" charset="0"/>
                <a:cs typeface="Arial" pitchFamily="34" charset="0"/>
              </a:rPr>
              <a:t> </a:t>
            </a:r>
            <a:r>
              <a:rPr lang="en-US" altLang="ko-KR" sz="1700" dirty="0" smtClean="0">
                <a:latin typeface="Arial" pitchFamily="34" charset="0"/>
                <a:ea typeface="굴림" charset="-127"/>
                <a:cs typeface="Arial" pitchFamily="34" charset="0"/>
              </a:rPr>
              <a:t>W</a:t>
            </a:r>
            <a:r>
              <a:rPr lang="en-US" altLang="ko-KR" sz="1700" dirty="0" smtClean="0">
                <a:latin typeface="Arial" pitchFamily="34" charset="0"/>
                <a:cs typeface="Arial" pitchFamily="34" charset="0"/>
              </a:rPr>
              <a:t>ith the higher Z and R profiles , the higher D</a:t>
            </a:r>
            <a:r>
              <a:rPr lang="en-US" altLang="ko-KR" sz="1700" baseline="-15000" dirty="0" smtClean="0">
                <a:latin typeface="Arial" pitchFamily="34" charset="0"/>
                <a:cs typeface="Arial" pitchFamily="34" charset="0"/>
              </a:rPr>
              <a:t>m</a:t>
            </a:r>
            <a:r>
              <a:rPr lang="en-US" altLang="ko-KR" sz="1700" dirty="0" smtClean="0">
                <a:latin typeface="Arial" pitchFamily="34" charset="0"/>
                <a:cs typeface="Arial" pitchFamily="34" charset="0"/>
              </a:rPr>
              <a:t> profile indicates that there were relatively larger raindrops in the </a:t>
            </a:r>
            <a:r>
              <a:rPr lang="en-US" altLang="ko-KR" sz="1700" dirty="0" err="1" smtClean="0">
                <a:latin typeface="Arial" pitchFamily="34" charset="0"/>
                <a:cs typeface="Arial" pitchFamily="34" charset="0"/>
              </a:rPr>
              <a:t>rainbands</a:t>
            </a:r>
            <a:r>
              <a:rPr lang="en-US" altLang="ko-KR" sz="1700" dirty="0" smtClean="0">
                <a:latin typeface="Arial" pitchFamily="34" charset="0"/>
                <a:cs typeface="Arial" pitchFamily="34" charset="0"/>
              </a:rPr>
              <a:t> of </a:t>
            </a:r>
            <a:r>
              <a:rPr lang="en-US" altLang="ko-KR" sz="1700" dirty="0" err="1" smtClean="0">
                <a:latin typeface="Arial" pitchFamily="34" charset="0"/>
                <a:cs typeface="Arial" pitchFamily="34" charset="0"/>
              </a:rPr>
              <a:t>Bolaven</a:t>
            </a:r>
            <a:r>
              <a:rPr lang="en-US" altLang="ko-KR" sz="1700" dirty="0" smtClean="0">
                <a:latin typeface="Arial" pitchFamily="34" charset="0"/>
                <a:cs typeface="Arial" pitchFamily="34" charset="0"/>
              </a:rPr>
              <a:t>, compared to those of </a:t>
            </a:r>
            <a:r>
              <a:rPr lang="en-US" altLang="ko-KR" sz="1700" dirty="0" err="1" smtClean="0">
                <a:latin typeface="Arial" pitchFamily="34" charset="0"/>
                <a:cs typeface="Arial" pitchFamily="34" charset="0"/>
              </a:rPr>
              <a:t>Meari</a:t>
            </a:r>
            <a:r>
              <a:rPr lang="en-US" altLang="ko-KR" sz="1700" dirty="0" smtClean="0">
                <a:latin typeface="Arial" pitchFamily="34" charset="0"/>
                <a:cs typeface="Arial" pitchFamily="34" charset="0"/>
              </a:rPr>
              <a:t>.</a:t>
            </a:r>
          </a:p>
          <a:p>
            <a:pPr>
              <a:buClr>
                <a:srgbClr val="00B050"/>
              </a:buClr>
            </a:pPr>
            <a:endParaRPr lang="en-US" altLang="ko-KR" sz="1700" dirty="0" smtClean="0">
              <a:latin typeface="Arial" pitchFamily="34" charset="0"/>
              <a:cs typeface="Arial" pitchFamily="34" charset="0"/>
            </a:endParaRPr>
          </a:p>
          <a:p>
            <a:pPr>
              <a:buClr>
                <a:srgbClr val="00B050"/>
              </a:buClr>
              <a:buFont typeface="Wingdings" pitchFamily="2" charset="2"/>
              <a:buChar char="§"/>
            </a:pPr>
            <a:r>
              <a:rPr lang="en-US" altLang="ko-KR" sz="1700" dirty="0" smtClean="0">
                <a:latin typeface="Arial" pitchFamily="34" charset="0"/>
                <a:cs typeface="Arial" pitchFamily="34" charset="0"/>
              </a:rPr>
              <a:t> In the </a:t>
            </a:r>
            <a:r>
              <a:rPr lang="en-US" altLang="ko-KR" sz="1700" dirty="0" err="1" smtClean="0">
                <a:latin typeface="Arial" pitchFamily="34" charset="0"/>
                <a:cs typeface="Arial" pitchFamily="34" charset="0"/>
              </a:rPr>
              <a:t>Bolaven</a:t>
            </a:r>
            <a:r>
              <a:rPr lang="en-US" altLang="ko-KR" sz="1700" dirty="0" smtClean="0">
                <a:latin typeface="Arial" pitchFamily="34" charset="0"/>
                <a:cs typeface="Arial" pitchFamily="34" charset="0"/>
              </a:rPr>
              <a:t> </a:t>
            </a:r>
            <a:r>
              <a:rPr lang="en-US" altLang="ko-KR" sz="1700" dirty="0" err="1" smtClean="0">
                <a:latin typeface="Arial" pitchFamily="34" charset="0"/>
                <a:cs typeface="Arial" pitchFamily="34" charset="0"/>
              </a:rPr>
              <a:t>rainbands</a:t>
            </a:r>
            <a:r>
              <a:rPr lang="en-US" altLang="ko-KR" sz="1700" dirty="0" smtClean="0">
                <a:latin typeface="Arial" pitchFamily="34" charset="0"/>
                <a:cs typeface="Arial" pitchFamily="34" charset="0"/>
              </a:rPr>
              <a:t>, rain rates and low-level winds in the mixed precipitation category (weak BB) became higher and stronger than in </a:t>
            </a:r>
            <a:r>
              <a:rPr lang="en-US" altLang="ko-KR" sz="1700" dirty="0" err="1" smtClean="0">
                <a:latin typeface="Arial" pitchFamily="34" charset="0"/>
                <a:cs typeface="Arial" pitchFamily="34" charset="0"/>
              </a:rPr>
              <a:t>stratiform</a:t>
            </a:r>
            <a:r>
              <a:rPr lang="en-US" altLang="ko-KR" sz="1700" dirty="0" smtClean="0">
                <a:latin typeface="Arial" pitchFamily="34" charset="0"/>
                <a:cs typeface="Arial" pitchFamily="34" charset="0"/>
              </a:rPr>
              <a:t> category (strong BB) as the typhoon center gets close. </a:t>
            </a:r>
          </a:p>
          <a:p>
            <a:pPr>
              <a:buClr>
                <a:srgbClr val="00B050"/>
              </a:buClr>
              <a:buFont typeface="Wingdings" pitchFamily="2" charset="2"/>
              <a:buChar char="§"/>
            </a:pPr>
            <a:endParaRPr lang="en-US" altLang="ko-KR" sz="1700" dirty="0" smtClean="0">
              <a:latin typeface="Arial" pitchFamily="34" charset="0"/>
              <a:cs typeface="Arial" pitchFamily="34" charset="0"/>
            </a:endParaRPr>
          </a:p>
          <a:p>
            <a:pPr>
              <a:buClr>
                <a:srgbClr val="00B050"/>
              </a:buClr>
              <a:buFont typeface="Wingdings" pitchFamily="2" charset="2"/>
              <a:buChar char="§"/>
            </a:pPr>
            <a:r>
              <a:rPr lang="en-US" altLang="ko-KR" sz="1700" dirty="0" smtClean="0">
                <a:latin typeface="Arial" pitchFamily="34" charset="0"/>
                <a:cs typeface="Arial" pitchFamily="34" charset="0"/>
              </a:rPr>
              <a:t> Vertical air motion plays an important role on producing such different drop size distributions for a given same Z (or for a given same R).</a:t>
            </a:r>
          </a:p>
          <a:p>
            <a:pPr>
              <a:buClr>
                <a:srgbClr val="00B050"/>
              </a:buClr>
              <a:buFont typeface="Wingdings" pitchFamily="2" charset="2"/>
              <a:buChar char="§"/>
            </a:pPr>
            <a:endParaRPr lang="en-US" altLang="ko-KR" sz="1700" dirty="0" smtClean="0">
              <a:latin typeface="Arial" pitchFamily="34" charset="0"/>
              <a:cs typeface="Arial" pitchFamily="34" charset="0"/>
            </a:endParaRPr>
          </a:p>
          <a:p>
            <a:pPr>
              <a:buClr>
                <a:srgbClr val="00B050"/>
              </a:buClr>
              <a:buFont typeface="Wingdings" pitchFamily="2" charset="2"/>
              <a:buChar char="§"/>
            </a:pPr>
            <a:r>
              <a:rPr lang="en-US" altLang="ko-KR" sz="1700" dirty="0" smtClean="0">
                <a:solidFill>
                  <a:srgbClr val="C00000"/>
                </a:solidFill>
                <a:latin typeface="Arial" pitchFamily="34" charset="0"/>
                <a:cs typeface="Arial" pitchFamily="34" charset="0"/>
              </a:rPr>
              <a:t> The use of vertically pointing radars (i.e., wind profiler) is quite useful since Doppler spectra observed at vertical mode with high time and height resolution can be effectively used to examine vertical changes in raindrop size distributions and precipitation processes. </a:t>
            </a:r>
          </a:p>
          <a:p>
            <a:pPr>
              <a:buClr>
                <a:srgbClr val="00B050"/>
              </a:buClr>
              <a:buFont typeface="Wingdings" pitchFamily="2" charset="2"/>
              <a:buChar char="§"/>
            </a:pPr>
            <a:endParaRPr lang="en-US" altLang="ko-KR" sz="1700" dirty="0" smtClean="0">
              <a:solidFill>
                <a:srgbClr val="C00000"/>
              </a:solidFill>
              <a:latin typeface="Arial" pitchFamily="34" charset="0"/>
              <a:cs typeface="Arial" pitchFamily="34" charset="0"/>
            </a:endParaRPr>
          </a:p>
          <a:p>
            <a:pPr>
              <a:buClr>
                <a:srgbClr val="00B050"/>
              </a:buClr>
              <a:buFont typeface="Wingdings" pitchFamily="2" charset="2"/>
              <a:buChar char="§"/>
            </a:pPr>
            <a:r>
              <a:rPr lang="en-US" altLang="ko-KR" sz="1700" dirty="0" smtClean="0">
                <a:solidFill>
                  <a:srgbClr val="C00000"/>
                </a:solidFill>
                <a:latin typeface="Arial" pitchFamily="34" charset="0"/>
                <a:cs typeface="Arial" pitchFamily="34" charset="0"/>
              </a:rPr>
              <a:t> Joint observations and studies of rainfall retrieval using wind profiler, 2DVD, </a:t>
            </a:r>
            <a:r>
              <a:rPr lang="en-US" altLang="ko-KR" sz="1700" dirty="0" err="1" smtClean="0">
                <a:solidFill>
                  <a:srgbClr val="C00000"/>
                </a:solidFill>
                <a:latin typeface="Arial" pitchFamily="34" charset="0"/>
                <a:cs typeface="Arial" pitchFamily="34" charset="0"/>
              </a:rPr>
              <a:t>Parsivel</a:t>
            </a:r>
            <a:r>
              <a:rPr lang="en-US" altLang="ko-KR" sz="1700" dirty="0" smtClean="0">
                <a:solidFill>
                  <a:srgbClr val="C00000"/>
                </a:solidFill>
                <a:latin typeface="Arial" pitchFamily="34" charset="0"/>
                <a:cs typeface="Arial" pitchFamily="34" charset="0"/>
              </a:rPr>
              <a:t>, MRR, and </a:t>
            </a:r>
            <a:r>
              <a:rPr lang="en-US" altLang="ko-KR" sz="1700" dirty="0" err="1" smtClean="0">
                <a:solidFill>
                  <a:srgbClr val="C00000"/>
                </a:solidFill>
                <a:latin typeface="Arial" pitchFamily="34" charset="0"/>
                <a:cs typeface="Arial" pitchFamily="34" charset="0"/>
              </a:rPr>
              <a:t>polarimetric</a:t>
            </a:r>
            <a:r>
              <a:rPr lang="en-US" altLang="ko-KR" sz="1700" dirty="0" smtClean="0">
                <a:solidFill>
                  <a:srgbClr val="C00000"/>
                </a:solidFill>
                <a:latin typeface="Arial" pitchFamily="34" charset="0"/>
                <a:cs typeface="Arial" pitchFamily="34" charset="0"/>
              </a:rPr>
              <a:t> radar are necessary for understanding rainfall microphysics and dynamic processes in more details within storms and typhoons as well as improving rainfall estimation algorithms (i.e., QPE) for hydrological and numerical applications. </a:t>
            </a:r>
          </a:p>
        </p:txBody>
      </p:sp>
      <p:sp>
        <p:nvSpPr>
          <p:cNvPr id="10" name="직사각형 9"/>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81975" y="35946"/>
            <a:ext cx="8928992" cy="646331"/>
          </a:xfrm>
          <a:prstGeom prst="rect">
            <a:avLst/>
          </a:prstGeom>
          <a:noFill/>
        </p:spPr>
        <p:txBody>
          <a:bodyPr wrap="square" rtlCol="0">
            <a:spAutoFit/>
          </a:bodyPr>
          <a:lstStyle/>
          <a:p>
            <a:pPr algn="ctr"/>
            <a:r>
              <a:rPr lang="en-US" altLang="ko-KR" sz="3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Summary (2)</a:t>
            </a:r>
            <a:endParaRPr lang="ko-KR" altLang="en-US" sz="36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19827" y="2793122"/>
            <a:ext cx="7052573" cy="707886"/>
          </a:xfrm>
          <a:prstGeom prst="rect">
            <a:avLst/>
          </a:prstGeom>
          <a:noFill/>
        </p:spPr>
        <p:txBody>
          <a:bodyPr wrap="none" rtlCol="0">
            <a:spAutoFit/>
          </a:bodyPr>
          <a:lstStyle/>
          <a:p>
            <a:pPr algn="ctr"/>
            <a:r>
              <a:rPr lang="en-US" altLang="ko-KR" sz="4000" b="1" dirty="0" smtClean="0">
                <a:latin typeface="Times New Roman" pitchFamily="18" charset="0"/>
                <a:cs typeface="Times New Roman" pitchFamily="18" charset="0"/>
              </a:rPr>
              <a:t>Thank you for your attention !!</a:t>
            </a:r>
          </a:p>
        </p:txBody>
      </p:sp>
      <p:sp>
        <p:nvSpPr>
          <p:cNvPr id="3" name="슬라이드 번호 개체 틀 2"/>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44</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korea_map.PNG"/>
          <p:cNvPicPr>
            <a:picLocks noChangeAspect="1" noChangeArrowheads="1"/>
          </p:cNvPicPr>
          <p:nvPr/>
        </p:nvPicPr>
        <p:blipFill>
          <a:blip r:embed="rId3" cstate="print">
            <a:lum bright="10000" contrast="15000"/>
          </a:blip>
          <a:srcRect l="5822" t="25419" r="5822" b="424"/>
          <a:stretch>
            <a:fillRect/>
          </a:stretch>
        </p:blipFill>
        <p:spPr bwMode="auto">
          <a:xfrm>
            <a:off x="5336344" y="1124744"/>
            <a:ext cx="3765134" cy="4004232"/>
          </a:xfrm>
          <a:prstGeom prst="rect">
            <a:avLst/>
          </a:prstGeom>
          <a:noFill/>
          <a:effectLst>
            <a:outerShdw blurRad="50800" dist="38100" dir="2700000" algn="tl" rotWithShape="0">
              <a:prstClr val="black">
                <a:alpha val="40000"/>
              </a:prstClr>
            </a:outerShdw>
          </a:effectLst>
        </p:spPr>
      </p:pic>
      <p:sp>
        <p:nvSpPr>
          <p:cNvPr id="7" name="TextBox 6"/>
          <p:cNvSpPr txBox="1"/>
          <p:nvPr/>
        </p:nvSpPr>
        <p:spPr>
          <a:xfrm>
            <a:off x="7060021" y="2283620"/>
            <a:ext cx="742511" cy="338554"/>
          </a:xfrm>
          <a:prstGeom prst="rect">
            <a:avLst/>
          </a:prstGeom>
          <a:noFill/>
        </p:spPr>
        <p:txBody>
          <a:bodyPr wrap="none" rtlCol="0">
            <a:spAutoFit/>
          </a:bodyPr>
          <a:lstStyle/>
          <a:p>
            <a:r>
              <a:rPr lang="en-US" altLang="ko-KR" sz="16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Seoul</a:t>
            </a:r>
            <a:endParaRPr lang="ko-KR" altLang="en-US" sz="16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TextBox 7"/>
          <p:cNvSpPr txBox="1"/>
          <p:nvPr/>
        </p:nvSpPr>
        <p:spPr>
          <a:xfrm>
            <a:off x="6794641" y="2996952"/>
            <a:ext cx="729687" cy="353943"/>
          </a:xfrm>
          <a:prstGeom prst="rect">
            <a:avLst/>
          </a:prstGeom>
          <a:noFill/>
          <a:ln w="19050">
            <a:noFill/>
          </a:ln>
        </p:spPr>
        <p:txBody>
          <a:bodyPr wrap="none" rtlCol="0">
            <a:spAutoFit/>
          </a:bodyPr>
          <a:lstStyle/>
          <a:p>
            <a:r>
              <a:rPr lang="en-US" altLang="ko-KR" sz="17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NCIO</a:t>
            </a:r>
            <a:endParaRPr lang="ko-KR" altLang="en-US" sz="17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타원 8"/>
          <p:cNvSpPr/>
          <p:nvPr/>
        </p:nvSpPr>
        <p:spPr>
          <a:xfrm>
            <a:off x="7018247" y="2424184"/>
            <a:ext cx="89262" cy="8626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9"/>
          <p:cNvSpPr/>
          <p:nvPr/>
        </p:nvSpPr>
        <p:spPr>
          <a:xfrm>
            <a:off x="7072441" y="3345871"/>
            <a:ext cx="89262" cy="8626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0" y="-1"/>
            <a:ext cx="9144000" cy="1052737"/>
          </a:xfrm>
          <a:prstGeom prst="rect">
            <a:avLst/>
          </a:prstGeom>
          <a:blipFill>
            <a:blip r:embed="rId4"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395536" y="0"/>
            <a:ext cx="8280920" cy="1034129"/>
          </a:xfrm>
          <a:prstGeom prst="rect">
            <a:avLst/>
          </a:prstGeom>
          <a:noFill/>
        </p:spPr>
        <p:txBody>
          <a:bodyPr wrap="square" rtlCol="0">
            <a:spAutoFit/>
          </a:bodyPr>
          <a:lstStyle/>
          <a:p>
            <a:pPr algn="ctr">
              <a:lnSpc>
                <a:spcPct val="90000"/>
              </a:lnSpc>
            </a:pPr>
            <a:r>
              <a:rPr lang="en-US" altLang="ko-KR" sz="34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National center for intensive observation of severe weather (NCIO)</a:t>
            </a:r>
            <a:endParaRPr lang="ko-KR" altLang="en-US" sz="34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8" name="Picture 4" descr="C:\Documents and Settings\june\바탕 화면\기타\김미자\필요한사진\DSC_0041.JPG"/>
          <p:cNvPicPr>
            <a:picLocks noChangeAspect="1" noChangeArrowheads="1"/>
          </p:cNvPicPr>
          <p:nvPr/>
        </p:nvPicPr>
        <p:blipFill>
          <a:blip r:embed="rId5" cstate="print">
            <a:lum bright="10000"/>
          </a:blip>
          <a:srcRect l="24239" t="48107" r="29748" b="15344"/>
          <a:stretch>
            <a:fillRect/>
          </a:stretch>
        </p:blipFill>
        <p:spPr bwMode="auto">
          <a:xfrm>
            <a:off x="1864104" y="5670400"/>
            <a:ext cx="2131832" cy="1152128"/>
          </a:xfrm>
          <a:prstGeom prst="rect">
            <a:avLst/>
          </a:prstGeom>
          <a:noFill/>
          <a:effectLst>
            <a:softEdge rad="31750"/>
          </a:effectLst>
        </p:spPr>
      </p:pic>
      <p:pic>
        <p:nvPicPr>
          <p:cNvPr id="14" name="Picture 24" descr="라디오미터"/>
          <p:cNvPicPr preferRelativeResize="0">
            <a:picLocks noChangeArrowheads="1"/>
          </p:cNvPicPr>
          <p:nvPr/>
        </p:nvPicPr>
        <p:blipFill>
          <a:blip r:embed="rId6" cstate="print">
            <a:lum bright="10000"/>
          </a:blip>
          <a:srcRect l="5717" r="5717" b="7565"/>
          <a:stretch>
            <a:fillRect/>
          </a:stretch>
        </p:blipFill>
        <p:spPr bwMode="auto">
          <a:xfrm>
            <a:off x="3993106" y="5670400"/>
            <a:ext cx="1370982" cy="1151407"/>
          </a:xfrm>
          <a:prstGeom prst="rect">
            <a:avLst/>
          </a:prstGeom>
          <a:noFill/>
          <a:ln>
            <a:noFill/>
          </a:ln>
          <a:effectLst>
            <a:softEdge rad="31750"/>
          </a:effectLst>
        </p:spPr>
      </p:pic>
      <p:pic>
        <p:nvPicPr>
          <p:cNvPr id="15" name="_x269310336" descr="EMB000015f00297"/>
          <p:cNvPicPr>
            <a:picLocks noChangeAspect="1" noChangeArrowheads="1"/>
          </p:cNvPicPr>
          <p:nvPr/>
        </p:nvPicPr>
        <p:blipFill>
          <a:blip r:embed="rId7" cstate="print"/>
          <a:srcRect t="24115" r="78239" b="24115"/>
          <a:stretch>
            <a:fillRect/>
          </a:stretch>
        </p:blipFill>
        <p:spPr bwMode="auto">
          <a:xfrm>
            <a:off x="6293287" y="5679218"/>
            <a:ext cx="1001446" cy="1144769"/>
          </a:xfrm>
          <a:prstGeom prst="rect">
            <a:avLst/>
          </a:prstGeom>
          <a:noFill/>
          <a:effectLst>
            <a:softEdge rad="31750"/>
          </a:effectLst>
        </p:spPr>
      </p:pic>
      <p:pic>
        <p:nvPicPr>
          <p:cNvPr id="16" name="_x269310336" descr="EMB000015f00297"/>
          <p:cNvPicPr>
            <a:picLocks noChangeAspect="1" noChangeArrowheads="1"/>
          </p:cNvPicPr>
          <p:nvPr/>
        </p:nvPicPr>
        <p:blipFill>
          <a:blip r:embed="rId7" cstate="print"/>
          <a:srcRect l="40773" t="8038" r="36365" b="34163"/>
          <a:stretch>
            <a:fillRect/>
          </a:stretch>
        </p:blipFill>
        <p:spPr bwMode="auto">
          <a:xfrm>
            <a:off x="5364088" y="5670400"/>
            <a:ext cx="945970" cy="1156994"/>
          </a:xfrm>
          <a:prstGeom prst="rect">
            <a:avLst/>
          </a:prstGeom>
          <a:noFill/>
          <a:effectLst>
            <a:softEdge rad="31750"/>
          </a:effectLst>
        </p:spPr>
      </p:pic>
      <p:pic>
        <p:nvPicPr>
          <p:cNvPr id="17" name="Picture 2" descr="S:\users2\~사진\장비관련\Parsivel\2011-03-25_MRR이전설치 및 Parsivel 검사검수\SAM_2335.JPG"/>
          <p:cNvPicPr>
            <a:picLocks noChangeAspect="1" noChangeArrowheads="1"/>
          </p:cNvPicPr>
          <p:nvPr/>
        </p:nvPicPr>
        <p:blipFill>
          <a:blip r:embed="rId8" cstate="print"/>
          <a:srcRect l="25837" r="21038" b="15748"/>
          <a:stretch>
            <a:fillRect/>
          </a:stretch>
        </p:blipFill>
        <p:spPr bwMode="auto">
          <a:xfrm>
            <a:off x="7302425" y="5682596"/>
            <a:ext cx="944457" cy="1148371"/>
          </a:xfrm>
          <a:prstGeom prst="rect">
            <a:avLst/>
          </a:prstGeom>
          <a:noFill/>
          <a:effectLst>
            <a:softEdge rad="31750"/>
          </a:effectLst>
        </p:spPr>
      </p:pic>
      <p:pic>
        <p:nvPicPr>
          <p:cNvPr id="18" name="Picture 9" descr="C:\Users\kimkh\Pictures\운고계검사검수\DSC_3587.JPG"/>
          <p:cNvPicPr>
            <a:picLocks noChangeAspect="1" noChangeArrowheads="1"/>
          </p:cNvPicPr>
          <p:nvPr/>
        </p:nvPicPr>
        <p:blipFill>
          <a:blip r:embed="rId9" cstate="print"/>
          <a:srcRect l="21958" t="-3624" r="2440" b="25368"/>
          <a:stretch>
            <a:fillRect/>
          </a:stretch>
        </p:blipFill>
        <p:spPr bwMode="auto">
          <a:xfrm rot="16200000">
            <a:off x="8084585" y="5792288"/>
            <a:ext cx="1155885" cy="921473"/>
          </a:xfrm>
          <a:prstGeom prst="rect">
            <a:avLst/>
          </a:prstGeom>
          <a:noFill/>
          <a:effectLst>
            <a:softEdge rad="31750"/>
          </a:effectLst>
        </p:spPr>
      </p:pic>
      <p:sp>
        <p:nvSpPr>
          <p:cNvPr id="19" name="TextBox 18"/>
          <p:cNvSpPr txBox="1"/>
          <p:nvPr/>
        </p:nvSpPr>
        <p:spPr>
          <a:xfrm>
            <a:off x="38100" y="2564904"/>
            <a:ext cx="5257800" cy="2973122"/>
          </a:xfrm>
          <a:prstGeom prst="rect">
            <a:avLst/>
          </a:prstGeom>
          <a:solidFill>
            <a:schemeClr val="accent5">
              <a:lumMod val="20000"/>
              <a:lumOff val="80000"/>
            </a:schemeClr>
          </a:solidFill>
        </p:spPr>
        <p:txBody>
          <a:bodyPr wrap="square" rtlCol="0">
            <a:spAutoFit/>
          </a:bodyPr>
          <a:lstStyle/>
          <a:p>
            <a:pPr>
              <a:lnSpc>
                <a:spcPct val="130000"/>
              </a:lnSpc>
              <a:buClr>
                <a:srgbClr val="00B050"/>
              </a:buClr>
              <a:buFont typeface="Wingdings" pitchFamily="2" charset="2"/>
              <a:buChar char="§"/>
            </a:pPr>
            <a:r>
              <a:rPr lang="en-US" altLang="ko-KR" sz="1600" dirty="0" smtClean="0">
                <a:latin typeface="Garamond" pitchFamily="18" charset="0"/>
                <a:cs typeface="Times New Roman" pitchFamily="18" charset="0"/>
              </a:rPr>
              <a:t> </a:t>
            </a:r>
            <a:r>
              <a:rPr lang="en-US" altLang="ko-KR" sz="1600" b="1" dirty="0" smtClean="0">
                <a:solidFill>
                  <a:srgbClr val="EA0000"/>
                </a:solidFill>
                <a:latin typeface="Garamond" pitchFamily="18" charset="0"/>
                <a:cs typeface="Times New Roman" pitchFamily="18" charset="0"/>
              </a:rPr>
              <a:t>1290-MHz wind profiler </a:t>
            </a:r>
            <a:r>
              <a:rPr lang="en-US" altLang="ko-KR" sz="1600" dirty="0" smtClean="0">
                <a:latin typeface="Garamond" pitchFamily="18" charset="0"/>
                <a:cs typeface="Times New Roman" pitchFamily="18" charset="0"/>
              </a:rPr>
              <a:t>: SNR, Doppler velocity, Doppler power spectra, wind, etc. </a:t>
            </a:r>
          </a:p>
          <a:p>
            <a:pPr>
              <a:lnSpc>
                <a:spcPct val="130000"/>
              </a:lnSpc>
              <a:buClr>
                <a:srgbClr val="00B050"/>
              </a:buClr>
              <a:buFont typeface="Wingdings" pitchFamily="2" charset="2"/>
              <a:buChar char="§"/>
            </a:pPr>
            <a:r>
              <a:rPr lang="en-US" altLang="ko-KR" sz="1600" dirty="0" smtClean="0">
                <a:latin typeface="Garamond" pitchFamily="18" charset="0"/>
                <a:cs typeface="Times New Roman" pitchFamily="18" charset="0"/>
              </a:rPr>
              <a:t> </a:t>
            </a:r>
            <a:r>
              <a:rPr lang="en-US" altLang="ko-KR" sz="1600" b="1" dirty="0" smtClean="0">
                <a:solidFill>
                  <a:srgbClr val="EA0000"/>
                </a:solidFill>
                <a:latin typeface="Garamond" pitchFamily="18" charset="0"/>
                <a:cs typeface="Times New Roman" pitchFamily="18" charset="0"/>
              </a:rPr>
              <a:t>K-band micro rain radar </a:t>
            </a:r>
            <a:r>
              <a:rPr lang="en-US" altLang="ko-KR" sz="1600" dirty="0" smtClean="0">
                <a:latin typeface="Garamond" pitchFamily="18" charset="0"/>
                <a:cs typeface="Times New Roman" pitchFamily="18" charset="0"/>
              </a:rPr>
              <a:t>: Z, R, W</a:t>
            </a:r>
            <a:r>
              <a:rPr lang="en-US" altLang="ko-KR" sz="1600" baseline="-25000" dirty="0" smtClean="0">
                <a:latin typeface="Garamond" pitchFamily="18" charset="0"/>
                <a:cs typeface="Times New Roman" pitchFamily="18" charset="0"/>
              </a:rPr>
              <a:t>dop</a:t>
            </a:r>
            <a:r>
              <a:rPr lang="en-US" altLang="ko-KR" sz="1600" dirty="0" smtClean="0">
                <a:latin typeface="Garamond" pitchFamily="18" charset="0"/>
                <a:cs typeface="Times New Roman" pitchFamily="18" charset="0"/>
              </a:rPr>
              <a:t>, DSD, etc.</a:t>
            </a:r>
          </a:p>
          <a:p>
            <a:pPr>
              <a:lnSpc>
                <a:spcPct val="130000"/>
              </a:lnSpc>
              <a:buClr>
                <a:srgbClr val="00B050"/>
              </a:buClr>
              <a:buFont typeface="Wingdings" pitchFamily="2" charset="2"/>
              <a:buChar char="§"/>
            </a:pPr>
            <a:r>
              <a:rPr lang="en-US" altLang="ko-KR" sz="1600" dirty="0" smtClean="0">
                <a:latin typeface="Garamond" pitchFamily="18" charset="0"/>
                <a:cs typeface="Times New Roman" pitchFamily="18" charset="0"/>
              </a:rPr>
              <a:t> </a:t>
            </a:r>
            <a:r>
              <a:rPr lang="en-US" altLang="ko-KR" sz="1600" b="1" dirty="0" err="1" smtClean="0">
                <a:solidFill>
                  <a:srgbClr val="EA0000"/>
                </a:solidFill>
                <a:latin typeface="Garamond" pitchFamily="18" charset="0"/>
                <a:cs typeface="Times New Roman" pitchFamily="18" charset="0"/>
              </a:rPr>
              <a:t>Parsivel</a:t>
            </a:r>
            <a:r>
              <a:rPr lang="en-US" altLang="ko-KR" sz="1600" b="1" dirty="0" smtClean="0">
                <a:solidFill>
                  <a:srgbClr val="EA0000"/>
                </a:solidFill>
                <a:latin typeface="Garamond" pitchFamily="18" charset="0"/>
                <a:cs typeface="Times New Roman" pitchFamily="18" charset="0"/>
              </a:rPr>
              <a:t> </a:t>
            </a:r>
            <a:r>
              <a:rPr lang="en-US" altLang="ko-KR" sz="1600" b="1" dirty="0" err="1" smtClean="0">
                <a:solidFill>
                  <a:srgbClr val="EA0000"/>
                </a:solidFill>
                <a:latin typeface="Garamond" pitchFamily="18" charset="0"/>
                <a:cs typeface="Times New Roman" pitchFamily="18" charset="0"/>
              </a:rPr>
              <a:t>disdrometer</a:t>
            </a:r>
            <a:r>
              <a:rPr lang="en-US" altLang="ko-KR" sz="1600" b="1" dirty="0" smtClean="0">
                <a:solidFill>
                  <a:srgbClr val="EA0000"/>
                </a:solidFill>
                <a:latin typeface="Garamond" pitchFamily="18" charset="0"/>
                <a:cs typeface="Times New Roman" pitchFamily="18" charset="0"/>
              </a:rPr>
              <a:t> </a:t>
            </a:r>
            <a:r>
              <a:rPr lang="en-US" altLang="ko-KR" sz="1600" dirty="0" smtClean="0">
                <a:latin typeface="Garamond" pitchFamily="18" charset="0"/>
                <a:cs typeface="Times New Roman" pitchFamily="18" charset="0"/>
              </a:rPr>
              <a:t>: Z, R, V</a:t>
            </a:r>
            <a:r>
              <a:rPr lang="en-US" altLang="ko-KR" sz="1600" baseline="-25000" dirty="0" smtClean="0">
                <a:latin typeface="Garamond" pitchFamily="18" charset="0"/>
                <a:cs typeface="Times New Roman" pitchFamily="18" charset="0"/>
              </a:rPr>
              <a:t>f</a:t>
            </a:r>
            <a:r>
              <a:rPr lang="en-US" altLang="ko-KR" sz="1600" dirty="0" smtClean="0">
                <a:latin typeface="Garamond" pitchFamily="18" charset="0"/>
                <a:cs typeface="Times New Roman" pitchFamily="18" charset="0"/>
              </a:rPr>
              <a:t>, Drop size spectra, etc.</a:t>
            </a:r>
          </a:p>
          <a:p>
            <a:pPr>
              <a:lnSpc>
                <a:spcPct val="130000"/>
              </a:lnSpc>
              <a:buClr>
                <a:srgbClr val="00B050"/>
              </a:buClr>
              <a:buFont typeface="Wingdings" pitchFamily="2" charset="2"/>
              <a:buChar char="§"/>
            </a:pPr>
            <a:r>
              <a:rPr lang="en-US" altLang="ko-KR" sz="1600" dirty="0" smtClean="0">
                <a:latin typeface="Garamond" pitchFamily="18" charset="0"/>
                <a:cs typeface="Times New Roman" pitchFamily="18" charset="0"/>
              </a:rPr>
              <a:t> </a:t>
            </a:r>
            <a:r>
              <a:rPr lang="en-US" altLang="ko-KR" sz="1600" b="1" dirty="0" smtClean="0">
                <a:latin typeface="Garamond" pitchFamily="18" charset="0"/>
                <a:cs typeface="Times New Roman" pitchFamily="18" charset="0"/>
              </a:rPr>
              <a:t>Optical rain gauge </a:t>
            </a:r>
            <a:r>
              <a:rPr lang="en-US" altLang="ko-KR" sz="1600" dirty="0" smtClean="0">
                <a:latin typeface="Garamond" pitchFamily="18" charset="0"/>
                <a:cs typeface="Times New Roman" pitchFamily="18" charset="0"/>
              </a:rPr>
              <a:t>: R</a:t>
            </a:r>
          </a:p>
          <a:p>
            <a:pPr>
              <a:lnSpc>
                <a:spcPct val="130000"/>
              </a:lnSpc>
              <a:buClr>
                <a:srgbClr val="00B050"/>
              </a:buClr>
              <a:buFont typeface="Wingdings" pitchFamily="2" charset="2"/>
              <a:buChar char="§"/>
            </a:pPr>
            <a:r>
              <a:rPr lang="en-US" altLang="ko-KR" sz="1600" dirty="0" smtClean="0">
                <a:latin typeface="Garamond" pitchFamily="18" charset="0"/>
                <a:cs typeface="Times New Roman" pitchFamily="18" charset="0"/>
              </a:rPr>
              <a:t> </a:t>
            </a:r>
            <a:r>
              <a:rPr lang="en-US" altLang="ko-KR" sz="1600" b="1" dirty="0" smtClean="0">
                <a:latin typeface="Garamond" pitchFamily="18" charset="0"/>
                <a:cs typeface="Times New Roman" pitchFamily="18" charset="0"/>
              </a:rPr>
              <a:t>22-channel microwave radiometer </a:t>
            </a:r>
            <a:r>
              <a:rPr lang="en-US" altLang="ko-KR" sz="1600" dirty="0" smtClean="0">
                <a:latin typeface="Garamond" pitchFamily="18" charset="0"/>
                <a:cs typeface="Times New Roman" pitchFamily="18" charset="0"/>
              </a:rPr>
              <a:t>: T, RH, PWV, LWP, etc.</a:t>
            </a:r>
          </a:p>
          <a:p>
            <a:pPr>
              <a:lnSpc>
                <a:spcPct val="130000"/>
              </a:lnSpc>
              <a:buClr>
                <a:srgbClr val="00B050"/>
              </a:buClr>
              <a:buFont typeface="Wingdings" pitchFamily="2" charset="2"/>
              <a:buChar char="§"/>
            </a:pPr>
            <a:r>
              <a:rPr lang="en-US" altLang="ko-KR" sz="1600" dirty="0" smtClean="0">
                <a:latin typeface="Garamond" pitchFamily="18" charset="0"/>
                <a:cs typeface="Times New Roman" pitchFamily="18" charset="0"/>
              </a:rPr>
              <a:t> </a:t>
            </a:r>
            <a:r>
              <a:rPr lang="en-US" altLang="ko-KR" sz="1600" b="1" dirty="0" err="1" smtClean="0">
                <a:latin typeface="Garamond" pitchFamily="18" charset="0"/>
                <a:cs typeface="Times New Roman" pitchFamily="18" charset="0"/>
              </a:rPr>
              <a:t>Ceilometer</a:t>
            </a:r>
            <a:r>
              <a:rPr lang="en-US" altLang="ko-KR" sz="1600" dirty="0" smtClean="0">
                <a:latin typeface="Garamond" pitchFamily="18" charset="0"/>
                <a:cs typeface="Times New Roman" pitchFamily="18" charset="0"/>
              </a:rPr>
              <a:t> : cloud base height, etc.</a:t>
            </a:r>
          </a:p>
          <a:p>
            <a:pPr>
              <a:lnSpc>
                <a:spcPct val="130000"/>
              </a:lnSpc>
              <a:buClr>
                <a:srgbClr val="00B050"/>
              </a:buClr>
              <a:buFont typeface="Wingdings" pitchFamily="2" charset="2"/>
              <a:buChar char="§"/>
            </a:pPr>
            <a:r>
              <a:rPr lang="en-US" altLang="ko-KR" sz="1600" dirty="0" smtClean="0">
                <a:latin typeface="Garamond" pitchFamily="18" charset="0"/>
                <a:cs typeface="Times New Roman" pitchFamily="18" charset="0"/>
              </a:rPr>
              <a:t> </a:t>
            </a:r>
            <a:r>
              <a:rPr lang="en-US" altLang="ko-KR" sz="1600" b="1" dirty="0" smtClean="0">
                <a:latin typeface="Garamond" pitchFamily="18" charset="0"/>
                <a:cs typeface="Times New Roman" pitchFamily="18" charset="0"/>
              </a:rPr>
              <a:t>K-band cloud radar</a:t>
            </a:r>
            <a:r>
              <a:rPr lang="en-US" altLang="ko-KR" sz="1600" dirty="0" smtClean="0">
                <a:latin typeface="Garamond" pitchFamily="18" charset="0"/>
                <a:cs typeface="Times New Roman" pitchFamily="18" charset="0"/>
              </a:rPr>
              <a:t> (installed by March 2013) : Z, R, Doppler power spectra and velocity, LDR, etc.</a:t>
            </a:r>
          </a:p>
        </p:txBody>
      </p:sp>
      <p:pic>
        <p:nvPicPr>
          <p:cNvPr id="20" name="Picture 2" descr="http://www.metek.de/bilder/mira36_scan_ganz.jpg"/>
          <p:cNvPicPr>
            <a:picLocks noChangeAspect="1" noChangeArrowheads="1"/>
          </p:cNvPicPr>
          <p:nvPr/>
        </p:nvPicPr>
        <p:blipFill>
          <a:blip r:embed="rId10" cstate="print">
            <a:lum bright="10000"/>
          </a:blip>
          <a:srcRect l="23955" t="19678" r="7586" b="19678"/>
          <a:stretch>
            <a:fillRect/>
          </a:stretch>
        </p:blipFill>
        <p:spPr bwMode="auto">
          <a:xfrm>
            <a:off x="-308" y="5661248"/>
            <a:ext cx="1864010" cy="1155014"/>
          </a:xfrm>
          <a:prstGeom prst="rect">
            <a:avLst/>
          </a:prstGeom>
          <a:noFill/>
          <a:ln>
            <a:noFill/>
          </a:ln>
          <a:effectLst>
            <a:softEdge rad="31750"/>
          </a:effectLst>
        </p:spPr>
      </p:pic>
      <p:sp>
        <p:nvSpPr>
          <p:cNvPr id="21" name="TextBox 20"/>
          <p:cNvSpPr txBox="1"/>
          <p:nvPr/>
        </p:nvSpPr>
        <p:spPr>
          <a:xfrm>
            <a:off x="-36512" y="1124744"/>
            <a:ext cx="5400600" cy="1400383"/>
          </a:xfrm>
          <a:prstGeom prst="rect">
            <a:avLst/>
          </a:prstGeom>
          <a:noFill/>
        </p:spPr>
        <p:txBody>
          <a:bodyPr wrap="square" rtlCol="0">
            <a:spAutoFit/>
          </a:bodyPr>
          <a:lstStyle/>
          <a:p>
            <a:r>
              <a:rPr lang="en-US" altLang="ko-KR" sz="1700" b="1" dirty="0" smtClean="0">
                <a:solidFill>
                  <a:srgbClr val="FF0000"/>
                </a:solidFill>
                <a:latin typeface="Arial" pitchFamily="34" charset="0"/>
                <a:cs typeface="Arial" pitchFamily="34" charset="0"/>
              </a:rPr>
              <a:t>Purposes</a:t>
            </a:r>
            <a:r>
              <a:rPr lang="en-US" altLang="ko-KR" sz="1700" dirty="0" smtClean="0">
                <a:latin typeface="Arial" pitchFamily="34" charset="0"/>
                <a:cs typeface="Arial" pitchFamily="34" charset="0"/>
              </a:rPr>
              <a:t>: Observe severe weather phenomena (e.g., storms and typhoons), understand their mechanisms by investigating vertical structures and microphysical characteristics, and enhance the predictability of high impact weather over the Korean peninsular  </a:t>
            </a:r>
            <a:endParaRPr lang="ko-KR" altLang="en-US" sz="1700" dirty="0">
              <a:latin typeface="Arial" pitchFamily="34" charset="0"/>
              <a:cs typeface="Arial" pitchFamily="34" charset="0"/>
            </a:endParaRPr>
          </a:p>
        </p:txBody>
      </p:sp>
      <p:pic>
        <p:nvPicPr>
          <p:cNvPr id="22" name="Picture 1" descr="C:\Documents and Settings\june\바탕 화면\기타\김미자\DSC00991_전경.JPG"/>
          <p:cNvPicPr>
            <a:picLocks noChangeAspect="1" noChangeArrowheads="1"/>
          </p:cNvPicPr>
          <p:nvPr/>
        </p:nvPicPr>
        <p:blipFill>
          <a:blip r:embed="rId11" cstate="print">
            <a:lum bright="-5000"/>
          </a:blip>
          <a:srcRect l="29343" t="38939" r="1384" b="26021"/>
          <a:stretch>
            <a:fillRect/>
          </a:stretch>
        </p:blipFill>
        <p:spPr bwMode="auto">
          <a:xfrm>
            <a:off x="6199303" y="4373386"/>
            <a:ext cx="2889819" cy="1215854"/>
          </a:xfrm>
          <a:prstGeom prst="rect">
            <a:avLst/>
          </a:prstGeom>
          <a:noFill/>
          <a:ln w="38100">
            <a:solidFill>
              <a:srgbClr val="FFFF00"/>
            </a:solidFill>
          </a:ln>
          <a:effectLst>
            <a:outerShdw blurRad="50800" dist="38100" dir="2700000" algn="tl" rotWithShape="0">
              <a:prstClr val="black">
                <a:alpha val="40000"/>
              </a:prstClr>
            </a:outerShdw>
          </a:effectLst>
        </p:spPr>
      </p:pic>
      <p:cxnSp>
        <p:nvCxnSpPr>
          <p:cNvPr id="23" name="직선 연결선 22"/>
          <p:cNvCxnSpPr/>
          <p:nvPr/>
        </p:nvCxnSpPr>
        <p:spPr>
          <a:xfrm flipH="1" flipV="1">
            <a:off x="7176845" y="3387407"/>
            <a:ext cx="1939189" cy="96122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flipV="1">
            <a:off x="6177389" y="3394391"/>
            <a:ext cx="880791" cy="95424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슬라이드 번호 개체 틀 25"/>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5</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직사각형 31"/>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aphicFrame>
        <p:nvGraphicFramePr>
          <p:cNvPr id="24" name="표 23"/>
          <p:cNvGraphicFramePr>
            <a:graphicFrameLocks noGrp="1"/>
          </p:cNvGraphicFramePr>
          <p:nvPr/>
        </p:nvGraphicFramePr>
        <p:xfrm>
          <a:off x="395536" y="1196753"/>
          <a:ext cx="8318728" cy="5112567"/>
        </p:xfrm>
        <a:graphic>
          <a:graphicData uri="http://schemas.openxmlformats.org/drawingml/2006/table">
            <a:tbl>
              <a:tblPr firstRow="1" bandRow="1">
                <a:tableStyleId>{3B4B98B0-60AC-42C2-AFA5-B58CD77FA1E5}</a:tableStyleId>
              </a:tblPr>
              <a:tblGrid>
                <a:gridCol w="1982024"/>
                <a:gridCol w="3217181"/>
                <a:gridCol w="3119523"/>
              </a:tblGrid>
              <a:tr h="1714667">
                <a:tc>
                  <a:txBody>
                    <a:bodyPr/>
                    <a:lstStyle/>
                    <a:p>
                      <a:pPr algn="ctr" latinLnBrk="1"/>
                      <a:r>
                        <a:rPr lang="en-US" altLang="ko-KR" sz="1600" b="1" dirty="0" smtClean="0">
                          <a:latin typeface="Arial" pitchFamily="34" charset="0"/>
                          <a:ea typeface="HY바다L" pitchFamily="18" charset="-127"/>
                          <a:cs typeface="Arial" pitchFamily="34" charset="0"/>
                        </a:rPr>
                        <a:t>Instrument</a:t>
                      </a: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marL="87313" indent="-87313" algn="ctr" latinLnBrk="1"/>
                      <a:endParaRPr lang="en-US" altLang="ko-KR" sz="1600" b="1" dirty="0" smtClean="0">
                        <a:latin typeface="Arial" pitchFamily="34" charset="0"/>
                        <a:ea typeface="HY바다L" pitchFamily="18" charset="-127"/>
                        <a:cs typeface="Arial" pitchFamily="34" charset="0"/>
                      </a:endParaRPr>
                    </a:p>
                    <a:p>
                      <a:pPr marL="87313" indent="-87313" algn="ctr" latinLnBrk="1"/>
                      <a:endParaRPr lang="en-US" altLang="ko-KR" sz="1600" b="1" dirty="0" smtClean="0">
                        <a:latin typeface="Arial" pitchFamily="34" charset="0"/>
                        <a:ea typeface="HY바다L" pitchFamily="18" charset="-127"/>
                        <a:cs typeface="Arial" pitchFamily="34" charset="0"/>
                      </a:endParaRPr>
                    </a:p>
                    <a:p>
                      <a:pPr marL="87313" indent="-87313" algn="l" latinLnBrk="1"/>
                      <a:r>
                        <a:rPr lang="en-US" altLang="ko-KR" sz="1600" b="1" dirty="0" smtClean="0">
                          <a:latin typeface="Arial" pitchFamily="34" charset="0"/>
                          <a:ea typeface="HY바다L" pitchFamily="18" charset="-127"/>
                          <a:cs typeface="Arial" pitchFamily="34" charset="0"/>
                        </a:rPr>
                        <a:t>Micro rain radar</a:t>
                      </a:r>
                    </a:p>
                    <a:p>
                      <a:pPr marL="87313" indent="-87313" algn="l" latinLnBrk="1"/>
                      <a:r>
                        <a:rPr lang="en-US" altLang="ko-KR" sz="1600" b="1" dirty="0" smtClean="0">
                          <a:latin typeface="Arial" pitchFamily="34" charset="0"/>
                          <a:ea typeface="HY바다L" pitchFamily="18" charset="-127"/>
                          <a:cs typeface="Arial" pitchFamily="34" charset="0"/>
                        </a:rPr>
                        <a:t>(MRR)</a:t>
                      </a:r>
                    </a:p>
                    <a:p>
                      <a:pPr marL="87313" indent="-87313" algn="ctr" latinLnBrk="1"/>
                      <a:endParaRPr lang="en-US" altLang="ko-KR" sz="1600" b="1" dirty="0" smtClean="0">
                        <a:latin typeface="Arial" pitchFamily="34" charset="0"/>
                        <a:ea typeface="HY바다L" pitchFamily="18" charset="-127"/>
                        <a:cs typeface="Arial" pitchFamily="34" charset="0"/>
                      </a:endParaRPr>
                    </a:p>
                    <a:p>
                      <a:pPr marL="87313" indent="-87313" algn="ctr" latinLnBrk="1"/>
                      <a:endParaRPr lang="ko-KR" altLang="en-US" sz="1600" b="1" dirty="0" smtClean="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87313" indent="-87313" algn="l" latinLnBrk="1"/>
                      <a:r>
                        <a:rPr lang="en-US" altLang="ko-KR" sz="1600" b="1" dirty="0" smtClean="0">
                          <a:latin typeface="Arial" pitchFamily="34" charset="0"/>
                          <a:ea typeface="HY바다L" pitchFamily="18" charset="-127"/>
                          <a:cs typeface="Arial" pitchFamily="34" charset="0"/>
                        </a:rPr>
                        <a:t>PARSIVEL </a:t>
                      </a:r>
                    </a:p>
                    <a:p>
                      <a:pPr marL="87313" indent="-87313" algn="l" latinLnBrk="1"/>
                      <a:r>
                        <a:rPr lang="en-US" altLang="ko-KR" sz="1600" b="0" baseline="0" dirty="0" smtClean="0">
                          <a:latin typeface="Arial" pitchFamily="34" charset="0"/>
                          <a:ea typeface="HY바다L" pitchFamily="18" charset="-127"/>
                          <a:cs typeface="Arial" pitchFamily="34" charset="0"/>
                        </a:rPr>
                        <a:t>(Particle size </a:t>
                      </a:r>
                    </a:p>
                    <a:p>
                      <a:pPr marL="87313" indent="-87313" algn="l" latinLnBrk="1"/>
                      <a:r>
                        <a:rPr lang="en-US" altLang="ko-KR" sz="1600" b="0" baseline="0" dirty="0" smtClean="0">
                          <a:latin typeface="Arial" pitchFamily="34" charset="0"/>
                          <a:ea typeface="HY바다L" pitchFamily="18" charset="-127"/>
                          <a:cs typeface="Arial" pitchFamily="34" charset="0"/>
                        </a:rPr>
                        <a:t>and velocity)</a:t>
                      </a:r>
                    </a:p>
                    <a:p>
                      <a:pPr marL="87313" indent="-87313" algn="l" latinLnBrk="1"/>
                      <a:r>
                        <a:rPr lang="en-US" altLang="ko-KR" sz="1600" b="1" baseline="0" dirty="0" err="1" smtClean="0">
                          <a:latin typeface="Arial" pitchFamily="34" charset="0"/>
                          <a:ea typeface="HY바다L" pitchFamily="18" charset="-127"/>
                          <a:cs typeface="Arial" pitchFamily="34" charset="0"/>
                        </a:rPr>
                        <a:t>Disdrometer</a:t>
                      </a:r>
                      <a:endParaRPr lang="ko-KR" altLang="en-US" sz="1600" b="1"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tcPr>
                </a:tc>
              </a:tr>
              <a:tr h="509326">
                <a:tc>
                  <a:txBody>
                    <a:bodyPr/>
                    <a:lstStyle/>
                    <a:p>
                      <a:pPr algn="ctr" latinLnBrk="1"/>
                      <a:r>
                        <a:rPr lang="en-US" altLang="ko-KR" sz="1600" b="1" dirty="0" smtClean="0">
                          <a:latin typeface="Arial" pitchFamily="34" charset="0"/>
                          <a:ea typeface="HY바다L" pitchFamily="18" charset="-127"/>
                          <a:cs typeface="Arial" pitchFamily="34" charset="0"/>
                        </a:rPr>
                        <a:t>Manufacturer</a:t>
                      </a:r>
                      <a:endParaRPr lang="ko-KR" altLang="en-US" sz="1600" b="1" dirty="0">
                        <a:latin typeface="Arial" pitchFamily="34" charset="0"/>
                        <a:ea typeface="HY바다L" pitchFamily="18" charset="-127"/>
                        <a:cs typeface="Arial" pitchFamily="34" charset="0"/>
                      </a:endParaRP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err="1" smtClean="0">
                          <a:latin typeface="Arial" pitchFamily="34" charset="0"/>
                          <a:ea typeface="HY바다L" pitchFamily="18" charset="-127"/>
                          <a:cs typeface="Arial" pitchFamily="34" charset="0"/>
                        </a:rPr>
                        <a:t>Metek</a:t>
                      </a:r>
                      <a:r>
                        <a:rPr lang="en-US" altLang="ko-KR" sz="1500" baseline="0" dirty="0" smtClean="0">
                          <a:latin typeface="Arial" pitchFamily="34" charset="0"/>
                          <a:ea typeface="HY바다L" pitchFamily="18" charset="-127"/>
                          <a:cs typeface="Arial" pitchFamily="34" charset="0"/>
                        </a:rPr>
                        <a:t> (</a:t>
                      </a:r>
                      <a:r>
                        <a:rPr lang="en-US" altLang="ko-KR" sz="1500" dirty="0" smtClean="0">
                          <a:latin typeface="Arial" pitchFamily="34" charset="0"/>
                          <a:ea typeface="HY바다L" pitchFamily="18" charset="-127"/>
                          <a:cs typeface="Arial" pitchFamily="34" charset="0"/>
                        </a:rPr>
                        <a:t>Germany)</a:t>
                      </a:r>
                      <a:endParaRPr lang="ko-KR" altLang="en-US" sz="150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smtClean="0">
                          <a:latin typeface="Arial" pitchFamily="34" charset="0"/>
                          <a:ea typeface="HY바다L" pitchFamily="18" charset="-127"/>
                          <a:cs typeface="Arial" pitchFamily="34" charset="0"/>
                        </a:rPr>
                        <a:t>OTT</a:t>
                      </a:r>
                      <a:endParaRPr lang="ko-KR" altLang="en-US" sz="150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tcPr>
                </a:tc>
              </a:tr>
              <a:tr h="784678">
                <a:tc>
                  <a:txBody>
                    <a:bodyPr/>
                    <a:lstStyle/>
                    <a:p>
                      <a:pPr algn="ctr" latinLnBrk="1"/>
                      <a:r>
                        <a:rPr lang="en-US" altLang="ko-KR" sz="1600" b="1" dirty="0" smtClean="0">
                          <a:latin typeface="Arial" pitchFamily="34" charset="0"/>
                          <a:ea typeface="HY바다L" pitchFamily="18" charset="-127"/>
                          <a:cs typeface="Arial" pitchFamily="34" charset="0"/>
                        </a:rPr>
                        <a:t>Variables</a:t>
                      </a:r>
                      <a:endParaRPr lang="ko-KR" altLang="en-US" sz="1600" b="1" dirty="0">
                        <a:latin typeface="Arial" pitchFamily="34" charset="0"/>
                        <a:ea typeface="HY바다L" pitchFamily="18" charset="-127"/>
                        <a:cs typeface="Arial" pitchFamily="34" charset="0"/>
                      </a:endParaRP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smtClean="0">
                          <a:latin typeface="Arial" pitchFamily="34" charset="0"/>
                          <a:ea typeface="HY바다L" pitchFamily="18" charset="-127"/>
                          <a:cs typeface="Arial" pitchFamily="34" charset="0"/>
                        </a:rPr>
                        <a:t>Reflectivity, Rain rate, </a:t>
                      </a:r>
                    </a:p>
                    <a:p>
                      <a:pPr algn="ctr" latinLnBrk="1"/>
                      <a:r>
                        <a:rPr lang="en-US" altLang="ko-KR" sz="1500" dirty="0" smtClean="0">
                          <a:latin typeface="Arial" pitchFamily="34" charset="0"/>
                          <a:ea typeface="HY바다L" pitchFamily="18" charset="-127"/>
                          <a:cs typeface="Arial" pitchFamily="34" charset="0"/>
                        </a:rPr>
                        <a:t>Drop size distribution,</a:t>
                      </a:r>
                      <a:r>
                        <a:rPr lang="en-US" altLang="ko-KR" sz="1500" baseline="0" dirty="0" smtClean="0">
                          <a:latin typeface="Arial" pitchFamily="34" charset="0"/>
                          <a:ea typeface="HY바다L" pitchFamily="18" charset="-127"/>
                          <a:cs typeface="Arial" pitchFamily="34" charset="0"/>
                        </a:rPr>
                        <a:t> </a:t>
                      </a:r>
                      <a:r>
                        <a:rPr lang="en-US" altLang="ko-KR" sz="1500" dirty="0" smtClean="0">
                          <a:latin typeface="Arial" pitchFamily="34" charset="0"/>
                          <a:ea typeface="HY바다L" pitchFamily="18" charset="-127"/>
                          <a:cs typeface="Arial" pitchFamily="34" charset="0"/>
                        </a:rPr>
                        <a:t>Doppler</a:t>
                      </a:r>
                      <a:r>
                        <a:rPr lang="en-US" altLang="ko-KR" sz="1500" baseline="0" dirty="0" smtClean="0">
                          <a:latin typeface="Arial" pitchFamily="34" charset="0"/>
                          <a:ea typeface="HY바다L" pitchFamily="18" charset="-127"/>
                          <a:cs typeface="Arial" pitchFamily="34" charset="0"/>
                        </a:rPr>
                        <a:t> velocity, </a:t>
                      </a:r>
                      <a:r>
                        <a:rPr lang="en-US" altLang="ko-KR" sz="1500" dirty="0" smtClean="0">
                          <a:latin typeface="Arial" pitchFamily="34" charset="0"/>
                          <a:ea typeface="HY바다L" pitchFamily="18" charset="-127"/>
                          <a:cs typeface="Arial" pitchFamily="34" charset="0"/>
                        </a:rPr>
                        <a:t>Liquid water content</a:t>
                      </a:r>
                      <a:endParaRPr lang="ko-KR" altLang="en-US" sz="150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smtClean="0">
                          <a:latin typeface="Arial" pitchFamily="34" charset="0"/>
                          <a:ea typeface="HY바다L" pitchFamily="18" charset="-127"/>
                          <a:cs typeface="Arial" pitchFamily="34" charset="0"/>
                        </a:rPr>
                        <a:t>Drop size spectra, reflectivity,</a:t>
                      </a:r>
                    </a:p>
                    <a:p>
                      <a:pPr algn="ctr" latinLnBrk="1"/>
                      <a:r>
                        <a:rPr lang="en-US" altLang="ko-KR" sz="1500" dirty="0" smtClean="0">
                          <a:latin typeface="Arial" pitchFamily="34" charset="0"/>
                          <a:ea typeface="HY바다L" pitchFamily="18" charset="-127"/>
                          <a:cs typeface="Arial" pitchFamily="34" charset="0"/>
                        </a:rPr>
                        <a:t>fall</a:t>
                      </a:r>
                      <a:r>
                        <a:rPr lang="en-US" altLang="ko-KR" sz="1500" baseline="0" dirty="0" smtClean="0">
                          <a:latin typeface="Arial" pitchFamily="34" charset="0"/>
                          <a:ea typeface="HY바다L" pitchFamily="18" charset="-127"/>
                          <a:cs typeface="Arial" pitchFamily="34" charset="0"/>
                        </a:rPr>
                        <a:t> velocity, rain rate, etc.</a:t>
                      </a:r>
                      <a:endParaRPr lang="ko-KR" altLang="en-US" sz="150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tcPr>
                </a:tc>
              </a:tr>
              <a:tr h="501370">
                <a:tc>
                  <a:txBody>
                    <a:bodyPr/>
                    <a:lstStyle/>
                    <a:p>
                      <a:pPr algn="ctr" latinLnBrk="1"/>
                      <a:r>
                        <a:rPr lang="en-US" altLang="ko-KR" sz="1600" b="1" dirty="0" smtClean="0">
                          <a:latin typeface="Arial" pitchFamily="34" charset="0"/>
                          <a:ea typeface="HY바다L" pitchFamily="18" charset="-127"/>
                          <a:cs typeface="Arial" pitchFamily="34" charset="0"/>
                        </a:rPr>
                        <a:t>Frequency</a:t>
                      </a:r>
                      <a:endParaRPr lang="ko-KR" altLang="en-US" sz="1600" b="1" dirty="0">
                        <a:latin typeface="Arial" pitchFamily="34" charset="0"/>
                        <a:ea typeface="HY바다L" pitchFamily="18" charset="-127"/>
                        <a:cs typeface="Arial" pitchFamily="34" charset="0"/>
                      </a:endParaRP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smtClean="0">
                          <a:latin typeface="Arial" pitchFamily="34" charset="0"/>
                          <a:ea typeface="HY바다L" pitchFamily="18" charset="-127"/>
                          <a:cs typeface="Arial" pitchFamily="34" charset="0"/>
                        </a:rPr>
                        <a:t>24.1GHz (K-band)</a:t>
                      </a:r>
                      <a:endParaRPr lang="ko-KR" altLang="en-US" sz="150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smtClean="0">
                          <a:latin typeface="Arial" pitchFamily="34" charset="0"/>
                          <a:ea typeface="HY바다L" pitchFamily="18" charset="-127"/>
                          <a:cs typeface="Arial" pitchFamily="34" charset="0"/>
                        </a:rPr>
                        <a:t>650nm (laser</a:t>
                      </a:r>
                      <a:r>
                        <a:rPr lang="en-US" altLang="ko-KR" sz="1500" baseline="0" dirty="0" smtClean="0">
                          <a:latin typeface="Arial" pitchFamily="34" charset="0"/>
                          <a:ea typeface="HY바다L" pitchFamily="18" charset="-127"/>
                          <a:cs typeface="Arial" pitchFamily="34" charset="0"/>
                        </a:rPr>
                        <a:t> </a:t>
                      </a:r>
                      <a:r>
                        <a:rPr lang="en-US" altLang="ko-KR" sz="1500" dirty="0" smtClean="0">
                          <a:latin typeface="Arial" pitchFamily="34" charset="0"/>
                          <a:ea typeface="HY바다L" pitchFamily="18" charset="-127"/>
                          <a:cs typeface="Arial" pitchFamily="34" charset="0"/>
                        </a:rPr>
                        <a:t>beam)</a:t>
                      </a:r>
                      <a:endParaRPr lang="ko-KR" altLang="en-US" sz="150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tcPr>
                </a:tc>
              </a:tr>
              <a:tr h="521696">
                <a:tc>
                  <a:txBody>
                    <a:bodyPr/>
                    <a:lstStyle/>
                    <a:p>
                      <a:pPr algn="ctr" latinLnBrk="1"/>
                      <a:r>
                        <a:rPr lang="en-US" altLang="ko-KR" sz="1600" b="1" dirty="0" smtClean="0">
                          <a:latin typeface="Arial" pitchFamily="34" charset="0"/>
                          <a:ea typeface="HY바다L" pitchFamily="18" charset="-127"/>
                          <a:cs typeface="Arial" pitchFamily="34" charset="0"/>
                        </a:rPr>
                        <a:t>Height resolution</a:t>
                      </a: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smtClean="0">
                          <a:latin typeface="Arial" pitchFamily="34" charset="0"/>
                          <a:ea typeface="HY바다L" pitchFamily="18" charset="-127"/>
                          <a:cs typeface="Arial" pitchFamily="34" charset="0"/>
                        </a:rPr>
                        <a:t>200 m (up</a:t>
                      </a:r>
                      <a:r>
                        <a:rPr lang="en-US" altLang="ko-KR" sz="1500" baseline="0" dirty="0" smtClean="0">
                          <a:latin typeface="Arial" pitchFamily="34" charset="0"/>
                          <a:ea typeface="HY바다L" pitchFamily="18" charset="-127"/>
                          <a:cs typeface="Arial" pitchFamily="34" charset="0"/>
                        </a:rPr>
                        <a:t> to ~6 km</a:t>
                      </a:r>
                      <a:r>
                        <a:rPr lang="en-US" altLang="ko-KR" sz="1500" dirty="0" smtClean="0">
                          <a:latin typeface="Arial" pitchFamily="34" charset="0"/>
                          <a:ea typeface="HY바다L" pitchFamily="18" charset="-127"/>
                          <a:cs typeface="Arial" pitchFamily="34" charset="0"/>
                        </a:rPr>
                        <a:t>)</a:t>
                      </a: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smtClean="0">
                          <a:latin typeface="Arial" pitchFamily="34" charset="0"/>
                          <a:ea typeface="HY바다L" pitchFamily="18" charset="-127"/>
                          <a:cs typeface="Arial" pitchFamily="34" charset="0"/>
                        </a:rPr>
                        <a:t>Sampling</a:t>
                      </a:r>
                      <a:r>
                        <a:rPr lang="en-US" altLang="ko-KR" sz="1500" baseline="0" dirty="0" smtClean="0">
                          <a:latin typeface="Arial" pitchFamily="34" charset="0"/>
                          <a:ea typeface="HY바다L" pitchFamily="18" charset="-127"/>
                          <a:cs typeface="Arial" pitchFamily="34" charset="0"/>
                        </a:rPr>
                        <a:t> area: 180 mm x 30 mm</a:t>
                      </a:r>
                      <a:endParaRPr lang="ko-KR" altLang="en-US" sz="150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tcPr>
                </a:tc>
              </a:tr>
              <a:tr h="528649">
                <a:tc>
                  <a:txBody>
                    <a:bodyPr/>
                    <a:lstStyle/>
                    <a:p>
                      <a:pPr algn="ctr" latinLnBrk="1"/>
                      <a:r>
                        <a:rPr lang="en-US" altLang="ko-KR" sz="1600" b="1" dirty="0" smtClean="0">
                          <a:latin typeface="Arial" pitchFamily="34" charset="0"/>
                          <a:ea typeface="HY바다L" pitchFamily="18" charset="-127"/>
                          <a:cs typeface="Arial" pitchFamily="34" charset="0"/>
                        </a:rPr>
                        <a:t>Time</a:t>
                      </a:r>
                      <a:r>
                        <a:rPr lang="en-US" altLang="ko-KR" sz="1600" b="1" baseline="0" dirty="0" smtClean="0">
                          <a:latin typeface="Arial" pitchFamily="34" charset="0"/>
                          <a:ea typeface="HY바다L" pitchFamily="18" charset="-127"/>
                          <a:cs typeface="Arial" pitchFamily="34" charset="0"/>
                        </a:rPr>
                        <a:t> resolution</a:t>
                      </a:r>
                      <a:endParaRPr lang="ko-KR" altLang="en-US" sz="1600" b="1" dirty="0">
                        <a:latin typeface="Arial" pitchFamily="34" charset="0"/>
                        <a:ea typeface="HY바다L" pitchFamily="18" charset="-127"/>
                        <a:cs typeface="Arial" pitchFamily="34" charset="0"/>
                      </a:endParaRP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smtClean="0">
                          <a:latin typeface="Arial" pitchFamily="34" charset="0"/>
                          <a:ea typeface="HY바다L" pitchFamily="18" charset="-127"/>
                          <a:cs typeface="Arial" pitchFamily="34" charset="0"/>
                        </a:rPr>
                        <a:t>1</a:t>
                      </a:r>
                      <a:r>
                        <a:rPr lang="en-US" altLang="ko-KR" sz="1500" baseline="0" dirty="0" smtClean="0">
                          <a:latin typeface="Arial" pitchFamily="34" charset="0"/>
                          <a:ea typeface="HY바다L" pitchFamily="18" charset="-127"/>
                          <a:cs typeface="Arial" pitchFamily="34" charset="0"/>
                        </a:rPr>
                        <a:t> minute</a:t>
                      </a:r>
                      <a:endParaRPr lang="ko-KR" altLang="en-US" sz="150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smtClean="0">
                          <a:latin typeface="Arial" pitchFamily="34" charset="0"/>
                          <a:ea typeface="HY바다L" pitchFamily="18" charset="-127"/>
                          <a:cs typeface="Arial" pitchFamily="34" charset="0"/>
                        </a:rPr>
                        <a:t>1 minute</a:t>
                      </a:r>
                      <a:endParaRPr lang="ko-KR" altLang="en-US" sz="150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tcPr>
                </a:tc>
              </a:tr>
              <a:tr h="552181">
                <a:tc>
                  <a:txBody>
                    <a:bodyPr/>
                    <a:lstStyle/>
                    <a:p>
                      <a:pPr algn="ctr" latinLnBrk="1"/>
                      <a:r>
                        <a:rPr lang="en-US" altLang="ko-KR" sz="1600" b="1" dirty="0" smtClean="0">
                          <a:latin typeface="Arial" pitchFamily="34" charset="0"/>
                          <a:ea typeface="HY바다L" pitchFamily="18" charset="-127"/>
                          <a:cs typeface="Arial" pitchFamily="34" charset="0"/>
                        </a:rPr>
                        <a:t>Particle</a:t>
                      </a:r>
                      <a:r>
                        <a:rPr lang="en-US" altLang="ko-KR" sz="1600" b="1" baseline="0" dirty="0" smtClean="0">
                          <a:latin typeface="Arial" pitchFamily="34" charset="0"/>
                          <a:ea typeface="HY바다L" pitchFamily="18" charset="-127"/>
                          <a:cs typeface="Arial" pitchFamily="34" charset="0"/>
                        </a:rPr>
                        <a:t> size range</a:t>
                      </a:r>
                      <a:endParaRPr lang="ko-KR" altLang="en-US" sz="1600" b="1" dirty="0">
                        <a:latin typeface="Arial" pitchFamily="34" charset="0"/>
                        <a:ea typeface="HY바다L" pitchFamily="18" charset="-127"/>
                        <a:cs typeface="Arial" pitchFamily="34" charset="0"/>
                      </a:endParaRP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smtClean="0">
                          <a:latin typeface="Arial" pitchFamily="34" charset="0"/>
                          <a:ea typeface="HY바다L" pitchFamily="18" charset="-127"/>
                          <a:cs typeface="Arial" pitchFamily="34" charset="0"/>
                        </a:rPr>
                        <a:t>0.249 ~ 4.53 mm</a:t>
                      </a:r>
                      <a:endParaRPr lang="ko-KR" altLang="en-US" sz="150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latinLnBrk="1"/>
                      <a:r>
                        <a:rPr lang="en-US" altLang="ko-KR" sz="1500" dirty="0" smtClean="0">
                          <a:latin typeface="Arial" pitchFamily="34" charset="0"/>
                          <a:ea typeface="HY바다L" pitchFamily="18" charset="-127"/>
                          <a:cs typeface="Arial" pitchFamily="34" charset="0"/>
                        </a:rPr>
                        <a:t>0.2 ~ 5 mm (liquid type)</a:t>
                      </a:r>
                    </a:p>
                    <a:p>
                      <a:pPr algn="ctr" latinLnBrk="1"/>
                      <a:r>
                        <a:rPr lang="en-US" altLang="ko-KR" sz="1500" dirty="0" smtClean="0">
                          <a:latin typeface="Arial" pitchFamily="34" charset="0"/>
                          <a:ea typeface="HY바다L" pitchFamily="18" charset="-127"/>
                          <a:cs typeface="Arial" pitchFamily="34" charset="0"/>
                        </a:rPr>
                        <a:t>0.2 </a:t>
                      </a:r>
                      <a:r>
                        <a:rPr lang="en-US" altLang="ko-KR" sz="1500" baseline="0" dirty="0" smtClean="0">
                          <a:latin typeface="Arial" pitchFamily="34" charset="0"/>
                          <a:ea typeface="HY바다L" pitchFamily="18" charset="-127"/>
                          <a:cs typeface="Arial" pitchFamily="34" charset="0"/>
                        </a:rPr>
                        <a:t>~ 25 mm (solid type)</a:t>
                      </a:r>
                      <a:endParaRPr lang="ko-KR" altLang="en-US" sz="1500" dirty="0">
                        <a:latin typeface="Arial" pitchFamily="34" charset="0"/>
                        <a:ea typeface="HY바다L" pitchFamily="18" charset="-127"/>
                        <a:cs typeface="Arial" pitchFamily="34" charset="0"/>
                      </a:endParaRPr>
                    </a:p>
                  </a:txBody>
                  <a:tcPr anchor="ctr">
                    <a:lnL w="12700" cap="flat" cmpd="sng" algn="ctr">
                      <a:solidFill>
                        <a:schemeClr val="accent1">
                          <a:lumMod val="40000"/>
                          <a:lumOff val="60000"/>
                        </a:schemeClr>
                      </a:solidFill>
                      <a:prstDash val="solid"/>
                      <a:round/>
                      <a:headEnd type="none" w="med" len="med"/>
                      <a:tailEnd type="none" w="med" len="med"/>
                    </a:lnL>
                  </a:tcPr>
                </a:tc>
              </a:tr>
            </a:tbl>
          </a:graphicData>
        </a:graphic>
      </p:graphicFrame>
      <p:pic>
        <p:nvPicPr>
          <p:cNvPr id="29" name="_x269310336" descr="EMB000015f00297"/>
          <p:cNvPicPr>
            <a:picLocks noChangeAspect="1" noChangeArrowheads="1"/>
          </p:cNvPicPr>
          <p:nvPr/>
        </p:nvPicPr>
        <p:blipFill>
          <a:blip r:embed="rId4" cstate="print"/>
          <a:srcRect t="24115" r="78239" b="24115"/>
          <a:stretch>
            <a:fillRect/>
          </a:stretch>
        </p:blipFill>
        <p:spPr bwMode="auto">
          <a:xfrm>
            <a:off x="4180895" y="1224582"/>
            <a:ext cx="1387032" cy="1661041"/>
          </a:xfrm>
          <a:prstGeom prst="rect">
            <a:avLst/>
          </a:prstGeom>
          <a:noFill/>
          <a:effectLst>
            <a:softEdge rad="31750"/>
          </a:effectLst>
        </p:spPr>
      </p:pic>
      <p:sp>
        <p:nvSpPr>
          <p:cNvPr id="12" name="TextBox 11"/>
          <p:cNvSpPr txBox="1"/>
          <p:nvPr/>
        </p:nvSpPr>
        <p:spPr>
          <a:xfrm>
            <a:off x="462470" y="79029"/>
            <a:ext cx="8280920" cy="590931"/>
          </a:xfrm>
          <a:prstGeom prst="rect">
            <a:avLst/>
          </a:prstGeom>
          <a:noFill/>
        </p:spPr>
        <p:txBody>
          <a:bodyPr wrap="square" rtlCol="0">
            <a:spAutoFit/>
          </a:bodyPr>
          <a:lstStyle/>
          <a:p>
            <a:pPr algn="ctr">
              <a:lnSpc>
                <a:spcPct val="90000"/>
              </a:lnSpc>
            </a:pPr>
            <a:r>
              <a:rPr lang="en-US" altLang="ko-KR" sz="3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Micro rain radar &amp; PARSIVEL </a:t>
            </a:r>
            <a:r>
              <a:rPr lang="en-US" altLang="ko-KR" sz="36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disdrometer</a:t>
            </a:r>
            <a:endParaRPr lang="ko-KR" altLang="en-US" sz="36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 name="Picture 2" descr="S:\users2\~사진\장비관련\Parsivel\2011-03-25_MRR이전설치 및 Parsivel 검사검수\SAM_2335.JPG"/>
          <p:cNvPicPr>
            <a:picLocks noChangeAspect="1" noChangeArrowheads="1"/>
          </p:cNvPicPr>
          <p:nvPr/>
        </p:nvPicPr>
        <p:blipFill>
          <a:blip r:embed="rId5" cstate="print"/>
          <a:srcRect l="25837" r="21038" b="15748"/>
          <a:stretch>
            <a:fillRect/>
          </a:stretch>
        </p:blipFill>
        <p:spPr bwMode="auto">
          <a:xfrm>
            <a:off x="7284517" y="1227816"/>
            <a:ext cx="1366093" cy="1676477"/>
          </a:xfrm>
          <a:prstGeom prst="rect">
            <a:avLst/>
          </a:prstGeom>
          <a:noFill/>
          <a:effectLst>
            <a:softEdge rad="3175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7" descr="G:\Figures\Image31.jpg"/>
          <p:cNvPicPr>
            <a:picLocks noChangeAspect="1" noChangeArrowheads="1"/>
          </p:cNvPicPr>
          <p:nvPr/>
        </p:nvPicPr>
        <p:blipFill>
          <a:blip r:embed="rId3" cstate="print"/>
          <a:srcRect l="9018" t="32770" r="9018" b="13108"/>
          <a:stretch>
            <a:fillRect/>
          </a:stretch>
        </p:blipFill>
        <p:spPr bwMode="auto">
          <a:xfrm>
            <a:off x="938828" y="5489521"/>
            <a:ext cx="2160240" cy="1069817"/>
          </a:xfrm>
          <a:prstGeom prst="rect">
            <a:avLst/>
          </a:prstGeom>
          <a:noFill/>
          <a:effectLst>
            <a:softEdge rad="63500"/>
          </a:effectLst>
        </p:spPr>
      </p:pic>
      <p:sp>
        <p:nvSpPr>
          <p:cNvPr id="17" name="직사각형 16"/>
          <p:cNvSpPr/>
          <p:nvPr/>
        </p:nvSpPr>
        <p:spPr>
          <a:xfrm>
            <a:off x="0" y="-27384"/>
            <a:ext cx="9144000" cy="792088"/>
          </a:xfrm>
          <a:prstGeom prst="rect">
            <a:avLst/>
          </a:prstGeom>
          <a:blipFill>
            <a:blip r:embed="rId4"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61" name="그룹 160"/>
          <p:cNvGrpSpPr/>
          <p:nvPr/>
        </p:nvGrpSpPr>
        <p:grpSpPr>
          <a:xfrm>
            <a:off x="4586048" y="1365313"/>
            <a:ext cx="4162416" cy="2639751"/>
            <a:chOff x="4514040" y="1725353"/>
            <a:chExt cx="4290391" cy="2711759"/>
          </a:xfrm>
        </p:grpSpPr>
        <p:pic>
          <p:nvPicPr>
            <p:cNvPr id="48139" name="Picture 11" descr="G:\Figures\spectra_profiler_rain_ca.gif"/>
            <p:cNvPicPr>
              <a:picLocks noChangeAspect="1" noChangeArrowheads="1"/>
            </p:cNvPicPr>
            <p:nvPr/>
          </p:nvPicPr>
          <p:blipFill>
            <a:blip r:embed="rId5" cstate="print"/>
            <a:srcRect/>
            <a:stretch>
              <a:fillRect/>
            </a:stretch>
          </p:blipFill>
          <p:spPr bwMode="auto">
            <a:xfrm>
              <a:off x="4514040" y="1725353"/>
              <a:ext cx="4290391" cy="2711759"/>
            </a:xfrm>
            <a:prstGeom prst="rect">
              <a:avLst/>
            </a:prstGeom>
            <a:noFill/>
            <a:ln>
              <a:solidFill>
                <a:schemeClr val="tx1"/>
              </a:solidFill>
            </a:ln>
          </p:spPr>
        </p:pic>
        <p:sp>
          <p:nvSpPr>
            <p:cNvPr id="45" name="TextBox 44"/>
            <p:cNvSpPr txBox="1"/>
            <p:nvPr/>
          </p:nvSpPr>
          <p:spPr>
            <a:xfrm>
              <a:off x="6598875" y="2833191"/>
              <a:ext cx="1014124" cy="307777"/>
            </a:xfrm>
            <a:prstGeom prst="rect">
              <a:avLst/>
            </a:prstGeom>
            <a:solidFill>
              <a:schemeClr val="bg1"/>
            </a:solidFill>
          </p:spPr>
          <p:txBody>
            <a:bodyPr wrap="none" rtlCol="0">
              <a:spAutoFit/>
            </a:bodyPr>
            <a:lstStyle/>
            <a:p>
              <a:r>
                <a:rPr lang="en-US" altLang="ko-KR" sz="1400" b="1" dirty="0" smtClean="0">
                  <a:solidFill>
                    <a:srgbClr val="0D18F3"/>
                  </a:solidFill>
                </a:rPr>
                <a:t>From rain</a:t>
              </a:r>
              <a:endParaRPr lang="ko-KR" altLang="en-US" sz="1400" b="1" dirty="0">
                <a:solidFill>
                  <a:srgbClr val="0D18F3"/>
                </a:solidFill>
              </a:endParaRPr>
            </a:p>
          </p:txBody>
        </p:sp>
        <p:sp>
          <p:nvSpPr>
            <p:cNvPr id="46" name="TextBox 45"/>
            <p:cNvSpPr txBox="1"/>
            <p:nvPr/>
          </p:nvSpPr>
          <p:spPr>
            <a:xfrm>
              <a:off x="4778484" y="2920889"/>
              <a:ext cx="1373196" cy="307777"/>
            </a:xfrm>
            <a:prstGeom prst="rect">
              <a:avLst/>
            </a:prstGeom>
            <a:solidFill>
              <a:schemeClr val="bg1"/>
            </a:solidFill>
          </p:spPr>
          <p:txBody>
            <a:bodyPr wrap="none" rtlCol="0">
              <a:spAutoFit/>
            </a:bodyPr>
            <a:lstStyle/>
            <a:p>
              <a:r>
                <a:rPr lang="en-US" altLang="ko-KR" sz="1400" b="1" dirty="0" smtClean="0">
                  <a:solidFill>
                    <a:srgbClr val="0D18F3"/>
                  </a:solidFill>
                </a:rPr>
                <a:t>From clear air</a:t>
              </a:r>
              <a:endParaRPr lang="ko-KR" altLang="en-US" sz="1400" b="1" dirty="0">
                <a:solidFill>
                  <a:srgbClr val="0D18F3"/>
                </a:solidFill>
              </a:endParaRPr>
            </a:p>
          </p:txBody>
        </p:sp>
        <p:cxnSp>
          <p:nvCxnSpPr>
            <p:cNvPr id="48" name="직선 화살표 연결선 47"/>
            <p:cNvCxnSpPr/>
            <p:nvPr/>
          </p:nvCxnSpPr>
          <p:spPr>
            <a:xfrm flipH="1" flipV="1">
              <a:off x="7358620" y="3138454"/>
              <a:ext cx="499505" cy="1571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직선 화살표 연결선 51"/>
            <p:cNvCxnSpPr/>
            <p:nvPr/>
          </p:nvCxnSpPr>
          <p:spPr>
            <a:xfrm flipH="1" flipV="1">
              <a:off x="6011722" y="3156882"/>
              <a:ext cx="370028" cy="1959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직사각형 54"/>
            <p:cNvSpPr/>
            <p:nvPr/>
          </p:nvSpPr>
          <p:spPr>
            <a:xfrm>
              <a:off x="4985432" y="1746285"/>
              <a:ext cx="151216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직사각형 55"/>
            <p:cNvSpPr/>
            <p:nvPr/>
          </p:nvSpPr>
          <p:spPr>
            <a:xfrm>
              <a:off x="8114441" y="1772816"/>
              <a:ext cx="50405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4" name="TextBox 53"/>
          <p:cNvSpPr txBox="1"/>
          <p:nvPr/>
        </p:nvSpPr>
        <p:spPr>
          <a:xfrm>
            <a:off x="4499631" y="1043444"/>
            <a:ext cx="4320841" cy="369332"/>
          </a:xfrm>
          <a:prstGeom prst="rect">
            <a:avLst/>
          </a:prstGeom>
          <a:noFill/>
          <a:ln>
            <a:noFill/>
          </a:ln>
        </p:spPr>
        <p:txBody>
          <a:bodyPr wrap="square" rtlCol="0">
            <a:spAutoFit/>
          </a:bodyPr>
          <a:lstStyle/>
          <a:p>
            <a:pPr algn="ctr"/>
            <a:r>
              <a:rPr lang="en-US" altLang="ko-KR" b="1" dirty="0" smtClean="0">
                <a:solidFill>
                  <a:srgbClr val="0D18F3"/>
                </a:solidFill>
                <a:latin typeface="Arial" pitchFamily="34" charset="0"/>
                <a:cs typeface="Arial" pitchFamily="34" charset="0"/>
              </a:rPr>
              <a:t>Observed Doppler power spectrum</a:t>
            </a:r>
            <a:endParaRPr lang="ko-KR" altLang="en-US" b="1" dirty="0">
              <a:solidFill>
                <a:srgbClr val="0D18F3"/>
              </a:solidFill>
              <a:latin typeface="Arial" pitchFamily="34" charset="0"/>
              <a:cs typeface="Arial" pitchFamily="34" charset="0"/>
            </a:endParaRPr>
          </a:p>
        </p:txBody>
      </p:sp>
      <p:sp>
        <p:nvSpPr>
          <p:cNvPr id="156" name="TextBox 155"/>
          <p:cNvSpPr txBox="1"/>
          <p:nvPr/>
        </p:nvSpPr>
        <p:spPr>
          <a:xfrm>
            <a:off x="107504" y="20524"/>
            <a:ext cx="8928992" cy="646331"/>
          </a:xfrm>
          <a:prstGeom prst="rect">
            <a:avLst/>
          </a:prstGeom>
          <a:noFill/>
        </p:spPr>
        <p:txBody>
          <a:bodyPr wrap="square" rtlCol="0">
            <a:spAutoFit/>
          </a:bodyPr>
          <a:lstStyle/>
          <a:p>
            <a:pPr algn="ctr"/>
            <a:r>
              <a:rPr lang="en-US" altLang="ko-KR" sz="36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wind profiler radar </a:t>
            </a:r>
            <a:endParaRPr lang="ko-KR" altLang="en-US" sz="36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0" name="TextBox 39"/>
          <p:cNvSpPr txBox="1"/>
          <p:nvPr/>
        </p:nvSpPr>
        <p:spPr>
          <a:xfrm>
            <a:off x="3995936" y="4334614"/>
            <a:ext cx="4968552" cy="2046714"/>
          </a:xfrm>
          <a:prstGeom prst="rect">
            <a:avLst/>
          </a:prstGeom>
          <a:noFill/>
        </p:spPr>
        <p:txBody>
          <a:bodyPr wrap="square" rtlCol="0">
            <a:spAutoFit/>
          </a:bodyPr>
          <a:lstStyle/>
          <a:p>
            <a:pPr>
              <a:buFont typeface="Wingdings"/>
              <a:buChar char="à"/>
            </a:pPr>
            <a:r>
              <a:rPr lang="en-US" altLang="ko-KR" sz="1900" dirty="0" smtClean="0">
                <a:latin typeface="Arial" pitchFamily="34" charset="0"/>
                <a:cs typeface="Arial" pitchFamily="34" charset="0"/>
                <a:sym typeface="Wingdings" pitchFamily="2" charset="2"/>
              </a:rPr>
              <a:t> </a:t>
            </a:r>
            <a:r>
              <a:rPr lang="en-US" altLang="ko-KR" dirty="0" smtClean="0">
                <a:latin typeface="Arial" pitchFamily="34" charset="0"/>
                <a:cs typeface="Arial" pitchFamily="34" charset="0"/>
                <a:sym typeface="Wingdings" pitchFamily="2" charset="2"/>
              </a:rPr>
              <a:t>Wind p</a:t>
            </a:r>
            <a:r>
              <a:rPr lang="en-US" altLang="ko-KR" dirty="0" smtClean="0">
                <a:latin typeface="Arial" pitchFamily="34" charset="0"/>
                <a:cs typeface="Arial" pitchFamily="34" charset="0"/>
              </a:rPr>
              <a:t>rofiler radar detects Bragg echoes backscattered from </a:t>
            </a:r>
            <a:r>
              <a:rPr lang="en-US" altLang="ko-KR" dirty="0" smtClean="0">
                <a:solidFill>
                  <a:srgbClr val="C00000"/>
                </a:solidFill>
                <a:latin typeface="Arial" pitchFamily="34" charset="0"/>
                <a:cs typeface="Arial" pitchFamily="34" charset="0"/>
              </a:rPr>
              <a:t>turbulence</a:t>
            </a:r>
            <a:r>
              <a:rPr lang="en-US" altLang="ko-KR" dirty="0" smtClean="0">
                <a:latin typeface="Arial" pitchFamily="34" charset="0"/>
                <a:cs typeface="Arial" pitchFamily="34" charset="0"/>
              </a:rPr>
              <a:t> in the upper air and Rayleigh echoes from </a:t>
            </a:r>
            <a:r>
              <a:rPr lang="en-US" altLang="ko-KR" dirty="0" smtClean="0">
                <a:solidFill>
                  <a:srgbClr val="C00000"/>
                </a:solidFill>
                <a:latin typeface="Arial" pitchFamily="34" charset="0"/>
                <a:cs typeface="Arial" pitchFamily="34" charset="0"/>
              </a:rPr>
              <a:t>hydrometeors</a:t>
            </a:r>
            <a:r>
              <a:rPr lang="en-US" altLang="ko-KR" dirty="0" smtClean="0">
                <a:latin typeface="Arial" pitchFamily="34" charset="0"/>
                <a:cs typeface="Arial" pitchFamily="34" charset="0"/>
              </a:rPr>
              <a:t> (ices and raindrops).</a:t>
            </a:r>
          </a:p>
          <a:p>
            <a:pPr>
              <a:buFont typeface="Wingdings"/>
              <a:buChar char="à"/>
            </a:pPr>
            <a:endParaRPr lang="en-US" altLang="ko-KR" dirty="0" smtClean="0">
              <a:latin typeface="Arial" pitchFamily="34" charset="0"/>
              <a:cs typeface="Arial" pitchFamily="34" charset="0"/>
            </a:endParaRPr>
          </a:p>
          <a:p>
            <a:pPr>
              <a:buFont typeface="Wingdings"/>
              <a:buChar char="à"/>
            </a:pPr>
            <a:r>
              <a:rPr lang="en-US" altLang="ko-KR" dirty="0">
                <a:latin typeface="Arial" pitchFamily="34" charset="0"/>
                <a:cs typeface="Arial" pitchFamily="34" charset="0"/>
              </a:rPr>
              <a:t> </a:t>
            </a:r>
            <a:r>
              <a:rPr lang="en-US" altLang="ko-KR" dirty="0" smtClean="0">
                <a:latin typeface="Arial" pitchFamily="34" charset="0"/>
                <a:cs typeface="Arial" pitchFamily="34" charset="0"/>
              </a:rPr>
              <a:t>More sensitive to Rayleigh echoes at UHF frequencies (</a:t>
            </a:r>
            <a:r>
              <a:rPr lang="el-GR" altLang="ko-KR" dirty="0" smtClean="0">
                <a:latin typeface="Arial" pitchFamily="34" charset="0"/>
                <a:cs typeface="Arial" pitchFamily="34" charset="0"/>
              </a:rPr>
              <a:t>λ</a:t>
            </a:r>
            <a:r>
              <a:rPr lang="en-US" altLang="ko-KR" dirty="0" smtClean="0">
                <a:latin typeface="Arial" pitchFamily="34" charset="0"/>
                <a:cs typeface="Arial" pitchFamily="34" charset="0"/>
              </a:rPr>
              <a:t>=23 cm, 33 cm) than VHF.</a:t>
            </a:r>
          </a:p>
        </p:txBody>
      </p:sp>
      <p:sp>
        <p:nvSpPr>
          <p:cNvPr id="158" name="슬라이드 번호 개체 틀 157"/>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7</a:t>
            </a:fld>
            <a:endParaRPr lang="ko-KR" altLang="en-US" dirty="0">
              <a:solidFill>
                <a:prstClr val="black">
                  <a:tint val="75000"/>
                </a:prstClr>
              </a:solidFill>
            </a:endParaRPr>
          </a:p>
        </p:txBody>
      </p:sp>
      <p:sp>
        <p:nvSpPr>
          <p:cNvPr id="19" name="직사각형 18"/>
          <p:cNvSpPr/>
          <p:nvPr/>
        </p:nvSpPr>
        <p:spPr>
          <a:xfrm>
            <a:off x="1010836" y="6493427"/>
            <a:ext cx="2088232" cy="3539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ko-KR" sz="1700" kern="0" dirty="0" smtClean="0">
                <a:latin typeface="Arial" pitchFamily="34" charset="0"/>
                <a:cs typeface="Arial" pitchFamily="34" charset="0"/>
              </a:rPr>
              <a:t>W</a:t>
            </a:r>
            <a:r>
              <a:rPr kumimoji="0" lang="en-US" altLang="ko-KR" sz="1700" i="0" u="none" strike="noStrike" kern="0" cap="none" spc="0" normalizeH="0" baseline="0" noProof="0" dirty="0" err="1" smtClean="0">
                <a:ln>
                  <a:noFill/>
                </a:ln>
                <a:effectLst/>
                <a:uLnTx/>
                <a:uFillTx/>
                <a:latin typeface="Arial" pitchFamily="34" charset="0"/>
                <a:cs typeface="Arial" pitchFamily="34" charset="0"/>
              </a:rPr>
              <a:t>ind</a:t>
            </a:r>
            <a:r>
              <a:rPr kumimoji="0" lang="en-US" altLang="ko-KR" sz="1700" i="0" u="none" strike="noStrike" kern="0" cap="none" spc="0" normalizeH="0" baseline="0" noProof="0" dirty="0" smtClean="0">
                <a:ln>
                  <a:noFill/>
                </a:ln>
                <a:effectLst/>
                <a:uLnTx/>
                <a:uFillTx/>
                <a:latin typeface="Arial" pitchFamily="34" charset="0"/>
                <a:cs typeface="Arial" pitchFamily="34" charset="0"/>
              </a:rPr>
              <a:t> profiler radar</a:t>
            </a:r>
            <a:endParaRPr kumimoji="0" lang="ko-KR" altLang="en-US" sz="1700" i="0" u="none" strike="noStrike" kern="0" cap="none" spc="0" normalizeH="0" baseline="0" noProof="0" dirty="0">
              <a:ln>
                <a:noFill/>
              </a:ln>
              <a:effectLst/>
              <a:uLnTx/>
              <a:uFillTx/>
              <a:latin typeface="Arial" pitchFamily="34" charset="0"/>
              <a:cs typeface="Arial" pitchFamily="34" charset="0"/>
            </a:endParaRPr>
          </a:p>
        </p:txBody>
      </p:sp>
      <p:grpSp>
        <p:nvGrpSpPr>
          <p:cNvPr id="101" name="그룹 100"/>
          <p:cNvGrpSpPr/>
          <p:nvPr/>
        </p:nvGrpSpPr>
        <p:grpSpPr>
          <a:xfrm>
            <a:off x="251520" y="836712"/>
            <a:ext cx="4158017" cy="5173466"/>
            <a:chOff x="68268" y="802718"/>
            <a:chExt cx="4158017" cy="5173466"/>
          </a:xfrm>
        </p:grpSpPr>
        <p:grpSp>
          <p:nvGrpSpPr>
            <p:cNvPr id="20" name="그룹 115"/>
            <p:cNvGrpSpPr/>
            <p:nvPr/>
          </p:nvGrpSpPr>
          <p:grpSpPr>
            <a:xfrm rot="210247">
              <a:off x="1748996" y="1195075"/>
              <a:ext cx="504153" cy="4711196"/>
              <a:chOff x="5835771" y="765463"/>
              <a:chExt cx="396526" cy="4415199"/>
            </a:xfrm>
            <a:solidFill>
              <a:srgbClr val="0099CC">
                <a:lumMod val="40000"/>
                <a:lumOff val="60000"/>
              </a:srgbClr>
            </a:solidFill>
          </p:grpSpPr>
          <p:sp>
            <p:nvSpPr>
              <p:cNvPr id="21" name="이등변 삼각형 5"/>
              <p:cNvSpPr/>
              <p:nvPr/>
            </p:nvSpPr>
            <p:spPr bwMode="auto">
              <a:xfrm rot="10800000">
                <a:off x="5838893" y="832208"/>
                <a:ext cx="393404" cy="4348454"/>
              </a:xfrm>
              <a:prstGeom prst="triangle">
                <a:avLst/>
              </a:prstGeom>
              <a:grpFill/>
              <a:ln w="9525">
                <a:solidFill>
                  <a:srgbClr val="000514"/>
                </a:solidFill>
                <a:round/>
                <a:headEnd/>
                <a:tailEn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22" name="타원 6"/>
              <p:cNvSpPr/>
              <p:nvPr/>
            </p:nvSpPr>
            <p:spPr bwMode="auto">
              <a:xfrm flipV="1">
                <a:off x="5835771" y="765463"/>
                <a:ext cx="393093" cy="147834"/>
              </a:xfrm>
              <a:prstGeom prst="ellipse">
                <a:avLst/>
              </a:prstGeom>
              <a:solidFill>
                <a:schemeClr val="bg2"/>
              </a:solidFill>
              <a:ln w="9525">
                <a:solidFill>
                  <a:srgbClr val="000514"/>
                </a:solidFill>
                <a:round/>
                <a:headEnd/>
                <a:tailEn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endParaRPr>
              </a:p>
            </p:txBody>
          </p:sp>
        </p:grpSp>
        <p:grpSp>
          <p:nvGrpSpPr>
            <p:cNvPr id="23" name="그룹 115"/>
            <p:cNvGrpSpPr/>
            <p:nvPr/>
          </p:nvGrpSpPr>
          <p:grpSpPr>
            <a:xfrm>
              <a:off x="1600181" y="1523676"/>
              <a:ext cx="490126" cy="4354386"/>
              <a:chOff x="5838893" y="759749"/>
              <a:chExt cx="393404" cy="4420913"/>
            </a:xfrm>
            <a:solidFill>
              <a:srgbClr val="0099CC">
                <a:lumMod val="40000"/>
                <a:lumOff val="60000"/>
              </a:srgbClr>
            </a:solidFill>
          </p:grpSpPr>
          <p:sp>
            <p:nvSpPr>
              <p:cNvPr id="24" name="이등변 삼각형 23"/>
              <p:cNvSpPr/>
              <p:nvPr/>
            </p:nvSpPr>
            <p:spPr bwMode="auto">
              <a:xfrm rot="10800000">
                <a:off x="5838893" y="832208"/>
                <a:ext cx="393404" cy="4348454"/>
              </a:xfrm>
              <a:prstGeom prst="triangle">
                <a:avLst/>
              </a:prstGeom>
              <a:grpFill/>
              <a:ln w="9525">
                <a:solidFill>
                  <a:srgbClr val="000514"/>
                </a:solidFill>
                <a:round/>
                <a:headEnd/>
                <a:tailEn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25" name="타원 24"/>
              <p:cNvSpPr/>
              <p:nvPr/>
            </p:nvSpPr>
            <p:spPr bwMode="auto">
              <a:xfrm flipV="1">
                <a:off x="5839203" y="759749"/>
                <a:ext cx="393093" cy="178222"/>
              </a:xfrm>
              <a:prstGeom prst="ellipse">
                <a:avLst/>
              </a:prstGeom>
              <a:solidFill>
                <a:schemeClr val="bg2"/>
              </a:solidFill>
              <a:ln w="9525">
                <a:solidFill>
                  <a:srgbClr val="000514"/>
                </a:solidFill>
                <a:round/>
                <a:headEnd/>
                <a:tailEn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endParaRPr>
              </a:p>
            </p:txBody>
          </p:sp>
        </p:grpSp>
        <p:grpSp>
          <p:nvGrpSpPr>
            <p:cNvPr id="26" name="그룹 115"/>
            <p:cNvGrpSpPr/>
            <p:nvPr/>
          </p:nvGrpSpPr>
          <p:grpSpPr>
            <a:xfrm rot="20720851">
              <a:off x="1041434" y="1497913"/>
              <a:ext cx="493706" cy="4450634"/>
              <a:chOff x="5838893" y="759749"/>
              <a:chExt cx="393404" cy="4420913"/>
            </a:xfrm>
            <a:solidFill>
              <a:srgbClr val="0099CC">
                <a:lumMod val="40000"/>
                <a:lumOff val="60000"/>
              </a:srgbClr>
            </a:solidFill>
          </p:grpSpPr>
          <p:sp>
            <p:nvSpPr>
              <p:cNvPr id="27" name="이등변 삼각형 26"/>
              <p:cNvSpPr/>
              <p:nvPr/>
            </p:nvSpPr>
            <p:spPr bwMode="auto">
              <a:xfrm rot="10800000">
                <a:off x="5838893" y="832208"/>
                <a:ext cx="393404" cy="4348454"/>
              </a:xfrm>
              <a:prstGeom prst="triangle">
                <a:avLst/>
              </a:prstGeom>
              <a:grpFill/>
              <a:ln w="9525">
                <a:solidFill>
                  <a:srgbClr val="000514"/>
                </a:solidFill>
                <a:round/>
                <a:headEnd/>
                <a:tailEn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28" name="타원 27"/>
              <p:cNvSpPr/>
              <p:nvPr/>
            </p:nvSpPr>
            <p:spPr bwMode="auto">
              <a:xfrm flipV="1">
                <a:off x="5839203" y="759749"/>
                <a:ext cx="393093" cy="178222"/>
              </a:xfrm>
              <a:prstGeom prst="ellipse">
                <a:avLst/>
              </a:prstGeom>
              <a:solidFill>
                <a:schemeClr val="bg2"/>
              </a:solidFill>
              <a:ln w="9525">
                <a:solidFill>
                  <a:srgbClr val="000514"/>
                </a:solidFill>
                <a:round/>
                <a:headEnd/>
                <a:tailEn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chemeClr val="bg2"/>
                  </a:solidFill>
                  <a:effectLst/>
                  <a:uLnTx/>
                  <a:uFillTx/>
                </a:endParaRPr>
              </a:p>
            </p:txBody>
          </p:sp>
        </p:grpSp>
        <p:grpSp>
          <p:nvGrpSpPr>
            <p:cNvPr id="29" name="그룹 115"/>
            <p:cNvGrpSpPr/>
            <p:nvPr/>
          </p:nvGrpSpPr>
          <p:grpSpPr>
            <a:xfrm rot="898740">
              <a:off x="2181751" y="1542958"/>
              <a:ext cx="489942" cy="4433226"/>
              <a:chOff x="5838893" y="759749"/>
              <a:chExt cx="393404" cy="4420913"/>
            </a:xfrm>
            <a:solidFill>
              <a:srgbClr val="0099CC">
                <a:lumMod val="40000"/>
                <a:lumOff val="60000"/>
              </a:srgbClr>
            </a:solidFill>
          </p:grpSpPr>
          <p:sp>
            <p:nvSpPr>
              <p:cNvPr id="30" name="이등변 삼각형 29"/>
              <p:cNvSpPr/>
              <p:nvPr/>
            </p:nvSpPr>
            <p:spPr bwMode="auto">
              <a:xfrm rot="10800000">
                <a:off x="5838893" y="832208"/>
                <a:ext cx="393404" cy="4348454"/>
              </a:xfrm>
              <a:prstGeom prst="triangle">
                <a:avLst/>
              </a:prstGeom>
              <a:grpFill/>
              <a:ln w="9525">
                <a:solidFill>
                  <a:srgbClr val="000514"/>
                </a:solidFill>
                <a:round/>
                <a:headEnd/>
                <a:tailEn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31" name="타원 30"/>
              <p:cNvSpPr/>
              <p:nvPr/>
            </p:nvSpPr>
            <p:spPr bwMode="auto">
              <a:xfrm flipV="1">
                <a:off x="5839203" y="759749"/>
                <a:ext cx="393093" cy="178222"/>
              </a:xfrm>
              <a:prstGeom prst="ellipse">
                <a:avLst/>
              </a:prstGeom>
              <a:solidFill>
                <a:schemeClr val="bg2"/>
              </a:solidFill>
              <a:ln w="9525">
                <a:solidFill>
                  <a:srgbClr val="000514"/>
                </a:solidFill>
                <a:round/>
                <a:headEnd/>
                <a:tailEn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endParaRPr>
              </a:p>
            </p:txBody>
          </p:sp>
        </p:grpSp>
        <p:grpSp>
          <p:nvGrpSpPr>
            <p:cNvPr id="32" name="그룹 115"/>
            <p:cNvGrpSpPr/>
            <p:nvPr/>
          </p:nvGrpSpPr>
          <p:grpSpPr>
            <a:xfrm rot="21327989">
              <a:off x="1449960" y="1938097"/>
              <a:ext cx="496319" cy="3958624"/>
              <a:chOff x="5838893" y="759749"/>
              <a:chExt cx="393404" cy="4420913"/>
            </a:xfrm>
            <a:solidFill>
              <a:srgbClr val="0099CC">
                <a:lumMod val="40000"/>
                <a:lumOff val="60000"/>
              </a:srgbClr>
            </a:solidFill>
          </p:grpSpPr>
          <p:sp>
            <p:nvSpPr>
              <p:cNvPr id="33" name="이등변 삼각형 32"/>
              <p:cNvSpPr/>
              <p:nvPr/>
            </p:nvSpPr>
            <p:spPr bwMode="auto">
              <a:xfrm rot="10800000">
                <a:off x="5838893" y="832208"/>
                <a:ext cx="393404" cy="4348454"/>
              </a:xfrm>
              <a:prstGeom prst="triangle">
                <a:avLst/>
              </a:prstGeom>
              <a:grpFill/>
              <a:ln w="9525">
                <a:solidFill>
                  <a:srgbClr val="000514"/>
                </a:solidFill>
                <a:round/>
                <a:headEnd/>
                <a:tailEn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34" name="타원 33"/>
              <p:cNvSpPr/>
              <p:nvPr/>
            </p:nvSpPr>
            <p:spPr bwMode="auto">
              <a:xfrm flipV="1">
                <a:off x="5839203" y="759749"/>
                <a:ext cx="393093" cy="178222"/>
              </a:xfrm>
              <a:prstGeom prst="ellipse">
                <a:avLst/>
              </a:prstGeom>
              <a:solidFill>
                <a:schemeClr val="bg2"/>
              </a:solidFill>
              <a:ln w="9525">
                <a:solidFill>
                  <a:srgbClr val="000514"/>
                </a:solidFill>
                <a:round/>
                <a:headEnd/>
                <a:tailEn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endParaRPr>
              </a:p>
            </p:txBody>
          </p:sp>
        </p:grpSp>
        <p:sp>
          <p:nvSpPr>
            <p:cNvPr id="35" name="TextBox 34"/>
            <p:cNvSpPr txBox="1"/>
            <p:nvPr/>
          </p:nvSpPr>
          <p:spPr>
            <a:xfrm>
              <a:off x="1448872" y="1270502"/>
              <a:ext cx="768159" cy="323165"/>
            </a:xfrm>
            <a:prstGeom prst="rect">
              <a:avLst/>
            </a:prstGeom>
            <a:noFill/>
          </p:spPr>
          <p:txBody>
            <a:bodyPr wrap="none" rtlCol="0">
              <a:spAutoFit/>
            </a:bodyPr>
            <a:lstStyle/>
            <a:p>
              <a:r>
                <a:rPr lang="en-US" altLang="ko-KR" sz="1500" b="1" dirty="0" smtClean="0"/>
                <a:t>Zenith</a:t>
              </a:r>
              <a:endParaRPr lang="ko-KR" altLang="en-US" sz="1500" b="1" dirty="0"/>
            </a:p>
          </p:txBody>
        </p:sp>
        <p:sp>
          <p:nvSpPr>
            <p:cNvPr id="36" name="TextBox 35"/>
            <p:cNvSpPr txBox="1"/>
            <p:nvPr/>
          </p:nvSpPr>
          <p:spPr>
            <a:xfrm>
              <a:off x="1775889" y="945595"/>
              <a:ext cx="729174" cy="323165"/>
            </a:xfrm>
            <a:prstGeom prst="rect">
              <a:avLst/>
            </a:prstGeom>
            <a:noFill/>
          </p:spPr>
          <p:txBody>
            <a:bodyPr wrap="none" rtlCol="0">
              <a:spAutoFit/>
            </a:bodyPr>
            <a:lstStyle/>
            <a:p>
              <a:r>
                <a:rPr lang="en-US" altLang="ko-KR" sz="1500" b="1" dirty="0" smtClean="0"/>
                <a:t>North</a:t>
              </a:r>
              <a:endParaRPr lang="ko-KR" altLang="en-US" sz="1500" b="1" dirty="0"/>
            </a:p>
          </p:txBody>
        </p:sp>
        <p:sp>
          <p:nvSpPr>
            <p:cNvPr id="37" name="TextBox 36"/>
            <p:cNvSpPr txBox="1"/>
            <p:nvPr/>
          </p:nvSpPr>
          <p:spPr>
            <a:xfrm>
              <a:off x="1208930" y="1702550"/>
              <a:ext cx="720069" cy="323165"/>
            </a:xfrm>
            <a:prstGeom prst="rect">
              <a:avLst/>
            </a:prstGeom>
            <a:noFill/>
          </p:spPr>
          <p:txBody>
            <a:bodyPr wrap="none" rtlCol="0">
              <a:spAutoFit/>
            </a:bodyPr>
            <a:lstStyle/>
            <a:p>
              <a:r>
                <a:rPr lang="en-US" altLang="ko-KR" sz="1500" b="1" dirty="0" smtClean="0"/>
                <a:t>South</a:t>
              </a:r>
              <a:endParaRPr lang="ko-KR" altLang="en-US" sz="1500" b="1" dirty="0"/>
            </a:p>
          </p:txBody>
        </p:sp>
        <p:sp>
          <p:nvSpPr>
            <p:cNvPr id="38" name="TextBox 37"/>
            <p:cNvSpPr txBox="1"/>
            <p:nvPr/>
          </p:nvSpPr>
          <p:spPr>
            <a:xfrm>
              <a:off x="2793095" y="1342510"/>
              <a:ext cx="554960" cy="323165"/>
            </a:xfrm>
            <a:prstGeom prst="rect">
              <a:avLst/>
            </a:prstGeom>
            <a:noFill/>
          </p:spPr>
          <p:txBody>
            <a:bodyPr wrap="none" rtlCol="0">
              <a:spAutoFit/>
            </a:bodyPr>
            <a:lstStyle/>
            <a:p>
              <a:r>
                <a:rPr lang="en-US" altLang="ko-KR" sz="1500" b="1" dirty="0" smtClean="0"/>
                <a:t>East</a:t>
              </a:r>
              <a:endParaRPr lang="ko-KR" altLang="en-US" sz="1500" b="1" dirty="0"/>
            </a:p>
          </p:txBody>
        </p:sp>
        <p:sp>
          <p:nvSpPr>
            <p:cNvPr id="39" name="TextBox 38"/>
            <p:cNvSpPr txBox="1"/>
            <p:nvPr/>
          </p:nvSpPr>
          <p:spPr>
            <a:xfrm>
              <a:off x="352014" y="1305635"/>
              <a:ext cx="640881" cy="323165"/>
            </a:xfrm>
            <a:prstGeom prst="rect">
              <a:avLst/>
            </a:prstGeom>
            <a:noFill/>
          </p:spPr>
          <p:txBody>
            <a:bodyPr wrap="none" rtlCol="0">
              <a:spAutoFit/>
            </a:bodyPr>
            <a:lstStyle/>
            <a:p>
              <a:r>
                <a:rPr lang="en-US" altLang="ko-KR" sz="1500" b="1" dirty="0" smtClean="0"/>
                <a:t>West</a:t>
              </a:r>
              <a:endParaRPr lang="ko-KR" altLang="en-US" sz="1500" b="1" dirty="0"/>
            </a:p>
          </p:txBody>
        </p:sp>
        <p:sp>
          <p:nvSpPr>
            <p:cNvPr id="41" name="원호 40"/>
            <p:cNvSpPr/>
            <p:nvPr/>
          </p:nvSpPr>
          <p:spPr>
            <a:xfrm rot="19260439">
              <a:off x="1547750" y="1459482"/>
              <a:ext cx="1547860" cy="1357749"/>
            </a:xfrm>
            <a:prstGeom prst="arc">
              <a:avLst>
                <a:gd name="adj1" fmla="val 16200000"/>
                <a:gd name="adj2" fmla="val 21327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2" name="TextBox 41"/>
            <p:cNvSpPr txBox="1"/>
            <p:nvPr/>
          </p:nvSpPr>
          <p:spPr>
            <a:xfrm>
              <a:off x="2160240" y="1368351"/>
              <a:ext cx="545342" cy="369332"/>
            </a:xfrm>
            <a:prstGeom prst="rect">
              <a:avLst/>
            </a:prstGeom>
            <a:noFill/>
          </p:spPr>
          <p:txBody>
            <a:bodyPr wrap="none" rtlCol="0">
              <a:spAutoFit/>
            </a:bodyPr>
            <a:lstStyle/>
            <a:p>
              <a:r>
                <a:rPr lang="en-US" altLang="ko-KR" b="1" dirty="0" smtClean="0"/>
                <a:t>15</a:t>
              </a:r>
              <a:r>
                <a:rPr lang="en-US" altLang="ko-KR" b="1" baseline="30000" dirty="0" smtClean="0"/>
                <a:t>o</a:t>
              </a:r>
              <a:endParaRPr lang="ko-KR" altLang="en-US" b="1" baseline="30000" dirty="0"/>
            </a:p>
          </p:txBody>
        </p:sp>
        <p:sp>
          <p:nvSpPr>
            <p:cNvPr id="43" name="타원 42"/>
            <p:cNvSpPr/>
            <p:nvPr/>
          </p:nvSpPr>
          <p:spPr bwMode="auto">
            <a:xfrm rot="898740" flipV="1">
              <a:off x="2564964" y="2418260"/>
              <a:ext cx="392544" cy="148559"/>
            </a:xfrm>
            <a:prstGeom prst="ellipse">
              <a:avLst/>
            </a:prstGeom>
            <a:solidFill>
              <a:schemeClr val="bg2"/>
            </a:solidFill>
            <a:ln w="9525">
              <a:solidFill>
                <a:srgbClr val="000514"/>
              </a:solidFill>
              <a:round/>
              <a:headEnd/>
              <a:tailEn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endParaRPr>
            </a:p>
          </p:txBody>
        </p:sp>
        <p:sp>
          <p:nvSpPr>
            <p:cNvPr id="44" name="타원 43"/>
            <p:cNvSpPr/>
            <p:nvPr/>
          </p:nvSpPr>
          <p:spPr>
            <a:xfrm>
              <a:off x="2781671" y="1868130"/>
              <a:ext cx="71260" cy="78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타원 46"/>
            <p:cNvSpPr/>
            <p:nvPr/>
          </p:nvSpPr>
          <p:spPr>
            <a:xfrm>
              <a:off x="2960712" y="1995081"/>
              <a:ext cx="71260" cy="78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타원 48"/>
            <p:cNvSpPr/>
            <p:nvPr/>
          </p:nvSpPr>
          <p:spPr>
            <a:xfrm>
              <a:off x="2710724" y="2150853"/>
              <a:ext cx="71260" cy="78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타원 49"/>
            <p:cNvSpPr/>
            <p:nvPr/>
          </p:nvSpPr>
          <p:spPr>
            <a:xfrm>
              <a:off x="2820812" y="2276181"/>
              <a:ext cx="71260" cy="78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타원 50"/>
            <p:cNvSpPr/>
            <p:nvPr/>
          </p:nvSpPr>
          <p:spPr>
            <a:xfrm>
              <a:off x="3023837" y="1840512"/>
              <a:ext cx="71260" cy="78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타원 52"/>
            <p:cNvSpPr/>
            <p:nvPr/>
          </p:nvSpPr>
          <p:spPr>
            <a:xfrm>
              <a:off x="2710724" y="1979057"/>
              <a:ext cx="71260" cy="780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타원 56"/>
            <p:cNvSpPr/>
            <p:nvPr/>
          </p:nvSpPr>
          <p:spPr>
            <a:xfrm>
              <a:off x="2929626" y="2181333"/>
              <a:ext cx="52469" cy="580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타원 57"/>
            <p:cNvSpPr/>
            <p:nvPr/>
          </p:nvSpPr>
          <p:spPr>
            <a:xfrm>
              <a:off x="2701770" y="2323322"/>
              <a:ext cx="52469" cy="580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9" name="타원 58"/>
            <p:cNvSpPr/>
            <p:nvPr/>
          </p:nvSpPr>
          <p:spPr>
            <a:xfrm>
              <a:off x="2765501" y="1794078"/>
              <a:ext cx="52469" cy="580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타원 59"/>
            <p:cNvSpPr/>
            <p:nvPr/>
          </p:nvSpPr>
          <p:spPr>
            <a:xfrm>
              <a:off x="2898505" y="2090566"/>
              <a:ext cx="52469" cy="580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타원 60"/>
            <p:cNvSpPr/>
            <p:nvPr/>
          </p:nvSpPr>
          <p:spPr>
            <a:xfrm>
              <a:off x="2829232" y="2015751"/>
              <a:ext cx="52469" cy="580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타원 61"/>
            <p:cNvSpPr/>
            <p:nvPr/>
          </p:nvSpPr>
          <p:spPr>
            <a:xfrm>
              <a:off x="2917188" y="2379449"/>
              <a:ext cx="52469" cy="580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타원 62"/>
            <p:cNvSpPr/>
            <p:nvPr/>
          </p:nvSpPr>
          <p:spPr>
            <a:xfrm>
              <a:off x="2664296" y="2274729"/>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타원 63"/>
            <p:cNvSpPr/>
            <p:nvPr/>
          </p:nvSpPr>
          <p:spPr>
            <a:xfrm>
              <a:off x="2816696" y="2391313"/>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타원 64"/>
            <p:cNvSpPr/>
            <p:nvPr/>
          </p:nvSpPr>
          <p:spPr>
            <a:xfrm>
              <a:off x="3096344" y="1986697"/>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타원 65"/>
            <p:cNvSpPr/>
            <p:nvPr/>
          </p:nvSpPr>
          <p:spPr>
            <a:xfrm>
              <a:off x="2880320" y="2202721"/>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타원 66"/>
            <p:cNvSpPr/>
            <p:nvPr/>
          </p:nvSpPr>
          <p:spPr>
            <a:xfrm>
              <a:off x="2880320" y="1914689"/>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타원 67"/>
            <p:cNvSpPr/>
            <p:nvPr/>
          </p:nvSpPr>
          <p:spPr>
            <a:xfrm>
              <a:off x="2808312" y="2130713"/>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타원 68"/>
            <p:cNvSpPr/>
            <p:nvPr/>
          </p:nvSpPr>
          <p:spPr>
            <a:xfrm>
              <a:off x="2952328" y="1842681"/>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0" name="타원 69"/>
            <p:cNvSpPr/>
            <p:nvPr/>
          </p:nvSpPr>
          <p:spPr>
            <a:xfrm>
              <a:off x="2952328" y="2274729"/>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타원 70"/>
            <p:cNvSpPr/>
            <p:nvPr/>
          </p:nvSpPr>
          <p:spPr>
            <a:xfrm>
              <a:off x="2736304" y="2274729"/>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2" name="타원 71"/>
            <p:cNvSpPr/>
            <p:nvPr/>
          </p:nvSpPr>
          <p:spPr>
            <a:xfrm>
              <a:off x="2664296" y="2058705"/>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타원 72"/>
            <p:cNvSpPr/>
            <p:nvPr/>
          </p:nvSpPr>
          <p:spPr>
            <a:xfrm>
              <a:off x="2839913" y="2224797"/>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타원 73"/>
            <p:cNvSpPr/>
            <p:nvPr/>
          </p:nvSpPr>
          <p:spPr>
            <a:xfrm>
              <a:off x="2972792" y="2146218"/>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타원 74"/>
            <p:cNvSpPr/>
            <p:nvPr/>
          </p:nvSpPr>
          <p:spPr>
            <a:xfrm>
              <a:off x="2930500" y="1981912"/>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타원 75"/>
            <p:cNvSpPr/>
            <p:nvPr/>
          </p:nvSpPr>
          <p:spPr>
            <a:xfrm>
              <a:off x="2701379" y="1882991"/>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타원 76"/>
            <p:cNvSpPr/>
            <p:nvPr/>
          </p:nvSpPr>
          <p:spPr>
            <a:xfrm>
              <a:off x="2680469" y="2415299"/>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타원 77"/>
            <p:cNvSpPr/>
            <p:nvPr/>
          </p:nvSpPr>
          <p:spPr>
            <a:xfrm>
              <a:off x="2735182" y="2481229"/>
              <a:ext cx="52469" cy="580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타원 78"/>
            <p:cNvSpPr/>
            <p:nvPr/>
          </p:nvSpPr>
          <p:spPr>
            <a:xfrm>
              <a:off x="2854170" y="2475722"/>
              <a:ext cx="52469" cy="5801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0" name="타원 79"/>
            <p:cNvSpPr/>
            <p:nvPr/>
          </p:nvSpPr>
          <p:spPr>
            <a:xfrm>
              <a:off x="2808312" y="2490753"/>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1" name="타원 80"/>
            <p:cNvSpPr/>
            <p:nvPr/>
          </p:nvSpPr>
          <p:spPr>
            <a:xfrm>
              <a:off x="3024336" y="2130713"/>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 name="타원 81"/>
            <p:cNvSpPr/>
            <p:nvPr/>
          </p:nvSpPr>
          <p:spPr>
            <a:xfrm>
              <a:off x="3142332" y="1858085"/>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타원 82"/>
            <p:cNvSpPr/>
            <p:nvPr/>
          </p:nvSpPr>
          <p:spPr>
            <a:xfrm>
              <a:off x="2788320" y="1754180"/>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 name="타원 83"/>
            <p:cNvSpPr/>
            <p:nvPr/>
          </p:nvSpPr>
          <p:spPr>
            <a:xfrm>
              <a:off x="2930003" y="2305266"/>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타원 84"/>
            <p:cNvSpPr/>
            <p:nvPr/>
          </p:nvSpPr>
          <p:spPr>
            <a:xfrm>
              <a:off x="2654275" y="2346243"/>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6" name="타원 85"/>
            <p:cNvSpPr/>
            <p:nvPr/>
          </p:nvSpPr>
          <p:spPr>
            <a:xfrm>
              <a:off x="2682850" y="2150980"/>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7" name="타원 86"/>
            <p:cNvSpPr/>
            <p:nvPr/>
          </p:nvSpPr>
          <p:spPr>
            <a:xfrm>
              <a:off x="2610221" y="2467364"/>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타원 87"/>
            <p:cNvSpPr/>
            <p:nvPr/>
          </p:nvSpPr>
          <p:spPr>
            <a:xfrm>
              <a:off x="2665016" y="2477956"/>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타원 88"/>
            <p:cNvSpPr/>
            <p:nvPr/>
          </p:nvSpPr>
          <p:spPr>
            <a:xfrm>
              <a:off x="3010222" y="1959337"/>
              <a:ext cx="27432" cy="27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0" name="직선 연결선 89"/>
            <p:cNvCxnSpPr/>
            <p:nvPr/>
          </p:nvCxnSpPr>
          <p:spPr>
            <a:xfrm>
              <a:off x="3168352" y="1752372"/>
              <a:ext cx="272897" cy="844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직선 연결선 90"/>
            <p:cNvCxnSpPr/>
            <p:nvPr/>
          </p:nvCxnSpPr>
          <p:spPr>
            <a:xfrm>
              <a:off x="2913617" y="2550341"/>
              <a:ext cx="272897" cy="844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직선 화살표 연결선 91"/>
            <p:cNvCxnSpPr/>
            <p:nvPr/>
          </p:nvCxnSpPr>
          <p:spPr>
            <a:xfrm flipH="1">
              <a:off x="3106299" y="1814908"/>
              <a:ext cx="271306" cy="79382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3244926" y="2058705"/>
              <a:ext cx="981359" cy="523220"/>
            </a:xfrm>
            <a:prstGeom prst="rect">
              <a:avLst/>
            </a:prstGeom>
            <a:noFill/>
          </p:spPr>
          <p:txBody>
            <a:bodyPr wrap="none" rtlCol="0">
              <a:spAutoFit/>
            </a:bodyPr>
            <a:lstStyle/>
            <a:p>
              <a:pPr algn="ctr"/>
              <a:r>
                <a:rPr lang="en-US" altLang="ko-KR" sz="1400" b="1" dirty="0" smtClean="0"/>
                <a:t>Sampling</a:t>
              </a:r>
            </a:p>
            <a:p>
              <a:pPr algn="ctr"/>
              <a:r>
                <a:rPr lang="en-US" altLang="ko-KR" sz="1400" b="1" dirty="0" smtClean="0"/>
                <a:t>volume</a:t>
              </a:r>
              <a:endParaRPr lang="ko-KR" altLang="en-US" sz="1400" b="1" dirty="0"/>
            </a:p>
          </p:txBody>
        </p:sp>
        <p:cxnSp>
          <p:nvCxnSpPr>
            <p:cNvPr id="94" name="직선 연결선 93"/>
            <p:cNvCxnSpPr/>
            <p:nvPr/>
          </p:nvCxnSpPr>
          <p:spPr bwMode="auto">
            <a:xfrm flipH="1">
              <a:off x="323528" y="2348880"/>
              <a:ext cx="181124" cy="7178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5" name="직선 연결선 94"/>
            <p:cNvCxnSpPr/>
            <p:nvPr/>
          </p:nvCxnSpPr>
          <p:spPr bwMode="auto">
            <a:xfrm flipH="1">
              <a:off x="647302" y="2341408"/>
              <a:ext cx="181124" cy="7178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6" name="직선 연결선 95"/>
            <p:cNvCxnSpPr/>
            <p:nvPr/>
          </p:nvCxnSpPr>
          <p:spPr bwMode="auto">
            <a:xfrm flipH="1">
              <a:off x="899592" y="2564904"/>
              <a:ext cx="181124" cy="71787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7" name="직선 연결선 96"/>
            <p:cNvCxnSpPr/>
            <p:nvPr/>
          </p:nvCxnSpPr>
          <p:spPr bwMode="auto">
            <a:xfrm flipH="1">
              <a:off x="1043608" y="2348880"/>
              <a:ext cx="181124" cy="71787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8" name="구름 97"/>
            <p:cNvSpPr/>
            <p:nvPr/>
          </p:nvSpPr>
          <p:spPr>
            <a:xfrm>
              <a:off x="68268" y="802718"/>
              <a:ext cx="3600400" cy="2258770"/>
            </a:xfrm>
            <a:prstGeom prst="cloud">
              <a:avLst/>
            </a:prstGeom>
            <a:solidFill>
              <a:schemeClr val="accent1">
                <a:alpha val="1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99" name="직선 연결선 98"/>
            <p:cNvCxnSpPr/>
            <p:nvPr/>
          </p:nvCxnSpPr>
          <p:spPr bwMode="auto">
            <a:xfrm flipH="1">
              <a:off x="1403648" y="2276872"/>
              <a:ext cx="181124" cy="717873"/>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직사각형 19"/>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6867948" y="5877272"/>
            <a:ext cx="1625766" cy="307777"/>
          </a:xfrm>
          <a:prstGeom prst="rect">
            <a:avLst/>
          </a:prstGeom>
          <a:noFill/>
        </p:spPr>
        <p:txBody>
          <a:bodyPr wrap="none" rtlCol="0">
            <a:spAutoFit/>
          </a:bodyPr>
          <a:lstStyle/>
          <a:p>
            <a:r>
              <a:rPr lang="en-US" altLang="ko-KR" sz="1400" dirty="0" smtClean="0">
                <a:solidFill>
                  <a:prstClr val="black"/>
                </a:solidFill>
                <a:latin typeface="Arial" pitchFamily="34" charset="0"/>
                <a:cs typeface="Arial" pitchFamily="34" charset="0"/>
              </a:rPr>
              <a:t>Gage et al. (1994)</a:t>
            </a:r>
            <a:endParaRPr lang="ko-KR" altLang="en-US" sz="1400" dirty="0">
              <a:solidFill>
                <a:prstClr val="black"/>
              </a:solidFill>
              <a:latin typeface="Arial" pitchFamily="34" charset="0"/>
              <a:cs typeface="Arial" pitchFamily="34" charset="0"/>
            </a:endParaRPr>
          </a:p>
        </p:txBody>
      </p:sp>
      <p:pic>
        <p:nvPicPr>
          <p:cNvPr id="61442" name="Picture 2" descr="C:\Documents and Settings\june\바탕 화면\ScreenHunter_18 Mar. 29 19.29.gif"/>
          <p:cNvPicPr>
            <a:picLocks noChangeAspect="1" noChangeArrowheads="1"/>
          </p:cNvPicPr>
          <p:nvPr/>
        </p:nvPicPr>
        <p:blipFill>
          <a:blip r:embed="rId4" cstate="print"/>
          <a:srcRect/>
          <a:stretch>
            <a:fillRect/>
          </a:stretch>
        </p:blipFill>
        <p:spPr bwMode="auto">
          <a:xfrm>
            <a:off x="1971404" y="1556792"/>
            <a:ext cx="4941218" cy="4032448"/>
          </a:xfrm>
          <a:prstGeom prst="rect">
            <a:avLst/>
          </a:prstGeom>
          <a:noFill/>
        </p:spPr>
      </p:pic>
      <p:sp>
        <p:nvSpPr>
          <p:cNvPr id="6" name="TextBox 5"/>
          <p:cNvSpPr txBox="1"/>
          <p:nvPr/>
        </p:nvSpPr>
        <p:spPr>
          <a:xfrm>
            <a:off x="6596426" y="3933056"/>
            <a:ext cx="1359668" cy="323165"/>
          </a:xfrm>
          <a:prstGeom prst="rect">
            <a:avLst/>
          </a:prstGeom>
          <a:noFill/>
        </p:spPr>
        <p:txBody>
          <a:bodyPr wrap="none" rtlCol="0">
            <a:spAutoFit/>
          </a:bodyPr>
          <a:lstStyle/>
          <a:p>
            <a:r>
              <a:rPr lang="en-US" altLang="ko-KR" sz="1500" b="1" dirty="0" smtClean="0">
                <a:solidFill>
                  <a:srgbClr val="0066FF"/>
                </a:solidFill>
                <a:latin typeface="Arial" pitchFamily="34" charset="0"/>
                <a:cs typeface="Arial" pitchFamily="34" charset="0"/>
              </a:rPr>
              <a:t>Melting layer</a:t>
            </a:r>
            <a:endParaRPr lang="ko-KR" altLang="en-US" sz="1500" b="1" dirty="0">
              <a:solidFill>
                <a:srgbClr val="0066FF"/>
              </a:solidFill>
              <a:latin typeface="Arial" pitchFamily="34" charset="0"/>
              <a:cs typeface="Arial" pitchFamily="34" charset="0"/>
            </a:endParaRPr>
          </a:p>
        </p:txBody>
      </p:sp>
      <p:cxnSp>
        <p:nvCxnSpPr>
          <p:cNvPr id="10" name="직선 연결선 9"/>
          <p:cNvCxnSpPr/>
          <p:nvPr/>
        </p:nvCxnSpPr>
        <p:spPr>
          <a:xfrm>
            <a:off x="5608055" y="4245091"/>
            <a:ext cx="1005440" cy="0"/>
          </a:xfrm>
          <a:prstGeom prst="line">
            <a:avLst/>
          </a:prstGeom>
          <a:ln w="19050">
            <a:solidFill>
              <a:srgbClr val="0D18F3"/>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a:off x="5603755" y="3938661"/>
            <a:ext cx="1005440" cy="0"/>
          </a:xfrm>
          <a:prstGeom prst="line">
            <a:avLst/>
          </a:prstGeom>
          <a:ln w="19050">
            <a:solidFill>
              <a:srgbClr val="0D18F3"/>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10228" y="3086341"/>
            <a:ext cx="995785" cy="323165"/>
          </a:xfrm>
          <a:prstGeom prst="rect">
            <a:avLst/>
          </a:prstGeom>
          <a:noFill/>
        </p:spPr>
        <p:txBody>
          <a:bodyPr wrap="none" rtlCol="0">
            <a:spAutoFit/>
          </a:bodyPr>
          <a:lstStyle/>
          <a:p>
            <a:r>
              <a:rPr lang="en-US" altLang="ko-KR" sz="1500" b="1" dirty="0" smtClean="0">
                <a:solidFill>
                  <a:srgbClr val="0066FF"/>
                </a:solidFill>
                <a:latin typeface="Arial" pitchFamily="34" charset="0"/>
                <a:cs typeface="Arial" pitchFamily="34" charset="0"/>
              </a:rPr>
              <a:t>Ice/snow</a:t>
            </a:r>
            <a:endParaRPr lang="ko-KR" altLang="en-US" sz="1500" b="1" dirty="0">
              <a:solidFill>
                <a:srgbClr val="0066FF"/>
              </a:solidFill>
              <a:latin typeface="Arial" pitchFamily="34" charset="0"/>
              <a:cs typeface="Arial" pitchFamily="34" charset="0"/>
            </a:endParaRPr>
          </a:p>
        </p:txBody>
      </p:sp>
      <p:sp>
        <p:nvSpPr>
          <p:cNvPr id="13" name="TextBox 12"/>
          <p:cNvSpPr txBox="1"/>
          <p:nvPr/>
        </p:nvSpPr>
        <p:spPr>
          <a:xfrm>
            <a:off x="6610228" y="4546365"/>
            <a:ext cx="601447" cy="323165"/>
          </a:xfrm>
          <a:prstGeom prst="rect">
            <a:avLst/>
          </a:prstGeom>
          <a:noFill/>
        </p:spPr>
        <p:txBody>
          <a:bodyPr wrap="none" rtlCol="0">
            <a:spAutoFit/>
          </a:bodyPr>
          <a:lstStyle/>
          <a:p>
            <a:r>
              <a:rPr lang="en-US" altLang="ko-KR" sz="1500" b="1" dirty="0" smtClean="0">
                <a:solidFill>
                  <a:srgbClr val="0066FF"/>
                </a:solidFill>
                <a:latin typeface="Arial" pitchFamily="34" charset="0"/>
                <a:cs typeface="Arial" pitchFamily="34" charset="0"/>
              </a:rPr>
              <a:t>Rain</a:t>
            </a:r>
            <a:endParaRPr lang="ko-KR" altLang="en-US" sz="1500" b="1" dirty="0">
              <a:solidFill>
                <a:srgbClr val="0066FF"/>
              </a:solidFill>
              <a:latin typeface="Arial" pitchFamily="34" charset="0"/>
              <a:cs typeface="Arial" pitchFamily="34" charset="0"/>
            </a:endParaRPr>
          </a:p>
        </p:txBody>
      </p:sp>
      <p:sp>
        <p:nvSpPr>
          <p:cNvPr id="16" name="TextBox 15"/>
          <p:cNvSpPr txBox="1"/>
          <p:nvPr/>
        </p:nvSpPr>
        <p:spPr>
          <a:xfrm>
            <a:off x="107504" y="34406"/>
            <a:ext cx="8928992" cy="646331"/>
          </a:xfrm>
          <a:prstGeom prst="rect">
            <a:avLst/>
          </a:prstGeom>
          <a:noFill/>
        </p:spPr>
        <p:txBody>
          <a:bodyPr wrap="square" rtlCol="0">
            <a:spAutoFit/>
          </a:bodyPr>
          <a:lstStyle/>
          <a:p>
            <a:pPr algn="ct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Profiler Doppler spectra in </a:t>
            </a:r>
            <a:r>
              <a:rPr lang="en-US" altLang="ko-KR" sz="3500"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stratiform</a:t>
            </a:r>
            <a:r>
              <a:rPr lang="en-US" altLang="ko-KR" sz="35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region</a:t>
            </a:r>
            <a:endParaRPr lang="ko-KR" altLang="en-US" sz="3500" i="1" baseline="-25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TextBox 16"/>
          <p:cNvSpPr txBox="1"/>
          <p:nvPr/>
        </p:nvSpPr>
        <p:spPr>
          <a:xfrm>
            <a:off x="563558" y="5035242"/>
            <a:ext cx="1632178" cy="553998"/>
          </a:xfrm>
          <a:prstGeom prst="rect">
            <a:avLst/>
          </a:prstGeom>
          <a:noFill/>
        </p:spPr>
        <p:txBody>
          <a:bodyPr wrap="none" rtlCol="0">
            <a:spAutoFit/>
          </a:bodyPr>
          <a:lstStyle/>
          <a:p>
            <a:r>
              <a:rPr lang="en-US" altLang="ko-KR" sz="1500" dirty="0" smtClean="0">
                <a:latin typeface="Arial" pitchFamily="34" charset="0"/>
                <a:cs typeface="Arial" pitchFamily="34" charset="0"/>
              </a:rPr>
              <a:t>Height resolution</a:t>
            </a:r>
          </a:p>
          <a:p>
            <a:r>
              <a:rPr lang="en-US" altLang="ko-KR" sz="1500" dirty="0" smtClean="0">
                <a:latin typeface="Arial" pitchFamily="34" charset="0"/>
                <a:cs typeface="Arial" pitchFamily="34" charset="0"/>
              </a:rPr>
              <a:t>: 100 m</a:t>
            </a:r>
            <a:endParaRPr lang="ko-KR" altLang="en-US" sz="1500" dirty="0">
              <a:latin typeface="Arial" pitchFamily="34" charset="0"/>
              <a:cs typeface="Arial" pitchFamily="34" charset="0"/>
            </a:endParaRPr>
          </a:p>
        </p:txBody>
      </p:sp>
      <p:cxnSp>
        <p:nvCxnSpPr>
          <p:cNvPr id="19" name="직선 화살표 연결선 18"/>
          <p:cNvCxnSpPr/>
          <p:nvPr/>
        </p:nvCxnSpPr>
        <p:spPr>
          <a:xfrm flipH="1">
            <a:off x="2043412" y="4941168"/>
            <a:ext cx="432048" cy="1440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슬라이드 번호 개체 틀 17"/>
          <p:cNvSpPr>
            <a:spLocks noGrp="1"/>
          </p:cNvSpPr>
          <p:nvPr>
            <p:ph type="sldNum" sz="quarter" idx="12"/>
          </p:nvPr>
        </p:nvSpPr>
        <p:spPr/>
        <p:txBody>
          <a:bodyPr/>
          <a:lstStyle/>
          <a:p>
            <a:fld id="{23F4F944-A901-4494-A324-85DE6185BCC1}" type="slidenum">
              <a:rPr lang="ko-KR" altLang="en-US" smtClean="0">
                <a:solidFill>
                  <a:prstClr val="black">
                    <a:tint val="75000"/>
                  </a:prstClr>
                </a:solidFill>
              </a:rPr>
              <a:pPr/>
              <a:t>8</a:t>
            </a:fld>
            <a:endParaRPr lang="ko-KR" altLang="en-US">
              <a:solidFill>
                <a:prstClr val="black">
                  <a:tint val="75000"/>
                </a:prst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직사각형 16"/>
          <p:cNvSpPr/>
          <p:nvPr/>
        </p:nvSpPr>
        <p:spPr>
          <a:xfrm>
            <a:off x="0" y="-27384"/>
            <a:ext cx="9144000" cy="792088"/>
          </a:xfrm>
          <a:prstGeom prst="rect">
            <a:avLst/>
          </a:prstGeom>
          <a:blipFill>
            <a:blip r:embed="rId3" cstate="prin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675" name="슬라이드 번호 개체 틀 1"/>
          <p:cNvSpPr>
            <a:spLocks noGrp="1"/>
          </p:cNvSpPr>
          <p:nvPr>
            <p:ph type="sldNum" sz="quarter" idx="12"/>
          </p:nvPr>
        </p:nvSpPr>
        <p:spPr>
          <a:xfrm>
            <a:off x="6542856" y="6309320"/>
            <a:ext cx="2133600" cy="476250"/>
          </a:xfrm>
          <a:noFill/>
        </p:spPr>
        <p:txBody>
          <a:bodyPr/>
          <a:lstStyle/>
          <a:p>
            <a:fld id="{F86025BF-F7AD-4050-AF64-FFB8D9211337}" type="slidenum">
              <a:rPr lang="ko-KR" altLang="en-US" smtClean="0">
                <a:solidFill>
                  <a:prstClr val="black">
                    <a:tint val="75000"/>
                  </a:prstClr>
                </a:solidFill>
                <a:ea typeface="굴림" pitchFamily="34" charset="-127"/>
              </a:rPr>
              <a:pPr/>
              <a:t>9</a:t>
            </a:fld>
            <a:endParaRPr lang="en-US" altLang="ko-KR" dirty="0" smtClean="0">
              <a:solidFill>
                <a:prstClr val="black">
                  <a:tint val="75000"/>
                </a:prstClr>
              </a:solidFill>
              <a:ea typeface="굴림" pitchFamily="34" charset="-127"/>
            </a:endParaRPr>
          </a:p>
        </p:txBody>
      </p:sp>
      <p:grpSp>
        <p:nvGrpSpPr>
          <p:cNvPr id="2" name="그룹 19"/>
          <p:cNvGrpSpPr/>
          <p:nvPr/>
        </p:nvGrpSpPr>
        <p:grpSpPr>
          <a:xfrm>
            <a:off x="1040507" y="1052736"/>
            <a:ext cx="6987877" cy="5544616"/>
            <a:chOff x="752475" y="548680"/>
            <a:chExt cx="7710493" cy="6194127"/>
          </a:xfrm>
        </p:grpSpPr>
        <p:pic>
          <p:nvPicPr>
            <p:cNvPr id="28676" name="그림 3" descr="spc_ht_str_flip_vs_profiles_new.tif"/>
            <p:cNvPicPr>
              <a:picLocks noChangeAspect="1"/>
            </p:cNvPicPr>
            <p:nvPr/>
          </p:nvPicPr>
          <p:blipFill>
            <a:blip r:embed="rId4" cstate="print"/>
            <a:srcRect r="39657"/>
            <a:stretch>
              <a:fillRect/>
            </a:stretch>
          </p:blipFill>
          <p:spPr bwMode="auto">
            <a:xfrm>
              <a:off x="6210299" y="548680"/>
              <a:ext cx="2252669" cy="2997200"/>
            </a:xfrm>
            <a:prstGeom prst="rect">
              <a:avLst/>
            </a:prstGeom>
            <a:noFill/>
            <a:ln w="9525">
              <a:noFill/>
              <a:miter lim="800000"/>
              <a:headEnd/>
              <a:tailEnd/>
            </a:ln>
          </p:spPr>
        </p:pic>
        <p:pic>
          <p:nvPicPr>
            <p:cNvPr id="28677" name="그림 2" descr="spc_ht_conv_flip_vs_profiles.tif"/>
            <p:cNvPicPr>
              <a:picLocks noChangeAspect="1"/>
            </p:cNvPicPr>
            <p:nvPr/>
          </p:nvPicPr>
          <p:blipFill>
            <a:blip r:embed="rId5" cstate="print"/>
            <a:srcRect r="35445"/>
            <a:stretch>
              <a:fillRect/>
            </a:stretch>
          </p:blipFill>
          <p:spPr bwMode="auto">
            <a:xfrm>
              <a:off x="3486150" y="549920"/>
              <a:ext cx="2345587" cy="3025775"/>
            </a:xfrm>
            <a:prstGeom prst="rect">
              <a:avLst/>
            </a:prstGeom>
            <a:noFill/>
            <a:ln w="9525">
              <a:noFill/>
              <a:miter lim="800000"/>
              <a:headEnd/>
              <a:tailEnd/>
            </a:ln>
          </p:spPr>
        </p:pic>
        <p:pic>
          <p:nvPicPr>
            <p:cNvPr id="28684" name="그림 4" descr="spc_ht_weakBB_flip_vs_profiles.tif"/>
            <p:cNvPicPr>
              <a:picLocks noChangeAspect="1"/>
            </p:cNvPicPr>
            <p:nvPr/>
          </p:nvPicPr>
          <p:blipFill>
            <a:blip r:embed="rId6" cstate="print"/>
            <a:srcRect l="63187"/>
            <a:stretch>
              <a:fillRect/>
            </a:stretch>
          </p:blipFill>
          <p:spPr bwMode="auto">
            <a:xfrm>
              <a:off x="824111" y="3784873"/>
              <a:ext cx="2014339" cy="2924973"/>
            </a:xfrm>
            <a:prstGeom prst="rect">
              <a:avLst/>
            </a:prstGeom>
            <a:noFill/>
            <a:ln w="9525">
              <a:noFill/>
              <a:miter lim="800000"/>
              <a:headEnd/>
              <a:tailEnd/>
            </a:ln>
          </p:spPr>
        </p:pic>
        <p:pic>
          <p:nvPicPr>
            <p:cNvPr id="28685" name="그림 5" descr="spc_ht_weakBB_flip_vs_profiles.tif"/>
            <p:cNvPicPr>
              <a:picLocks noChangeAspect="1"/>
            </p:cNvPicPr>
            <p:nvPr/>
          </p:nvPicPr>
          <p:blipFill>
            <a:blip r:embed="rId7" cstate="print"/>
            <a:srcRect r="35645"/>
            <a:stretch>
              <a:fillRect/>
            </a:stretch>
          </p:blipFill>
          <p:spPr bwMode="auto">
            <a:xfrm>
              <a:off x="752475" y="549821"/>
              <a:ext cx="2426739" cy="3024336"/>
            </a:xfrm>
            <a:prstGeom prst="rect">
              <a:avLst/>
            </a:prstGeom>
            <a:noFill/>
            <a:ln w="9525">
              <a:noFill/>
              <a:miter lim="800000"/>
              <a:headEnd/>
              <a:tailEnd/>
            </a:ln>
          </p:spPr>
        </p:pic>
        <p:pic>
          <p:nvPicPr>
            <p:cNvPr id="15" name="그림 2" descr="spc_ht_conv_flip_vs_profiles.tif"/>
            <p:cNvPicPr>
              <a:picLocks noChangeAspect="1"/>
            </p:cNvPicPr>
            <p:nvPr/>
          </p:nvPicPr>
          <p:blipFill>
            <a:blip r:embed="rId5" cstate="print"/>
            <a:srcRect l="63620"/>
            <a:stretch>
              <a:fillRect/>
            </a:stretch>
          </p:blipFill>
          <p:spPr bwMode="auto">
            <a:xfrm>
              <a:off x="3618359" y="3771900"/>
              <a:ext cx="1933575" cy="2970907"/>
            </a:xfrm>
            <a:prstGeom prst="rect">
              <a:avLst/>
            </a:prstGeom>
            <a:noFill/>
            <a:ln w="9525">
              <a:noFill/>
              <a:miter lim="800000"/>
              <a:headEnd/>
              <a:tailEnd/>
            </a:ln>
          </p:spPr>
        </p:pic>
        <p:pic>
          <p:nvPicPr>
            <p:cNvPr id="16" name="그림 3" descr="spc_ht_str_flip_vs_profiles_new.tif"/>
            <p:cNvPicPr>
              <a:picLocks noChangeAspect="1"/>
            </p:cNvPicPr>
            <p:nvPr/>
          </p:nvPicPr>
          <p:blipFill>
            <a:blip r:embed="rId4" cstate="print"/>
            <a:srcRect l="60387"/>
            <a:stretch>
              <a:fillRect/>
            </a:stretch>
          </p:blipFill>
          <p:spPr bwMode="auto">
            <a:xfrm>
              <a:off x="6219155" y="3762374"/>
              <a:ext cx="2019969" cy="2965599"/>
            </a:xfrm>
            <a:prstGeom prst="rect">
              <a:avLst/>
            </a:prstGeom>
            <a:noFill/>
            <a:ln w="9525">
              <a:noFill/>
              <a:miter lim="800000"/>
              <a:headEnd/>
              <a:tailEnd/>
            </a:ln>
          </p:spPr>
        </p:pic>
      </p:grpSp>
      <p:sp>
        <p:nvSpPr>
          <p:cNvPr id="23" name="TextBox 22"/>
          <p:cNvSpPr txBox="1"/>
          <p:nvPr/>
        </p:nvSpPr>
        <p:spPr>
          <a:xfrm>
            <a:off x="1263506" y="980728"/>
            <a:ext cx="1796326" cy="369332"/>
          </a:xfrm>
          <a:prstGeom prst="rect">
            <a:avLst/>
          </a:prstGeom>
          <a:noFill/>
        </p:spPr>
        <p:txBody>
          <a:bodyPr wrap="none" rtlCol="0">
            <a:spAutoFit/>
          </a:bodyPr>
          <a:lstStyle/>
          <a:p>
            <a:r>
              <a:rPr lang="en-US" altLang="ko-KR" dirty="0" smtClean="0">
                <a:solidFill>
                  <a:prstClr val="black"/>
                </a:solidFill>
                <a:latin typeface="Arial" pitchFamily="34" charset="0"/>
                <a:cs typeface="Arial" pitchFamily="34" charset="0"/>
              </a:rPr>
              <a:t>Weak </a:t>
            </a:r>
            <a:r>
              <a:rPr lang="en-US" altLang="ko-KR" dirty="0" err="1" smtClean="0">
                <a:solidFill>
                  <a:prstClr val="black"/>
                </a:solidFill>
                <a:latin typeface="Arial" pitchFamily="34" charset="0"/>
                <a:cs typeface="Arial" pitchFamily="34" charset="0"/>
              </a:rPr>
              <a:t>stratiform</a:t>
            </a:r>
            <a:endParaRPr lang="ko-KR" altLang="en-US" dirty="0">
              <a:solidFill>
                <a:prstClr val="black"/>
              </a:solidFill>
              <a:latin typeface="Arial" pitchFamily="34" charset="0"/>
              <a:cs typeface="Arial" pitchFamily="34" charset="0"/>
            </a:endParaRPr>
          </a:p>
        </p:txBody>
      </p:sp>
      <p:sp>
        <p:nvSpPr>
          <p:cNvPr id="24" name="TextBox 23"/>
          <p:cNvSpPr txBox="1"/>
          <p:nvPr/>
        </p:nvSpPr>
        <p:spPr>
          <a:xfrm>
            <a:off x="3966076" y="980728"/>
            <a:ext cx="1326004" cy="369332"/>
          </a:xfrm>
          <a:prstGeom prst="rect">
            <a:avLst/>
          </a:prstGeom>
          <a:noFill/>
        </p:spPr>
        <p:txBody>
          <a:bodyPr wrap="none" rtlCol="0">
            <a:spAutoFit/>
          </a:bodyPr>
          <a:lstStyle/>
          <a:p>
            <a:r>
              <a:rPr lang="en-US" altLang="ko-KR" dirty="0" smtClean="0">
                <a:solidFill>
                  <a:prstClr val="black"/>
                </a:solidFill>
                <a:latin typeface="Arial" pitchFamily="34" charset="0"/>
                <a:cs typeface="Arial" pitchFamily="34" charset="0"/>
              </a:rPr>
              <a:t>Convective</a:t>
            </a:r>
            <a:endParaRPr lang="ko-KR" altLang="en-US" dirty="0">
              <a:solidFill>
                <a:prstClr val="black"/>
              </a:solidFill>
              <a:latin typeface="Arial" pitchFamily="34" charset="0"/>
              <a:cs typeface="Arial" pitchFamily="34" charset="0"/>
            </a:endParaRPr>
          </a:p>
        </p:txBody>
      </p:sp>
      <p:sp>
        <p:nvSpPr>
          <p:cNvPr id="25" name="TextBox 24"/>
          <p:cNvSpPr txBox="1"/>
          <p:nvPr/>
        </p:nvSpPr>
        <p:spPr>
          <a:xfrm>
            <a:off x="6483404" y="980728"/>
            <a:ext cx="1184940" cy="369332"/>
          </a:xfrm>
          <a:prstGeom prst="rect">
            <a:avLst/>
          </a:prstGeom>
          <a:noFill/>
        </p:spPr>
        <p:txBody>
          <a:bodyPr wrap="none" rtlCol="0">
            <a:spAutoFit/>
          </a:bodyPr>
          <a:lstStyle/>
          <a:p>
            <a:r>
              <a:rPr lang="en-US" altLang="ko-KR" dirty="0" err="1" smtClean="0">
                <a:solidFill>
                  <a:prstClr val="black"/>
                </a:solidFill>
                <a:latin typeface="Arial" pitchFamily="34" charset="0"/>
                <a:cs typeface="Arial" pitchFamily="34" charset="0"/>
              </a:rPr>
              <a:t>Stratiform</a:t>
            </a:r>
            <a:endParaRPr lang="ko-KR" altLang="en-US" dirty="0">
              <a:solidFill>
                <a:prstClr val="black"/>
              </a:solidFill>
              <a:latin typeface="Arial" pitchFamily="34" charset="0"/>
              <a:cs typeface="Arial" pitchFamily="34" charset="0"/>
            </a:endParaRPr>
          </a:p>
        </p:txBody>
      </p:sp>
      <p:sp>
        <p:nvSpPr>
          <p:cNvPr id="22" name="TextBox 21"/>
          <p:cNvSpPr txBox="1"/>
          <p:nvPr/>
        </p:nvSpPr>
        <p:spPr>
          <a:xfrm>
            <a:off x="144016" y="27296"/>
            <a:ext cx="8820472" cy="646331"/>
          </a:xfrm>
          <a:prstGeom prst="rect">
            <a:avLst/>
          </a:prstGeom>
          <a:noFill/>
        </p:spPr>
        <p:txBody>
          <a:bodyPr wrap="square" rtlCol="0">
            <a:spAutoFit/>
          </a:bodyPr>
          <a:lstStyle/>
          <a:p>
            <a:pPr algn="ctr"/>
            <a:r>
              <a:rPr lang="en-US" altLang="ko-KR" sz="3500" dirty="0" smtClean="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Vertical properties of spectral power densities</a:t>
            </a:r>
            <a:r>
              <a:rPr lang="en-US" altLang="ko-KR" sz="3500" dirty="0" smtClean="0">
                <a:solidFill>
                  <a:prstClr val="white"/>
                </a:solidFill>
                <a:effectLst>
                  <a:outerShdw blurRad="38100" dist="38100" dir="2700000" algn="tl">
                    <a:srgbClr val="000000">
                      <a:alpha val="43137"/>
                    </a:srgbClr>
                  </a:outerShdw>
                </a:effectLst>
                <a:latin typeface="Times New Roman" pitchFamily="18" charset="0"/>
                <a:ea typeface="굴림" pitchFamily="34" charset="-127"/>
                <a:cs typeface="Times New Roman" pitchFamily="18" charset="0"/>
              </a:rPr>
              <a:t> </a:t>
            </a:r>
            <a:endParaRPr lang="ko-KR" altLang="en-US" sz="3500" i="1" baseline="-25000"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cstate="print"/>
          <a:stretch>
            <a:fillRect/>
          </a:stretch>
        </a:blipFill>
        <a:ln w="1905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34834</TotalTime>
  <Words>3156</Words>
  <Application>Microsoft Office PowerPoint</Application>
  <PresentationFormat>On-screen Show (4:3)</PresentationFormat>
  <Paragraphs>505</Paragraphs>
  <Slides>44</Slides>
  <Notes>43</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44</vt:i4>
      </vt:variant>
    </vt:vector>
  </HeadingPairs>
  <TitlesOfParts>
    <vt:vector size="48" baseType="lpstr">
      <vt:lpstr>1_Office 테마</vt:lpstr>
      <vt:lpstr>Office 테마</vt:lpstr>
      <vt:lpstr>수식</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태풍 메아리의 강수미세물리 특성</dc:title>
  <dc:creator>june</dc:creator>
  <cp:lastModifiedBy>user</cp:lastModifiedBy>
  <cp:revision>1778</cp:revision>
  <dcterms:created xsi:type="dcterms:W3CDTF">2012-02-06T08:56:46Z</dcterms:created>
  <dcterms:modified xsi:type="dcterms:W3CDTF">2013-01-25T06:49:02Z</dcterms:modified>
</cp:coreProperties>
</file>